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7" r:id="rId7"/>
    <p:sldId id="262" r:id="rId8"/>
    <p:sldId id="266" r:id="rId9"/>
    <p:sldId id="264" r:id="rId10"/>
    <p:sldId id="263" r:id="rId11"/>
    <p:sldId id="270" r:id="rId12"/>
    <p:sldId id="271" r:id="rId13"/>
    <p:sldId id="272" r:id="rId14"/>
    <p:sldId id="273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093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27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63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270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90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92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63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97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01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68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72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D60B2-9402-436D-88F8-8B269FAEDCB4}" type="datetimeFigureOut">
              <a:rPr lang="en-GB" smtClean="0"/>
              <a:t>31/10/2018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D1654-BD06-4E73-A28A-43021BD851C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LO</a:t>
            </a:r>
            <a:r>
              <a:rPr lang="en-GB" baseline="0" dirty="0" smtClean="0">
                <a:latin typeface="Comic Sans MS" panose="030F0702030302020204" pitchFamily="66" charset="0"/>
              </a:rPr>
              <a:t> To Understand Satellite Motion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Key</a:t>
            </a:r>
            <a:r>
              <a:rPr lang="en-GB" baseline="0" dirty="0" smtClean="0">
                <a:latin typeface="Comic Sans MS" panose="030F0702030302020204" pitchFamily="66" charset="0"/>
              </a:rPr>
              <a:t> Words: Centripetal Acceleration, velocity, displacement, Period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60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1mxBkwwSB8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424424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18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Satellite Motion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31/10/2018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542122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Identify Conditions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for Satellite Motion </a:t>
                      </a:r>
                      <a:r>
                        <a:rPr lang="en-GB" sz="1600" dirty="0" smtClean="0">
                          <a:latin typeface="Comic Sans MS" pitchFamily="66" charset="0"/>
                        </a:rPr>
                        <a:t>(C)</a:t>
                      </a: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Explain what happens if speed is increased</a:t>
                      </a:r>
                      <a:r>
                        <a:rPr lang="en-GB" sz="1600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n-GB" sz="1600" dirty="0" smtClean="0">
                          <a:latin typeface="Comic Sans MS" pitchFamily="66" charset="0"/>
                        </a:rPr>
                        <a:t>(B)</a:t>
                      </a: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Explain Types of </a:t>
                      </a:r>
                      <a:r>
                        <a:rPr lang="en-GB" sz="1600" dirty="0" err="1" smtClean="0">
                          <a:latin typeface="Comic Sans MS" pitchFamily="66" charset="0"/>
                        </a:rPr>
                        <a:t>sattelites</a:t>
                      </a:r>
                      <a:r>
                        <a:rPr lang="en-GB" sz="1600" dirty="0" smtClean="0">
                          <a:latin typeface="Comic Sans MS" pitchFamily="66" charset="0"/>
                        </a:rPr>
                        <a:t>(A)</a:t>
                      </a:r>
                      <a:r>
                        <a:rPr lang="en-US" sz="1600" dirty="0" smtClean="0">
                          <a:latin typeface="Comic Sans MS" pitchFamily="66" charset="0"/>
                        </a:rPr>
                        <a:t> </a:t>
                      </a: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5800" t="38600" r="10600" b="31640"/>
          <a:stretch/>
        </p:blipFill>
        <p:spPr>
          <a:xfrm>
            <a:off x="-1" y="1202934"/>
            <a:ext cx="8268215" cy="28691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37155" t="36722" r="17427" b="39639"/>
          <a:stretch/>
        </p:blipFill>
        <p:spPr>
          <a:xfrm>
            <a:off x="1501310" y="2480723"/>
            <a:ext cx="7580761" cy="249205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825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28650" y="6819647"/>
            <a:ext cx="2057400" cy="365125"/>
          </a:xfrm>
        </p:spPr>
        <p:txBody>
          <a:bodyPr/>
          <a:lstStyle/>
          <a:p>
            <a:pPr>
              <a:defRPr/>
            </a:pPr>
            <a:fld id="{679D7417-9BC1-4786-91D0-7E0AF20573BC}" type="datetime4">
              <a:rPr lang="en-GB">
                <a:latin typeface="Comic Sans MS" panose="030F0702030302020204" pitchFamily="66" charset="0"/>
              </a:rPr>
              <a:pPr>
                <a:defRPr/>
              </a:pPr>
              <a:t>31 October 2018</a:t>
            </a:fld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02057" y="941261"/>
            <a:ext cx="8713788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dirty="0">
                <a:latin typeface="Comic Sans MS" panose="030F0702030302020204" pitchFamily="66" charset="0"/>
              </a:rPr>
              <a:t>Geostationary satellites are predominantly used for communications</a:t>
            </a:r>
            <a:r>
              <a:rPr lang="en-GB" altLang="en-US" dirty="0" smtClean="0">
                <a:latin typeface="Comic Sans MS" panose="030F0702030302020204" pitchFamily="66" charset="0"/>
              </a:rPr>
              <a:t>.</a:t>
            </a:r>
          </a:p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dirty="0" smtClean="0">
                <a:latin typeface="Comic Sans MS" panose="030F0702030302020204" pitchFamily="66" charset="0"/>
              </a:rPr>
              <a:t>Satellite </a:t>
            </a:r>
            <a:r>
              <a:rPr lang="en-GB" altLang="en-US" dirty="0">
                <a:latin typeface="Comic Sans MS" panose="030F0702030302020204" pitchFamily="66" charset="0"/>
              </a:rPr>
              <a:t>TV companies use geostationary satellites to cover a constant area on the Earth’s surface – hence you point your satellite dish receiver in the direction of the geostationary satellite.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dirty="0">
                <a:latin typeface="Comic Sans MS" panose="030F0702030302020204" pitchFamily="66" charset="0"/>
              </a:rPr>
              <a:t>3 geostationary satellites placed into orbit 120 degrees apart above the equator would be able to cover the entire Earth (except for very near the poles).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GB" altLang="en-US" dirty="0">
              <a:latin typeface="Comic Sans MS" panose="030F0702030302020204" pitchFamily="66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dirty="0">
                <a:latin typeface="Comic Sans MS" panose="030F0702030302020204" pitchFamily="66" charset="0"/>
              </a:rPr>
              <a:t>Because geostationary satellites have to be launched so high (other satellites orbit as low as a few hundred km), the energy and costs required for launching a satellite into geostationary orbit are high.</a:t>
            </a:r>
          </a:p>
        </p:txBody>
      </p:sp>
      <p:pic>
        <p:nvPicPr>
          <p:cNvPr id="1026" name="Picture 2" descr="http://www.livephysics.com/media/stories/problems/classicalmechanics/355x200xgeostationary_sat001.gif.pagespeed.ic.ib8_Nc4yW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46" y="4690978"/>
            <a:ext cx="33813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01020" y="5236168"/>
            <a:ext cx="4230180" cy="369332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Verify if this is a geostationary orbit</a:t>
            </a:r>
            <a:endParaRPr lang="en-GB" alt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45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888" y="532332"/>
            <a:ext cx="8229600" cy="868362"/>
          </a:xfrm>
        </p:spPr>
        <p:txBody>
          <a:bodyPr/>
          <a:lstStyle/>
          <a:p>
            <a:r>
              <a:rPr lang="en-GB" u="sng" dirty="0" smtClean="0"/>
              <a:t>Geostationary orbits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888" y="1400695"/>
            <a:ext cx="8229600" cy="3581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 special orbit that is very useful is one that orbits above the equation on planet Earth and has a rotational period of exactly 24 hours.</a:t>
            </a:r>
          </a:p>
          <a:p>
            <a:r>
              <a:rPr lang="en-GB" dirty="0" smtClean="0"/>
              <a:t>This is useful because fixed receivers on Earth do not need to move to track these satellites because they appear to be stationary in the sky.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What altitude does a geostationary satellite need to be placed at?</a:t>
            </a:r>
            <a:endParaRPr lang="en-GB" dirty="0"/>
          </a:p>
        </p:txBody>
      </p:sp>
      <p:pic>
        <p:nvPicPr>
          <p:cNvPr id="5122" name="Picture 2" descr="https://upload.wikimedia.org/wikipedia/commons/5/5f/Satellite_dish_in_Austri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88" y="4753494"/>
            <a:ext cx="2743200" cy="200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25488" y="4905894"/>
            <a:ext cx="4648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36000 km</a:t>
            </a:r>
          </a:p>
          <a:p>
            <a:endParaRPr lang="en-GB" sz="2800" dirty="0" smtClean="0"/>
          </a:p>
          <a:p>
            <a:pPr algn="ctr"/>
            <a:r>
              <a:rPr lang="en-GB" sz="2800" dirty="0" smtClean="0"/>
              <a:t>(If you got 42000km what did you forget?)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9099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93994"/>
            <a:ext cx="8229600" cy="792162"/>
          </a:xfrm>
        </p:spPr>
        <p:txBody>
          <a:bodyPr/>
          <a:lstStyle/>
          <a:p>
            <a:r>
              <a:rPr lang="en-GB" u="sng" dirty="0" smtClean="0"/>
              <a:t>Satellites and Energy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08394"/>
            <a:ext cx="8229600" cy="1066800"/>
          </a:xfrm>
        </p:spPr>
        <p:txBody>
          <a:bodyPr/>
          <a:lstStyle/>
          <a:p>
            <a:r>
              <a:rPr lang="en-GB" dirty="0" smtClean="0"/>
              <a:t>A satellite has two energies, kinetic and potential: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999704"/>
              </p:ext>
            </p:extLst>
          </p:nvPr>
        </p:nvGraphicFramePr>
        <p:xfrm>
          <a:off x="2895600" y="2270394"/>
          <a:ext cx="3862388" cy="2423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295280" imgH="812520" progId="Equation.3">
                  <p:embed/>
                </p:oleObj>
              </mc:Choice>
              <mc:Fallback>
                <p:oleObj name="Equation" r:id="rId3" imgW="1295280" imgH="81252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600" y="2270394"/>
                        <a:ext cx="3862388" cy="2423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435538"/>
              </p:ext>
            </p:extLst>
          </p:nvPr>
        </p:nvGraphicFramePr>
        <p:xfrm>
          <a:off x="2895600" y="2349847"/>
          <a:ext cx="4038600" cy="1159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371600" imgH="393480" progId="Equation.3">
                  <p:embed/>
                </p:oleObj>
              </mc:Choice>
              <mc:Fallback>
                <p:oleObj name="Equation" r:id="rId5" imgW="1371600" imgH="39348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95600" y="2349847"/>
                        <a:ext cx="4038600" cy="11592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67000" y="3731627"/>
            <a:ext cx="4584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Can this be simplified further?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47255" y="4708794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Recall that the satellite must be moving at velocity </a:t>
            </a:r>
            <a:r>
              <a:rPr lang="en-GB" sz="2800" i="1" dirty="0" smtClean="0"/>
              <a:t>v</a:t>
            </a:r>
            <a:r>
              <a:rPr lang="en-GB" sz="2800" dirty="0" smtClean="0"/>
              <a:t> so that Kepler’s third law is maintained, therefore:</a:t>
            </a:r>
            <a:endParaRPr lang="en-GB" sz="28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807750"/>
              </p:ext>
            </p:extLst>
          </p:nvPr>
        </p:nvGraphicFramePr>
        <p:xfrm>
          <a:off x="6934200" y="5697537"/>
          <a:ext cx="1755775" cy="116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672840" imgH="444240" progId="Equation.3">
                  <p:embed/>
                </p:oleObj>
              </mc:Choice>
              <mc:Fallback>
                <p:oleObj name="Equation" r:id="rId7" imgW="672840" imgH="4442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5697537"/>
                        <a:ext cx="1755775" cy="116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1551584"/>
            <a:ext cx="8830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By substituting this in for </a:t>
            </a:r>
            <a:r>
              <a:rPr lang="en-GB" sz="2800" i="1" dirty="0" smtClean="0"/>
              <a:t>v</a:t>
            </a:r>
            <a:r>
              <a:rPr lang="en-GB" sz="2800" dirty="0" smtClean="0"/>
              <a:t> and then rearranging we obtain:</a:t>
            </a:r>
            <a:endParaRPr lang="en-GB" sz="28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073037"/>
              </p:ext>
            </p:extLst>
          </p:nvPr>
        </p:nvGraphicFramePr>
        <p:xfrm>
          <a:off x="2971800" y="2467977"/>
          <a:ext cx="2486537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774360" imgH="393480" progId="Equation.3">
                  <p:embed/>
                </p:oleObj>
              </mc:Choice>
              <mc:Fallback>
                <p:oleObj name="Equation" r:id="rId9" imgW="774360" imgH="393480" progId="Equation.3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71800" y="2467977"/>
                        <a:ext cx="2486537" cy="126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81000" y="4480194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Note that this is particularly useful as knowing the total energy enables the calculation of the either kinetic or potential energy if only one is known.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5846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6" grpId="1"/>
      <p:bldP spid="7" grpId="0"/>
      <p:bldP spid="7" grpId="1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56"/>
            <a:ext cx="8229600" cy="868362"/>
          </a:xfrm>
        </p:spPr>
        <p:txBody>
          <a:bodyPr/>
          <a:lstStyle/>
          <a:p>
            <a:r>
              <a:rPr lang="en-GB" u="sng" dirty="0" smtClean="0"/>
              <a:t>Graphing energy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38101"/>
            <a:ext cx="8229600" cy="2133600"/>
          </a:xfrm>
        </p:spPr>
        <p:txBody>
          <a:bodyPr>
            <a:normAutofit/>
          </a:bodyPr>
          <a:lstStyle/>
          <a:p>
            <a:r>
              <a:rPr lang="en-GB" dirty="0" smtClean="0"/>
              <a:t>Note that the total energy of a satellite varies with distance with a </a:t>
            </a:r>
            <a:r>
              <a:rPr lang="en-GB" b="1" dirty="0" smtClean="0"/>
              <a:t>negative</a:t>
            </a:r>
            <a:r>
              <a:rPr lang="en-GB" dirty="0" smtClean="0"/>
              <a:t> 1/r graph, as does the potential energy.</a:t>
            </a:r>
          </a:p>
          <a:p>
            <a:r>
              <a:rPr lang="en-GB" dirty="0" smtClean="0"/>
              <a:t>The kinetic energy is a </a:t>
            </a:r>
            <a:r>
              <a:rPr lang="en-GB" b="1" dirty="0" smtClean="0"/>
              <a:t>positive</a:t>
            </a:r>
            <a:r>
              <a:rPr lang="en-GB" dirty="0" smtClean="0"/>
              <a:t> 1/r graph</a:t>
            </a:r>
            <a:endParaRPr lang="en-GB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26723"/>
            <a:ext cx="6153150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52786" y="4618176"/>
            <a:ext cx="24864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Which line is which energy?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352786" y="4389755"/>
            <a:ext cx="130240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Kinetic</a:t>
            </a:r>
          </a:p>
          <a:p>
            <a:endParaRPr lang="en-GB" sz="2400" dirty="0" smtClean="0"/>
          </a:p>
          <a:p>
            <a:r>
              <a:rPr lang="en-GB" sz="2400" dirty="0" smtClean="0"/>
              <a:t>Total</a:t>
            </a:r>
          </a:p>
          <a:p>
            <a:r>
              <a:rPr lang="en-GB" sz="2400" dirty="0" smtClean="0"/>
              <a:t>Potential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6609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512" y="534988"/>
            <a:ext cx="8229600" cy="792162"/>
          </a:xfrm>
        </p:spPr>
        <p:txBody>
          <a:bodyPr/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912" y="1403351"/>
            <a:ext cx="8686800" cy="4114800"/>
          </a:xfrm>
        </p:spPr>
        <p:txBody>
          <a:bodyPr>
            <a:normAutofit/>
          </a:bodyPr>
          <a:lstStyle/>
          <a:p>
            <a:r>
              <a:rPr lang="en-GB" dirty="0" smtClean="0"/>
              <a:t>The height of a satellite is controlled by its orbital time and vice-versa</a:t>
            </a:r>
          </a:p>
          <a:p>
            <a:r>
              <a:rPr lang="en-GB" dirty="0" smtClean="0"/>
              <a:t>The height of a geostationary satellite is fixed as it has to maintain an orbital period of one day</a:t>
            </a:r>
          </a:p>
          <a:p>
            <a:r>
              <a:rPr lang="en-GB" dirty="0" smtClean="0"/>
              <a:t>The kinetic and potential energies of satellites can be calculated and the total energy is the sum of the two (Noting that potential energy is negative as)</a:t>
            </a:r>
          </a:p>
          <a:p>
            <a:r>
              <a:rPr lang="en-GB" dirty="0" smtClean="0"/>
              <a:t>The total energy of a satellite is always negative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026434"/>
              </p:ext>
            </p:extLst>
          </p:nvPr>
        </p:nvGraphicFramePr>
        <p:xfrm>
          <a:off x="3513512" y="5594350"/>
          <a:ext cx="2486025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774360" imgH="393480" progId="Equation.3">
                  <p:embed/>
                </p:oleObj>
              </mc:Choice>
              <mc:Fallback>
                <p:oleObj name="Equation" r:id="rId3" imgW="774360" imgH="39348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3512" y="5594350"/>
                        <a:ext cx="2486025" cy="126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011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1324" t="35250" r="6702" b="1092"/>
          <a:stretch/>
        </p:blipFill>
        <p:spPr>
          <a:xfrm>
            <a:off x="0" y="800100"/>
            <a:ext cx="9436200" cy="605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189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2919" t="38499" r="14186" b="2356"/>
          <a:stretch/>
        </p:blipFill>
        <p:spPr>
          <a:xfrm>
            <a:off x="1727534" y="838200"/>
            <a:ext cx="4828753" cy="33745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32813" t="53142" r="17634" b="9143"/>
          <a:stretch/>
        </p:blipFill>
        <p:spPr>
          <a:xfrm>
            <a:off x="1534208" y="4377159"/>
            <a:ext cx="5215403" cy="248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53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79D7417-9BC1-4786-91D0-7E0AF20573BC}" type="datetime4">
              <a:rPr lang="en-GB"/>
              <a:pPr>
                <a:defRPr/>
              </a:pPr>
              <a:t>31 October 2018</a:t>
            </a:fld>
            <a:endParaRPr lang="en-GB"/>
          </a:p>
        </p:txBody>
      </p:sp>
      <p:sp>
        <p:nvSpPr>
          <p:cNvPr id="94211" name="TextBox 27"/>
          <p:cNvSpPr txBox="1">
            <a:spLocks noChangeArrowheads="1"/>
          </p:cNvSpPr>
          <p:nvPr/>
        </p:nvSpPr>
        <p:spPr bwMode="auto">
          <a:xfrm>
            <a:off x="611188" y="620713"/>
            <a:ext cx="3600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Throwing a ball</a:t>
            </a:r>
          </a:p>
        </p:txBody>
      </p:sp>
      <p:sp>
        <p:nvSpPr>
          <p:cNvPr id="29" name="Oval 28"/>
          <p:cNvSpPr/>
          <p:nvPr/>
        </p:nvSpPr>
        <p:spPr>
          <a:xfrm>
            <a:off x="900113" y="1557338"/>
            <a:ext cx="287337" cy="28733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827088" y="3141663"/>
            <a:ext cx="72739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258888" y="1700213"/>
            <a:ext cx="504825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719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67345E-6 C 0.0625 0.01133 0.12518 0.02312 0.18038 0.05458 C 0.23559 0.08626 0.28351 0.13737 0.33143 0.18894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63" y="94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79D7417-9BC1-4786-91D0-7E0AF20573BC}" type="datetime4">
              <a:rPr lang="en-GB"/>
              <a:pPr>
                <a:defRPr/>
              </a:pPr>
              <a:t>31 October 2018</a:t>
            </a:fld>
            <a:endParaRPr lang="en-GB"/>
          </a:p>
        </p:txBody>
      </p:sp>
      <p:sp>
        <p:nvSpPr>
          <p:cNvPr id="95235" name="TextBox 27"/>
          <p:cNvSpPr txBox="1">
            <a:spLocks noChangeArrowheads="1"/>
          </p:cNvSpPr>
          <p:nvPr/>
        </p:nvSpPr>
        <p:spPr bwMode="auto">
          <a:xfrm>
            <a:off x="611188" y="620713"/>
            <a:ext cx="3600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Throwing it faster</a:t>
            </a:r>
          </a:p>
        </p:txBody>
      </p:sp>
      <p:sp>
        <p:nvSpPr>
          <p:cNvPr id="29" name="Oval 28"/>
          <p:cNvSpPr/>
          <p:nvPr/>
        </p:nvSpPr>
        <p:spPr>
          <a:xfrm>
            <a:off x="900113" y="1557338"/>
            <a:ext cx="287337" cy="28733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827088" y="3141663"/>
            <a:ext cx="72739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258888" y="1700213"/>
            <a:ext cx="2160587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35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67345E-6 C 0.13959 0.01133 0.27952 0.02312 0.40278 0.05458 C 0.52622 0.08626 0.63316 0.13737 0.74028 0.18894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14" y="94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8" name="Picture 2" descr="http://arts.monash.edu.au/korean/klec/assets/clipart002/klec2003-c186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12875"/>
            <a:ext cx="10906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79D7417-9BC1-4786-91D0-7E0AF20573BC}" type="datetime4">
              <a:rPr lang="en-GB"/>
              <a:pPr>
                <a:defRPr/>
              </a:pPr>
              <a:t>31 October 2018</a:t>
            </a:fld>
            <a:endParaRPr lang="en-GB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11188" y="620713"/>
            <a:ext cx="3600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Big mountain, big gun, very fast</a:t>
            </a:r>
          </a:p>
        </p:txBody>
      </p:sp>
      <p:sp>
        <p:nvSpPr>
          <p:cNvPr id="29" name="Oval 28"/>
          <p:cNvSpPr/>
          <p:nvPr/>
        </p:nvSpPr>
        <p:spPr>
          <a:xfrm>
            <a:off x="900113" y="1557338"/>
            <a:ext cx="287337" cy="28733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258888" y="1700213"/>
            <a:ext cx="2160587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1330325" y="3125788"/>
            <a:ext cx="8751888" cy="2279650"/>
          </a:xfrm>
          <a:custGeom>
            <a:avLst/>
            <a:gdLst>
              <a:gd name="connsiteX0" fmla="*/ 0 w 8750460"/>
              <a:gd name="connsiteY0" fmla="*/ 0 h 2280212"/>
              <a:gd name="connsiteX1" fmla="*/ 4155311 w 8750460"/>
              <a:gd name="connsiteY1" fmla="*/ 405113 h 2280212"/>
              <a:gd name="connsiteX2" fmla="*/ 8750460 w 8750460"/>
              <a:gd name="connsiteY2" fmla="*/ 2280212 h 2280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50460" h="2280212">
                <a:moveTo>
                  <a:pt x="0" y="0"/>
                </a:moveTo>
                <a:cubicBezTo>
                  <a:pt x="1348450" y="12539"/>
                  <a:pt x="2696901" y="25078"/>
                  <a:pt x="4155311" y="405113"/>
                </a:cubicBezTo>
                <a:cubicBezTo>
                  <a:pt x="5613721" y="785148"/>
                  <a:pt x="7182090" y="1532680"/>
                  <a:pt x="8750460" y="2280212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29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67345E-6 C 0.13959 0.01133 0.27952 0.02312 0.40278 0.05458 C 0.52622 0.08626 0.63316 0.13737 0.74028 0.18894 " pathEditMode="relative" rAng="0" ptsTypes="aaA">
                                      <p:cBhvr>
                                        <p:cTn id="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14" y="94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animBg="1"/>
      <p:bldP spid="2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28650" y="7392671"/>
            <a:ext cx="2057400" cy="365125"/>
          </a:xfrm>
        </p:spPr>
        <p:txBody>
          <a:bodyPr/>
          <a:lstStyle/>
          <a:p>
            <a:pPr>
              <a:defRPr/>
            </a:pPr>
            <a:fld id="{679D7417-9BC1-4786-91D0-7E0AF20573BC}" type="datetime4">
              <a:rPr lang="en-GB"/>
              <a:pPr>
                <a:defRPr/>
              </a:pPr>
              <a:t>31 October 2018</a:t>
            </a:fld>
            <a:endParaRPr lang="en-GB" dirty="0"/>
          </a:p>
        </p:txBody>
      </p:sp>
      <p:grpSp>
        <p:nvGrpSpPr>
          <p:cNvPr id="97283" name="Group 2"/>
          <p:cNvGrpSpPr>
            <a:grpSpLocks/>
          </p:cNvGrpSpPr>
          <p:nvPr/>
        </p:nvGrpSpPr>
        <p:grpSpPr bwMode="auto">
          <a:xfrm>
            <a:off x="684213" y="1585595"/>
            <a:ext cx="4248150" cy="4265613"/>
            <a:chOff x="4054" y="6683"/>
            <a:chExt cx="3060" cy="3074"/>
          </a:xfrm>
        </p:grpSpPr>
        <p:sp>
          <p:nvSpPr>
            <p:cNvPr id="97285" name="Freeform 3"/>
            <p:cNvSpPr>
              <a:spLocks/>
            </p:cNvSpPr>
            <p:nvPr/>
          </p:nvSpPr>
          <p:spPr bwMode="auto">
            <a:xfrm>
              <a:off x="5506" y="6763"/>
              <a:ext cx="207" cy="509"/>
            </a:xfrm>
            <a:custGeom>
              <a:avLst/>
              <a:gdLst>
                <a:gd name="T0" fmla="*/ 0 w 713"/>
                <a:gd name="T1" fmla="*/ 25 h 1381"/>
                <a:gd name="T2" fmla="*/ 1 w 713"/>
                <a:gd name="T3" fmla="*/ 16 h 1381"/>
                <a:gd name="T4" fmla="*/ 1 w 713"/>
                <a:gd name="T5" fmla="*/ 10 h 1381"/>
                <a:gd name="T6" fmla="*/ 1 w 713"/>
                <a:gd name="T7" fmla="*/ 12 h 1381"/>
                <a:gd name="T8" fmla="*/ 2 w 713"/>
                <a:gd name="T9" fmla="*/ 5 h 1381"/>
                <a:gd name="T10" fmla="*/ 3 w 713"/>
                <a:gd name="T11" fmla="*/ 0 h 1381"/>
                <a:gd name="T12" fmla="*/ 3 w 713"/>
                <a:gd name="T13" fmla="*/ 5 h 1381"/>
                <a:gd name="T14" fmla="*/ 3 w 713"/>
                <a:gd name="T15" fmla="*/ 11 h 1381"/>
                <a:gd name="T16" fmla="*/ 4 w 713"/>
                <a:gd name="T17" fmla="*/ 19 h 1381"/>
                <a:gd name="T18" fmla="*/ 4 w 713"/>
                <a:gd name="T19" fmla="*/ 20 h 1381"/>
                <a:gd name="T20" fmla="*/ 5 w 713"/>
                <a:gd name="T21" fmla="*/ 25 h 1381"/>
                <a:gd name="T22" fmla="*/ 0 w 713"/>
                <a:gd name="T23" fmla="*/ 25 h 138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13"/>
                <a:gd name="T37" fmla="*/ 0 h 1381"/>
                <a:gd name="T38" fmla="*/ 713 w 713"/>
                <a:gd name="T39" fmla="*/ 1381 h 138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13" h="1381">
                  <a:moveTo>
                    <a:pt x="0" y="1350"/>
                  </a:moveTo>
                  <a:lnTo>
                    <a:pt x="90" y="885"/>
                  </a:lnTo>
                  <a:lnTo>
                    <a:pt x="158" y="548"/>
                  </a:lnTo>
                  <a:lnTo>
                    <a:pt x="218" y="630"/>
                  </a:lnTo>
                  <a:lnTo>
                    <a:pt x="285" y="263"/>
                  </a:lnTo>
                  <a:lnTo>
                    <a:pt x="360" y="0"/>
                  </a:lnTo>
                  <a:lnTo>
                    <a:pt x="420" y="285"/>
                  </a:lnTo>
                  <a:lnTo>
                    <a:pt x="480" y="615"/>
                  </a:lnTo>
                  <a:lnTo>
                    <a:pt x="525" y="1020"/>
                  </a:lnTo>
                  <a:lnTo>
                    <a:pt x="608" y="1059"/>
                  </a:lnTo>
                  <a:lnTo>
                    <a:pt x="713" y="1381"/>
                  </a:lnTo>
                  <a:lnTo>
                    <a:pt x="0" y="1350"/>
                  </a:lnTo>
                  <a:close/>
                </a:path>
              </a:pathLst>
            </a:custGeom>
            <a:solidFill>
              <a:srgbClr val="808000"/>
            </a:solidFill>
            <a:ln w="127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grpSp>
          <p:nvGrpSpPr>
            <p:cNvPr id="97286" name="Group 4"/>
            <p:cNvGrpSpPr>
              <a:grpSpLocks/>
            </p:cNvGrpSpPr>
            <p:nvPr/>
          </p:nvGrpSpPr>
          <p:grpSpPr bwMode="auto">
            <a:xfrm>
              <a:off x="4054" y="6683"/>
              <a:ext cx="3060" cy="3074"/>
              <a:chOff x="4054" y="6683"/>
              <a:chExt cx="3060" cy="3074"/>
            </a:xfrm>
          </p:grpSpPr>
          <p:grpSp>
            <p:nvGrpSpPr>
              <p:cNvPr id="97287" name="Group 5"/>
              <p:cNvGrpSpPr>
                <a:grpSpLocks/>
              </p:cNvGrpSpPr>
              <p:nvPr/>
            </p:nvGrpSpPr>
            <p:grpSpPr bwMode="auto">
              <a:xfrm>
                <a:off x="4101" y="6683"/>
                <a:ext cx="3013" cy="3074"/>
                <a:chOff x="4101" y="6683"/>
                <a:chExt cx="3013" cy="3074"/>
              </a:xfrm>
            </p:grpSpPr>
            <p:grpSp>
              <p:nvGrpSpPr>
                <p:cNvPr id="97291" name="Group 6"/>
                <p:cNvGrpSpPr>
                  <a:grpSpLocks/>
                </p:cNvGrpSpPr>
                <p:nvPr/>
              </p:nvGrpSpPr>
              <p:grpSpPr bwMode="auto">
                <a:xfrm>
                  <a:off x="4416" y="6993"/>
                  <a:ext cx="2397" cy="2571"/>
                  <a:chOff x="4416" y="6993"/>
                  <a:chExt cx="2397" cy="2571"/>
                </a:xfrm>
              </p:grpSpPr>
              <p:sp>
                <p:nvSpPr>
                  <p:cNvPr id="97297" name="Oval 7"/>
                  <p:cNvSpPr>
                    <a:spLocks noChangeArrowheads="1"/>
                  </p:cNvSpPr>
                  <p:nvPr/>
                </p:nvSpPr>
                <p:spPr bwMode="auto">
                  <a:xfrm rot="-2944244">
                    <a:off x="4421" y="7092"/>
                    <a:ext cx="2387" cy="2397"/>
                  </a:xfrm>
                  <a:prstGeom prst="ellipse">
                    <a:avLst/>
                  </a:prstGeom>
                  <a:solidFill>
                    <a:srgbClr val="B3D9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12700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GB" altLang="en-US"/>
                  </a:p>
                </p:txBody>
              </p:sp>
              <p:grpSp>
                <p:nvGrpSpPr>
                  <p:cNvPr id="97298" name="Group 8"/>
                  <p:cNvGrpSpPr>
                    <a:grpSpLocks/>
                  </p:cNvGrpSpPr>
                  <p:nvPr/>
                </p:nvGrpSpPr>
                <p:grpSpPr bwMode="auto">
                  <a:xfrm>
                    <a:off x="4495" y="6993"/>
                    <a:ext cx="2214" cy="2571"/>
                    <a:chOff x="6914" y="6633"/>
                    <a:chExt cx="1453" cy="1689"/>
                  </a:xfrm>
                </p:grpSpPr>
                <p:grpSp>
                  <p:nvGrpSpPr>
                    <p:cNvPr id="97299" name="Group 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006" y="6633"/>
                      <a:ext cx="1361" cy="1689"/>
                      <a:chOff x="7006" y="6633"/>
                      <a:chExt cx="1361" cy="1689"/>
                    </a:xfrm>
                  </p:grpSpPr>
                  <p:sp>
                    <p:nvSpPr>
                      <p:cNvPr id="97302" name="Freeform 10"/>
                      <p:cNvSpPr>
                        <a:spLocks/>
                      </p:cNvSpPr>
                      <p:nvPr/>
                    </p:nvSpPr>
                    <p:spPr bwMode="auto">
                      <a:xfrm rot="-2944244">
                        <a:off x="7279" y="6850"/>
                        <a:ext cx="78" cy="80"/>
                      </a:xfrm>
                      <a:custGeom>
                        <a:avLst/>
                        <a:gdLst>
                          <a:gd name="T0" fmla="*/ 0 w 306"/>
                          <a:gd name="T1" fmla="*/ 1 h 318"/>
                          <a:gd name="T2" fmla="*/ 0 w 306"/>
                          <a:gd name="T3" fmla="*/ 1 h 318"/>
                          <a:gd name="T4" fmla="*/ 0 w 306"/>
                          <a:gd name="T5" fmla="*/ 1 h 318"/>
                          <a:gd name="T6" fmla="*/ 1 w 306"/>
                          <a:gd name="T7" fmla="*/ 1 h 318"/>
                          <a:gd name="T8" fmla="*/ 1 w 306"/>
                          <a:gd name="T9" fmla="*/ 1 h 318"/>
                          <a:gd name="T10" fmla="*/ 1 w 306"/>
                          <a:gd name="T11" fmla="*/ 1 h 318"/>
                          <a:gd name="T12" fmla="*/ 1 w 306"/>
                          <a:gd name="T13" fmla="*/ 1 h 318"/>
                          <a:gd name="T14" fmla="*/ 1 w 306"/>
                          <a:gd name="T15" fmla="*/ 1 h 318"/>
                          <a:gd name="T16" fmla="*/ 1 w 306"/>
                          <a:gd name="T17" fmla="*/ 1 h 318"/>
                          <a:gd name="T18" fmla="*/ 1 w 306"/>
                          <a:gd name="T19" fmla="*/ 1 h 318"/>
                          <a:gd name="T20" fmla="*/ 1 w 306"/>
                          <a:gd name="T21" fmla="*/ 1 h 318"/>
                          <a:gd name="T22" fmla="*/ 1 w 306"/>
                          <a:gd name="T23" fmla="*/ 1 h 318"/>
                          <a:gd name="T24" fmla="*/ 1 w 306"/>
                          <a:gd name="T25" fmla="*/ 1 h 318"/>
                          <a:gd name="T26" fmla="*/ 1 w 306"/>
                          <a:gd name="T27" fmla="*/ 1 h 318"/>
                          <a:gd name="T28" fmla="*/ 1 w 306"/>
                          <a:gd name="T29" fmla="*/ 1 h 318"/>
                          <a:gd name="T30" fmla="*/ 1 w 306"/>
                          <a:gd name="T31" fmla="*/ 1 h 318"/>
                          <a:gd name="T32" fmla="*/ 1 w 306"/>
                          <a:gd name="T33" fmla="*/ 1 h 318"/>
                          <a:gd name="T34" fmla="*/ 1 w 306"/>
                          <a:gd name="T35" fmla="*/ 1 h 318"/>
                          <a:gd name="T36" fmla="*/ 1 w 306"/>
                          <a:gd name="T37" fmla="*/ 1 h 318"/>
                          <a:gd name="T38" fmla="*/ 1 w 306"/>
                          <a:gd name="T39" fmla="*/ 0 h 318"/>
                          <a:gd name="T40" fmla="*/ 1 w 306"/>
                          <a:gd name="T41" fmla="*/ 0 h 318"/>
                          <a:gd name="T42" fmla="*/ 1 w 306"/>
                          <a:gd name="T43" fmla="*/ 0 h 318"/>
                          <a:gd name="T44" fmla="*/ 1 w 306"/>
                          <a:gd name="T45" fmla="*/ 0 h 318"/>
                          <a:gd name="T46" fmla="*/ 1 w 306"/>
                          <a:gd name="T47" fmla="*/ 0 h 318"/>
                          <a:gd name="T48" fmla="*/ 1 w 306"/>
                          <a:gd name="T49" fmla="*/ 1 h 318"/>
                          <a:gd name="T50" fmla="*/ 1 w 306"/>
                          <a:gd name="T51" fmla="*/ 1 h 318"/>
                          <a:gd name="T52" fmla="*/ 1 w 306"/>
                          <a:gd name="T53" fmla="*/ 1 h 318"/>
                          <a:gd name="T54" fmla="*/ 1 w 306"/>
                          <a:gd name="T55" fmla="*/ 1 h 318"/>
                          <a:gd name="T56" fmla="*/ 1 w 306"/>
                          <a:gd name="T57" fmla="*/ 1 h 318"/>
                          <a:gd name="T58" fmla="*/ 1 w 306"/>
                          <a:gd name="T59" fmla="*/ 1 h 318"/>
                          <a:gd name="T60" fmla="*/ 1 w 306"/>
                          <a:gd name="T61" fmla="*/ 1 h 318"/>
                          <a:gd name="T62" fmla="*/ 1 w 306"/>
                          <a:gd name="T63" fmla="*/ 1 h 318"/>
                          <a:gd name="T64" fmla="*/ 1 w 306"/>
                          <a:gd name="T65" fmla="*/ 1 h 318"/>
                          <a:gd name="T66" fmla="*/ 1 w 306"/>
                          <a:gd name="T67" fmla="*/ 1 h 318"/>
                          <a:gd name="T68" fmla="*/ 1 w 306"/>
                          <a:gd name="T69" fmla="*/ 1 h 318"/>
                          <a:gd name="T70" fmla="*/ 1 w 306"/>
                          <a:gd name="T71" fmla="*/ 1 h 318"/>
                          <a:gd name="T72" fmla="*/ 0 w 306"/>
                          <a:gd name="T73" fmla="*/ 1 h 318"/>
                          <a:gd name="T74" fmla="*/ 0 w 306"/>
                          <a:gd name="T75" fmla="*/ 1 h 318"/>
                          <a:gd name="T76" fmla="*/ 0 w 306"/>
                          <a:gd name="T77" fmla="*/ 1 h 318"/>
                          <a:gd name="T78" fmla="*/ 0 w 306"/>
                          <a:gd name="T79" fmla="*/ 1 h 318"/>
                          <a:gd name="T80" fmla="*/ 0 w 306"/>
                          <a:gd name="T81" fmla="*/ 1 h 318"/>
                          <a:gd name="T82" fmla="*/ 0 w 306"/>
                          <a:gd name="T83" fmla="*/ 1 h 318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w 306"/>
                          <a:gd name="T127" fmla="*/ 0 h 318"/>
                          <a:gd name="T128" fmla="*/ 306 w 306"/>
                          <a:gd name="T129" fmla="*/ 318 h 318"/>
                        </a:gdLst>
                        <a:ahLst/>
                        <a:cxnLst>
                          <a:cxn ang="T84">
                            <a:pos x="T0" y="T1"/>
                          </a:cxn>
                          <a:cxn ang="T85">
                            <a:pos x="T2" y="T3"/>
                          </a:cxn>
                          <a:cxn ang="T86">
                            <a:pos x="T4" y="T5"/>
                          </a:cxn>
                          <a:cxn ang="T87">
                            <a:pos x="T6" y="T7"/>
                          </a:cxn>
                          <a:cxn ang="T88">
                            <a:pos x="T8" y="T9"/>
                          </a:cxn>
                          <a:cxn ang="T89">
                            <a:pos x="T10" y="T11"/>
                          </a:cxn>
                          <a:cxn ang="T90">
                            <a:pos x="T12" y="T13"/>
                          </a:cxn>
                          <a:cxn ang="T91">
                            <a:pos x="T14" y="T15"/>
                          </a:cxn>
                          <a:cxn ang="T92">
                            <a:pos x="T16" y="T17"/>
                          </a:cxn>
                          <a:cxn ang="T93">
                            <a:pos x="T18" y="T19"/>
                          </a:cxn>
                          <a:cxn ang="T94">
                            <a:pos x="T20" y="T21"/>
                          </a:cxn>
                          <a:cxn ang="T95">
                            <a:pos x="T22" y="T23"/>
                          </a:cxn>
                          <a:cxn ang="T96">
                            <a:pos x="T24" y="T25"/>
                          </a:cxn>
                          <a:cxn ang="T97">
                            <a:pos x="T26" y="T27"/>
                          </a:cxn>
                          <a:cxn ang="T98">
                            <a:pos x="T28" y="T29"/>
                          </a:cxn>
                          <a:cxn ang="T99">
                            <a:pos x="T30" y="T31"/>
                          </a:cxn>
                          <a:cxn ang="T100">
                            <a:pos x="T32" y="T33"/>
                          </a:cxn>
                          <a:cxn ang="T101">
                            <a:pos x="T34" y="T35"/>
                          </a:cxn>
                          <a:cxn ang="T102">
                            <a:pos x="T36" y="T37"/>
                          </a:cxn>
                          <a:cxn ang="T103">
                            <a:pos x="T38" y="T39"/>
                          </a:cxn>
                          <a:cxn ang="T104">
                            <a:pos x="T40" y="T41"/>
                          </a:cxn>
                          <a:cxn ang="T105">
                            <a:pos x="T42" y="T43"/>
                          </a:cxn>
                          <a:cxn ang="T106">
                            <a:pos x="T44" y="T45"/>
                          </a:cxn>
                          <a:cxn ang="T107">
                            <a:pos x="T46" y="T47"/>
                          </a:cxn>
                          <a:cxn ang="T108">
                            <a:pos x="T48" y="T49"/>
                          </a:cxn>
                          <a:cxn ang="T109">
                            <a:pos x="T50" y="T51"/>
                          </a:cxn>
                          <a:cxn ang="T110">
                            <a:pos x="T52" y="T53"/>
                          </a:cxn>
                          <a:cxn ang="T111">
                            <a:pos x="T54" y="T55"/>
                          </a:cxn>
                          <a:cxn ang="T112">
                            <a:pos x="T56" y="T57"/>
                          </a:cxn>
                          <a:cxn ang="T113">
                            <a:pos x="T58" y="T59"/>
                          </a:cxn>
                          <a:cxn ang="T114">
                            <a:pos x="T60" y="T61"/>
                          </a:cxn>
                          <a:cxn ang="T115">
                            <a:pos x="T62" y="T63"/>
                          </a:cxn>
                          <a:cxn ang="T116">
                            <a:pos x="T64" y="T65"/>
                          </a:cxn>
                          <a:cxn ang="T117">
                            <a:pos x="T66" y="T67"/>
                          </a:cxn>
                          <a:cxn ang="T118">
                            <a:pos x="T68" y="T69"/>
                          </a:cxn>
                          <a:cxn ang="T119">
                            <a:pos x="T70" y="T71"/>
                          </a:cxn>
                          <a:cxn ang="T120">
                            <a:pos x="T72" y="T73"/>
                          </a:cxn>
                          <a:cxn ang="T121">
                            <a:pos x="T74" y="T75"/>
                          </a:cxn>
                          <a:cxn ang="T122">
                            <a:pos x="T76" y="T77"/>
                          </a:cxn>
                          <a:cxn ang="T123">
                            <a:pos x="T78" y="T79"/>
                          </a:cxn>
                          <a:cxn ang="T124">
                            <a:pos x="T80" y="T81"/>
                          </a:cxn>
                          <a:cxn ang="T125">
                            <a:pos x="T82" y="T83"/>
                          </a:cxn>
                        </a:cxnLst>
                        <a:rect l="T126" t="T127" r="T128" b="T129"/>
                        <a:pathLst>
                          <a:path w="306" h="318">
                            <a:moveTo>
                              <a:pt x="12" y="318"/>
                            </a:moveTo>
                            <a:lnTo>
                              <a:pt x="42" y="312"/>
                            </a:lnTo>
                            <a:lnTo>
                              <a:pt x="63" y="315"/>
                            </a:lnTo>
                            <a:lnTo>
                              <a:pt x="102" y="306"/>
                            </a:lnTo>
                            <a:lnTo>
                              <a:pt x="141" y="300"/>
                            </a:lnTo>
                            <a:lnTo>
                              <a:pt x="171" y="315"/>
                            </a:lnTo>
                            <a:lnTo>
                              <a:pt x="207" y="306"/>
                            </a:lnTo>
                            <a:lnTo>
                              <a:pt x="249" y="303"/>
                            </a:lnTo>
                            <a:lnTo>
                              <a:pt x="276" y="291"/>
                            </a:lnTo>
                            <a:lnTo>
                              <a:pt x="303" y="288"/>
                            </a:lnTo>
                            <a:lnTo>
                              <a:pt x="306" y="267"/>
                            </a:lnTo>
                            <a:lnTo>
                              <a:pt x="258" y="264"/>
                            </a:lnTo>
                            <a:lnTo>
                              <a:pt x="267" y="243"/>
                            </a:lnTo>
                            <a:lnTo>
                              <a:pt x="258" y="219"/>
                            </a:lnTo>
                            <a:lnTo>
                              <a:pt x="225" y="207"/>
                            </a:lnTo>
                            <a:lnTo>
                              <a:pt x="219" y="165"/>
                            </a:lnTo>
                            <a:lnTo>
                              <a:pt x="231" y="141"/>
                            </a:lnTo>
                            <a:lnTo>
                              <a:pt x="219" y="117"/>
                            </a:lnTo>
                            <a:lnTo>
                              <a:pt x="210" y="93"/>
                            </a:lnTo>
                            <a:lnTo>
                              <a:pt x="213" y="60"/>
                            </a:lnTo>
                            <a:lnTo>
                              <a:pt x="234" y="33"/>
                            </a:lnTo>
                            <a:lnTo>
                              <a:pt x="222" y="0"/>
                            </a:lnTo>
                            <a:lnTo>
                              <a:pt x="153" y="9"/>
                            </a:lnTo>
                            <a:lnTo>
                              <a:pt x="135" y="57"/>
                            </a:lnTo>
                            <a:lnTo>
                              <a:pt x="150" y="90"/>
                            </a:lnTo>
                            <a:lnTo>
                              <a:pt x="132" y="114"/>
                            </a:lnTo>
                            <a:lnTo>
                              <a:pt x="126" y="132"/>
                            </a:lnTo>
                            <a:lnTo>
                              <a:pt x="129" y="156"/>
                            </a:lnTo>
                            <a:lnTo>
                              <a:pt x="159" y="159"/>
                            </a:lnTo>
                            <a:lnTo>
                              <a:pt x="165" y="183"/>
                            </a:lnTo>
                            <a:lnTo>
                              <a:pt x="159" y="210"/>
                            </a:lnTo>
                            <a:lnTo>
                              <a:pt x="144" y="195"/>
                            </a:lnTo>
                            <a:lnTo>
                              <a:pt x="96" y="186"/>
                            </a:lnTo>
                            <a:lnTo>
                              <a:pt x="123" y="216"/>
                            </a:lnTo>
                            <a:lnTo>
                              <a:pt x="117" y="243"/>
                            </a:lnTo>
                            <a:lnTo>
                              <a:pt x="111" y="261"/>
                            </a:lnTo>
                            <a:lnTo>
                              <a:pt x="72" y="249"/>
                            </a:lnTo>
                            <a:lnTo>
                              <a:pt x="84" y="276"/>
                            </a:lnTo>
                            <a:lnTo>
                              <a:pt x="51" y="276"/>
                            </a:lnTo>
                            <a:lnTo>
                              <a:pt x="27" y="294"/>
                            </a:lnTo>
                            <a:lnTo>
                              <a:pt x="0" y="303"/>
                            </a:lnTo>
                            <a:lnTo>
                              <a:pt x="12" y="318"/>
                            </a:lnTo>
                            <a:close/>
                          </a:path>
                        </a:pathLst>
                      </a:custGeom>
                      <a:solidFill>
                        <a:srgbClr val="008000"/>
                      </a:solidFill>
                      <a:ln w="635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97303" name="Freeform 11"/>
                      <p:cNvSpPr>
                        <a:spLocks/>
                      </p:cNvSpPr>
                      <p:nvPr/>
                    </p:nvSpPr>
                    <p:spPr bwMode="auto">
                      <a:xfrm rot="-2944244">
                        <a:off x="7280" y="6905"/>
                        <a:ext cx="28" cy="36"/>
                      </a:xfrm>
                      <a:custGeom>
                        <a:avLst/>
                        <a:gdLst>
                          <a:gd name="T0" fmla="*/ 0 w 111"/>
                          <a:gd name="T1" fmla="*/ 0 h 144"/>
                          <a:gd name="T2" fmla="*/ 0 w 111"/>
                          <a:gd name="T3" fmla="*/ 0 h 144"/>
                          <a:gd name="T4" fmla="*/ 0 w 111"/>
                          <a:gd name="T5" fmla="*/ 0 h 144"/>
                          <a:gd name="T6" fmla="*/ 0 w 111"/>
                          <a:gd name="T7" fmla="*/ 0 h 144"/>
                          <a:gd name="T8" fmla="*/ 0 w 111"/>
                          <a:gd name="T9" fmla="*/ 0 h 144"/>
                          <a:gd name="T10" fmla="*/ 0 w 111"/>
                          <a:gd name="T11" fmla="*/ 0 h 144"/>
                          <a:gd name="T12" fmla="*/ 0 w 111"/>
                          <a:gd name="T13" fmla="*/ 0 h 144"/>
                          <a:gd name="T14" fmla="*/ 0 w 111"/>
                          <a:gd name="T15" fmla="*/ 1 h 144"/>
                          <a:gd name="T16" fmla="*/ 0 w 111"/>
                          <a:gd name="T17" fmla="*/ 1 h 144"/>
                          <a:gd name="T18" fmla="*/ 0 w 111"/>
                          <a:gd name="T19" fmla="*/ 1 h 144"/>
                          <a:gd name="T20" fmla="*/ 0 w 111"/>
                          <a:gd name="T21" fmla="*/ 1 h 144"/>
                          <a:gd name="T22" fmla="*/ 1 w 111"/>
                          <a:gd name="T23" fmla="*/ 1 h 144"/>
                          <a:gd name="T24" fmla="*/ 1 w 111"/>
                          <a:gd name="T25" fmla="*/ 0 h 144"/>
                          <a:gd name="T26" fmla="*/ 1 w 111"/>
                          <a:gd name="T27" fmla="*/ 0 h 144"/>
                          <a:gd name="T28" fmla="*/ 0 w 111"/>
                          <a:gd name="T29" fmla="*/ 0 h 144"/>
                          <a:gd name="T30" fmla="*/ 0 w 111"/>
                          <a:gd name="T31" fmla="*/ 0 h 144"/>
                          <a:gd name="T32" fmla="*/ 0 60000 65536"/>
                          <a:gd name="T33" fmla="*/ 0 60000 65536"/>
                          <a:gd name="T34" fmla="*/ 0 60000 65536"/>
                          <a:gd name="T35" fmla="*/ 0 60000 65536"/>
                          <a:gd name="T36" fmla="*/ 0 60000 65536"/>
                          <a:gd name="T37" fmla="*/ 0 60000 65536"/>
                          <a:gd name="T38" fmla="*/ 0 60000 65536"/>
                          <a:gd name="T39" fmla="*/ 0 60000 65536"/>
                          <a:gd name="T40" fmla="*/ 0 60000 65536"/>
                          <a:gd name="T41" fmla="*/ 0 60000 65536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w 111"/>
                          <a:gd name="T49" fmla="*/ 0 h 144"/>
                          <a:gd name="T50" fmla="*/ 111 w 111"/>
                          <a:gd name="T51" fmla="*/ 144 h 144"/>
                        </a:gdLst>
                        <a:ahLst/>
                        <a:cxnLst>
                          <a:cxn ang="T32">
                            <a:pos x="T0" y="T1"/>
                          </a:cxn>
                          <a:cxn ang="T33">
                            <a:pos x="T2" y="T3"/>
                          </a:cxn>
                          <a:cxn ang="T34">
                            <a:pos x="T4" y="T5"/>
                          </a:cxn>
                          <a:cxn ang="T35">
                            <a:pos x="T6" y="T7"/>
                          </a:cxn>
                          <a:cxn ang="T36">
                            <a:pos x="T8" y="T9"/>
                          </a:cxn>
                          <a:cxn ang="T37">
                            <a:pos x="T10" y="T11"/>
                          </a:cxn>
                          <a:cxn ang="T38">
                            <a:pos x="T12" y="T13"/>
                          </a:cxn>
                          <a:cxn ang="T39">
                            <a:pos x="T14" y="T15"/>
                          </a:cxn>
                          <a:cxn ang="T40">
                            <a:pos x="T16" y="T17"/>
                          </a:cxn>
                          <a:cxn ang="T41">
                            <a:pos x="T18" y="T19"/>
                          </a:cxn>
                          <a:cxn ang="T42">
                            <a:pos x="T20" y="T21"/>
                          </a:cxn>
                          <a:cxn ang="T43">
                            <a:pos x="T22" y="T23"/>
                          </a:cxn>
                          <a:cxn ang="T44">
                            <a:pos x="T24" y="T25"/>
                          </a:cxn>
                          <a:cxn ang="T45">
                            <a:pos x="T26" y="T27"/>
                          </a:cxn>
                          <a:cxn ang="T46">
                            <a:pos x="T28" y="T29"/>
                          </a:cxn>
                          <a:cxn ang="T47">
                            <a:pos x="T30" y="T31"/>
                          </a:cxn>
                        </a:cxnLst>
                        <a:rect l="T48" t="T49" r="T50" b="T51"/>
                        <a:pathLst>
                          <a:path w="111" h="144">
                            <a:moveTo>
                              <a:pt x="57" y="0"/>
                            </a:moveTo>
                            <a:lnTo>
                              <a:pt x="30" y="15"/>
                            </a:lnTo>
                            <a:lnTo>
                              <a:pt x="30" y="54"/>
                            </a:lnTo>
                            <a:lnTo>
                              <a:pt x="6" y="39"/>
                            </a:lnTo>
                            <a:lnTo>
                              <a:pt x="0" y="72"/>
                            </a:lnTo>
                            <a:lnTo>
                              <a:pt x="27" y="75"/>
                            </a:lnTo>
                            <a:lnTo>
                              <a:pt x="21" y="102"/>
                            </a:lnTo>
                            <a:lnTo>
                              <a:pt x="0" y="111"/>
                            </a:lnTo>
                            <a:lnTo>
                              <a:pt x="0" y="129"/>
                            </a:lnTo>
                            <a:lnTo>
                              <a:pt x="27" y="144"/>
                            </a:lnTo>
                            <a:lnTo>
                              <a:pt x="66" y="135"/>
                            </a:lnTo>
                            <a:lnTo>
                              <a:pt x="93" y="108"/>
                            </a:lnTo>
                            <a:lnTo>
                              <a:pt x="105" y="66"/>
                            </a:lnTo>
                            <a:lnTo>
                              <a:pt x="111" y="39"/>
                            </a:lnTo>
                            <a:lnTo>
                              <a:pt x="84" y="12"/>
                            </a:lnTo>
                            <a:lnTo>
                              <a:pt x="57" y="0"/>
                            </a:lnTo>
                            <a:close/>
                          </a:path>
                        </a:pathLst>
                      </a:custGeom>
                      <a:solidFill>
                        <a:srgbClr val="008000"/>
                      </a:solidFill>
                      <a:ln w="6350" cmpd="sng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grpSp>
                    <p:nvGrpSpPr>
                      <p:cNvPr id="97304" name="Group 1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006" y="6633"/>
                        <a:ext cx="1361" cy="1689"/>
                        <a:chOff x="7006" y="6633"/>
                        <a:chExt cx="1361" cy="1689"/>
                      </a:xfrm>
                    </p:grpSpPr>
                    <p:sp>
                      <p:nvSpPr>
                        <p:cNvPr id="97305" name="Freeform 13"/>
                        <p:cNvSpPr>
                          <a:spLocks/>
                        </p:cNvSpPr>
                        <p:nvPr/>
                      </p:nvSpPr>
                      <p:spPr bwMode="auto">
                        <a:xfrm rot="-1432337">
                          <a:off x="7327" y="6633"/>
                          <a:ext cx="896" cy="1278"/>
                        </a:xfrm>
                        <a:custGeom>
                          <a:avLst/>
                          <a:gdLst>
                            <a:gd name="T0" fmla="*/ 18 w 2190"/>
                            <a:gd name="T1" fmla="*/ 4 h 3125"/>
                            <a:gd name="T2" fmla="*/ 22 w 2190"/>
                            <a:gd name="T3" fmla="*/ 6 h 3125"/>
                            <a:gd name="T4" fmla="*/ 25 w 2190"/>
                            <a:gd name="T5" fmla="*/ 7 h 3125"/>
                            <a:gd name="T6" fmla="*/ 21 w 2190"/>
                            <a:gd name="T7" fmla="*/ 7 h 3125"/>
                            <a:gd name="T8" fmla="*/ 16 w 2190"/>
                            <a:gd name="T9" fmla="*/ 10 h 3125"/>
                            <a:gd name="T10" fmla="*/ 13 w 2190"/>
                            <a:gd name="T11" fmla="*/ 11 h 3125"/>
                            <a:gd name="T12" fmla="*/ 13 w 2190"/>
                            <a:gd name="T13" fmla="*/ 14 h 3125"/>
                            <a:gd name="T14" fmla="*/ 10 w 2190"/>
                            <a:gd name="T15" fmla="*/ 19 h 3125"/>
                            <a:gd name="T16" fmla="*/ 15 w 2190"/>
                            <a:gd name="T17" fmla="*/ 19 h 3125"/>
                            <a:gd name="T18" fmla="*/ 17 w 2190"/>
                            <a:gd name="T19" fmla="*/ 15 h 3125"/>
                            <a:gd name="T20" fmla="*/ 22 w 2190"/>
                            <a:gd name="T21" fmla="*/ 13 h 3125"/>
                            <a:gd name="T22" fmla="*/ 27 w 2190"/>
                            <a:gd name="T23" fmla="*/ 15 h 3125"/>
                            <a:gd name="T24" fmla="*/ 29 w 2190"/>
                            <a:gd name="T25" fmla="*/ 18 h 3125"/>
                            <a:gd name="T26" fmla="*/ 28 w 2190"/>
                            <a:gd name="T27" fmla="*/ 15 h 3125"/>
                            <a:gd name="T28" fmla="*/ 26 w 2190"/>
                            <a:gd name="T29" fmla="*/ 12 h 3125"/>
                            <a:gd name="T30" fmla="*/ 32 w 2190"/>
                            <a:gd name="T31" fmla="*/ 17 h 3125"/>
                            <a:gd name="T32" fmla="*/ 34 w 2190"/>
                            <a:gd name="T33" fmla="*/ 19 h 3125"/>
                            <a:gd name="T34" fmla="*/ 33 w 2190"/>
                            <a:gd name="T35" fmla="*/ 16 h 3125"/>
                            <a:gd name="T36" fmla="*/ 35 w 2190"/>
                            <a:gd name="T37" fmla="*/ 16 h 3125"/>
                            <a:gd name="T38" fmla="*/ 36 w 2190"/>
                            <a:gd name="T39" fmla="*/ 13 h 3125"/>
                            <a:gd name="T40" fmla="*/ 40 w 2190"/>
                            <a:gd name="T41" fmla="*/ 13 h 3125"/>
                            <a:gd name="T42" fmla="*/ 36 w 2190"/>
                            <a:gd name="T43" fmla="*/ 16 h 3125"/>
                            <a:gd name="T44" fmla="*/ 38 w 2190"/>
                            <a:gd name="T45" fmla="*/ 18 h 3125"/>
                            <a:gd name="T46" fmla="*/ 43 w 2190"/>
                            <a:gd name="T47" fmla="*/ 21 h 3125"/>
                            <a:gd name="T48" fmla="*/ 37 w 2190"/>
                            <a:gd name="T49" fmla="*/ 20 h 3125"/>
                            <a:gd name="T50" fmla="*/ 32 w 2190"/>
                            <a:gd name="T51" fmla="*/ 22 h 3125"/>
                            <a:gd name="T52" fmla="*/ 24 w 2190"/>
                            <a:gd name="T53" fmla="*/ 18 h 3125"/>
                            <a:gd name="T54" fmla="*/ 17 w 2190"/>
                            <a:gd name="T55" fmla="*/ 20 h 3125"/>
                            <a:gd name="T56" fmla="*/ 11 w 2190"/>
                            <a:gd name="T57" fmla="*/ 22 h 3125"/>
                            <a:gd name="T58" fmla="*/ 7 w 2190"/>
                            <a:gd name="T59" fmla="*/ 26 h 3125"/>
                            <a:gd name="T60" fmla="*/ 2 w 2190"/>
                            <a:gd name="T61" fmla="*/ 31 h 3125"/>
                            <a:gd name="T62" fmla="*/ 0 w 2190"/>
                            <a:gd name="T63" fmla="*/ 38 h 3125"/>
                            <a:gd name="T64" fmla="*/ 2 w 2190"/>
                            <a:gd name="T65" fmla="*/ 44 h 3125"/>
                            <a:gd name="T66" fmla="*/ 8 w 2190"/>
                            <a:gd name="T67" fmla="*/ 49 h 3125"/>
                            <a:gd name="T68" fmla="*/ 17 w 2190"/>
                            <a:gd name="T69" fmla="*/ 49 h 3125"/>
                            <a:gd name="T70" fmla="*/ 25 w 2190"/>
                            <a:gd name="T71" fmla="*/ 50 h 3125"/>
                            <a:gd name="T72" fmla="*/ 29 w 2190"/>
                            <a:gd name="T73" fmla="*/ 55 h 3125"/>
                            <a:gd name="T74" fmla="*/ 32 w 2190"/>
                            <a:gd name="T75" fmla="*/ 61 h 3125"/>
                            <a:gd name="T76" fmla="*/ 32 w 2190"/>
                            <a:gd name="T77" fmla="*/ 69 h 3125"/>
                            <a:gd name="T78" fmla="*/ 33 w 2190"/>
                            <a:gd name="T79" fmla="*/ 78 h 3125"/>
                            <a:gd name="T80" fmla="*/ 36 w 2190"/>
                            <a:gd name="T81" fmla="*/ 87 h 3125"/>
                            <a:gd name="T82" fmla="*/ 43 w 2190"/>
                            <a:gd name="T83" fmla="*/ 85 h 3125"/>
                            <a:gd name="T84" fmla="*/ 49 w 2190"/>
                            <a:gd name="T85" fmla="*/ 79 h 3125"/>
                            <a:gd name="T86" fmla="*/ 52 w 2190"/>
                            <a:gd name="T87" fmla="*/ 74 h 3125"/>
                            <a:gd name="T88" fmla="*/ 54 w 2190"/>
                            <a:gd name="T89" fmla="*/ 67 h 3125"/>
                            <a:gd name="T90" fmla="*/ 55 w 2190"/>
                            <a:gd name="T91" fmla="*/ 61 h 3125"/>
                            <a:gd name="T92" fmla="*/ 58 w 2190"/>
                            <a:gd name="T93" fmla="*/ 51 h 3125"/>
                            <a:gd name="T94" fmla="*/ 61 w 2190"/>
                            <a:gd name="T95" fmla="*/ 42 h 3125"/>
                            <a:gd name="T96" fmla="*/ 56 w 2190"/>
                            <a:gd name="T97" fmla="*/ 38 h 3125"/>
                            <a:gd name="T98" fmla="*/ 51 w 2190"/>
                            <a:gd name="T99" fmla="*/ 34 h 3125"/>
                            <a:gd name="T100" fmla="*/ 45 w 2190"/>
                            <a:gd name="T101" fmla="*/ 27 h 3125"/>
                            <a:gd name="T102" fmla="*/ 46 w 2190"/>
                            <a:gd name="T103" fmla="*/ 27 h 3125"/>
                            <a:gd name="T104" fmla="*/ 55 w 2190"/>
                            <a:gd name="T105" fmla="*/ 36 h 3125"/>
                            <a:gd name="T106" fmla="*/ 59 w 2190"/>
                            <a:gd name="T107" fmla="*/ 33 h 3125"/>
                            <a:gd name="T108" fmla="*/ 55 w 2190"/>
                            <a:gd name="T109" fmla="*/ 26 h 3125"/>
                            <a:gd name="T110" fmla="*/ 58 w 2190"/>
                            <a:gd name="T111" fmla="*/ 26 h 3125"/>
                            <a:gd name="T112" fmla="*/ 29 w 2190"/>
                            <a:gd name="T113" fmla="*/ 2 h 3125"/>
                            <a:gd name="T114" fmla="*/ 0 60000 65536"/>
                            <a:gd name="T115" fmla="*/ 0 60000 65536"/>
                            <a:gd name="T116" fmla="*/ 0 60000 65536"/>
                            <a:gd name="T117" fmla="*/ 0 60000 65536"/>
                            <a:gd name="T118" fmla="*/ 0 60000 65536"/>
                            <a:gd name="T119" fmla="*/ 0 60000 65536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60000 65536"/>
                            <a:gd name="T136" fmla="*/ 0 60000 65536"/>
                            <a:gd name="T137" fmla="*/ 0 60000 65536"/>
                            <a:gd name="T138" fmla="*/ 0 60000 65536"/>
                            <a:gd name="T139" fmla="*/ 0 60000 65536"/>
                            <a:gd name="T140" fmla="*/ 0 60000 65536"/>
                            <a:gd name="T141" fmla="*/ 0 60000 65536"/>
                            <a:gd name="T142" fmla="*/ 0 60000 65536"/>
                            <a:gd name="T143" fmla="*/ 0 60000 65536"/>
                            <a:gd name="T144" fmla="*/ 0 60000 65536"/>
                            <a:gd name="T145" fmla="*/ 0 60000 65536"/>
                            <a:gd name="T146" fmla="*/ 0 60000 65536"/>
                            <a:gd name="T147" fmla="*/ 0 60000 65536"/>
                            <a:gd name="T148" fmla="*/ 0 60000 65536"/>
                            <a:gd name="T149" fmla="*/ 0 60000 65536"/>
                            <a:gd name="T150" fmla="*/ 0 60000 65536"/>
                            <a:gd name="T151" fmla="*/ 0 60000 65536"/>
                            <a:gd name="T152" fmla="*/ 0 60000 65536"/>
                            <a:gd name="T153" fmla="*/ 0 60000 65536"/>
                            <a:gd name="T154" fmla="*/ 0 60000 65536"/>
                            <a:gd name="T155" fmla="*/ 0 60000 65536"/>
                            <a:gd name="T156" fmla="*/ 0 60000 65536"/>
                            <a:gd name="T157" fmla="*/ 0 60000 65536"/>
                            <a:gd name="T158" fmla="*/ 0 60000 65536"/>
                            <a:gd name="T159" fmla="*/ 0 60000 65536"/>
                            <a:gd name="T160" fmla="*/ 0 60000 65536"/>
                            <a:gd name="T161" fmla="*/ 0 60000 65536"/>
                            <a:gd name="T162" fmla="*/ 0 60000 65536"/>
                            <a:gd name="T163" fmla="*/ 0 60000 65536"/>
                            <a:gd name="T164" fmla="*/ 0 60000 65536"/>
                            <a:gd name="T165" fmla="*/ 0 60000 65536"/>
                            <a:gd name="T166" fmla="*/ 0 60000 65536"/>
                            <a:gd name="T167" fmla="*/ 0 60000 65536"/>
                            <a:gd name="T168" fmla="*/ 0 60000 65536"/>
                            <a:gd name="T169" fmla="*/ 0 60000 65536"/>
                            <a:gd name="T170" fmla="*/ 0 60000 65536"/>
                            <a:gd name="T171" fmla="*/ 0 w 2190"/>
                            <a:gd name="T172" fmla="*/ 0 h 3125"/>
                            <a:gd name="T173" fmla="*/ 2190 w 2190"/>
                            <a:gd name="T174" fmla="*/ 3125 h 3125"/>
                          </a:gdLst>
                          <a:ahLst/>
                          <a:cxnLst>
                            <a:cxn ang="T114">
                              <a:pos x="T0" y="T1"/>
                            </a:cxn>
                            <a:cxn ang="T115">
                              <a:pos x="T2" y="T3"/>
                            </a:cxn>
                            <a:cxn ang="T116">
                              <a:pos x="T4" y="T5"/>
                            </a:cxn>
                            <a:cxn ang="T117">
                              <a:pos x="T6" y="T7"/>
                            </a:cxn>
                            <a:cxn ang="T118">
                              <a:pos x="T8" y="T9"/>
                            </a:cxn>
                            <a:cxn ang="T119">
                              <a:pos x="T10" y="T11"/>
                            </a:cxn>
                            <a:cxn ang="T120">
                              <a:pos x="T12" y="T13"/>
                            </a:cxn>
                            <a:cxn ang="T121">
                              <a:pos x="T14" y="T15"/>
                            </a:cxn>
                            <a:cxn ang="T122">
                              <a:pos x="T16" y="T17"/>
                            </a:cxn>
                            <a:cxn ang="T123">
                              <a:pos x="T18" y="T19"/>
                            </a:cxn>
                            <a:cxn ang="T124">
                              <a:pos x="T20" y="T21"/>
                            </a:cxn>
                            <a:cxn ang="T125">
                              <a:pos x="T22" y="T23"/>
                            </a:cxn>
                            <a:cxn ang="T126">
                              <a:pos x="T24" y="T25"/>
                            </a:cxn>
                            <a:cxn ang="T127">
                              <a:pos x="T26" y="T27"/>
                            </a:cxn>
                            <a:cxn ang="T128">
                              <a:pos x="T28" y="T29"/>
                            </a:cxn>
                            <a:cxn ang="T129">
                              <a:pos x="T30" y="T31"/>
                            </a:cxn>
                            <a:cxn ang="T130">
                              <a:pos x="T32" y="T33"/>
                            </a:cxn>
                            <a:cxn ang="T131">
                              <a:pos x="T34" y="T35"/>
                            </a:cxn>
                            <a:cxn ang="T132">
                              <a:pos x="T36" y="T37"/>
                            </a:cxn>
                            <a:cxn ang="T133">
                              <a:pos x="T38" y="T39"/>
                            </a:cxn>
                            <a:cxn ang="T134">
                              <a:pos x="T40" y="T41"/>
                            </a:cxn>
                            <a:cxn ang="T135">
                              <a:pos x="T42" y="T43"/>
                            </a:cxn>
                            <a:cxn ang="T136">
                              <a:pos x="T44" y="T45"/>
                            </a:cxn>
                            <a:cxn ang="T137">
                              <a:pos x="T46" y="T47"/>
                            </a:cxn>
                            <a:cxn ang="T138">
                              <a:pos x="T48" y="T49"/>
                            </a:cxn>
                            <a:cxn ang="T139">
                              <a:pos x="T50" y="T51"/>
                            </a:cxn>
                            <a:cxn ang="T140">
                              <a:pos x="T52" y="T53"/>
                            </a:cxn>
                            <a:cxn ang="T141">
                              <a:pos x="T54" y="T55"/>
                            </a:cxn>
                            <a:cxn ang="T142">
                              <a:pos x="T56" y="T57"/>
                            </a:cxn>
                            <a:cxn ang="T143">
                              <a:pos x="T58" y="T59"/>
                            </a:cxn>
                            <a:cxn ang="T144">
                              <a:pos x="T60" y="T61"/>
                            </a:cxn>
                            <a:cxn ang="T145">
                              <a:pos x="T62" y="T63"/>
                            </a:cxn>
                            <a:cxn ang="T146">
                              <a:pos x="T64" y="T65"/>
                            </a:cxn>
                            <a:cxn ang="T147">
                              <a:pos x="T66" y="T67"/>
                            </a:cxn>
                            <a:cxn ang="T148">
                              <a:pos x="T68" y="T69"/>
                            </a:cxn>
                            <a:cxn ang="T149">
                              <a:pos x="T70" y="T71"/>
                            </a:cxn>
                            <a:cxn ang="T150">
                              <a:pos x="T72" y="T73"/>
                            </a:cxn>
                            <a:cxn ang="T151">
                              <a:pos x="T74" y="T75"/>
                            </a:cxn>
                            <a:cxn ang="T152">
                              <a:pos x="T76" y="T77"/>
                            </a:cxn>
                            <a:cxn ang="T153">
                              <a:pos x="T78" y="T79"/>
                            </a:cxn>
                            <a:cxn ang="T154">
                              <a:pos x="T80" y="T81"/>
                            </a:cxn>
                            <a:cxn ang="T155">
                              <a:pos x="T82" y="T83"/>
                            </a:cxn>
                            <a:cxn ang="T156">
                              <a:pos x="T84" y="T85"/>
                            </a:cxn>
                            <a:cxn ang="T157">
                              <a:pos x="T86" y="T87"/>
                            </a:cxn>
                            <a:cxn ang="T158">
                              <a:pos x="T88" y="T89"/>
                            </a:cxn>
                            <a:cxn ang="T159">
                              <a:pos x="T90" y="T91"/>
                            </a:cxn>
                            <a:cxn ang="T160">
                              <a:pos x="T92" y="T93"/>
                            </a:cxn>
                            <a:cxn ang="T161">
                              <a:pos x="T94" y="T95"/>
                            </a:cxn>
                            <a:cxn ang="T162">
                              <a:pos x="T96" y="T97"/>
                            </a:cxn>
                            <a:cxn ang="T163">
                              <a:pos x="T98" y="T99"/>
                            </a:cxn>
                            <a:cxn ang="T164">
                              <a:pos x="T100" y="T101"/>
                            </a:cxn>
                            <a:cxn ang="T165">
                              <a:pos x="T102" y="T103"/>
                            </a:cxn>
                            <a:cxn ang="T166">
                              <a:pos x="T104" y="T105"/>
                            </a:cxn>
                            <a:cxn ang="T167">
                              <a:pos x="T106" y="T107"/>
                            </a:cxn>
                            <a:cxn ang="T168">
                              <a:pos x="T108" y="T109"/>
                            </a:cxn>
                            <a:cxn ang="T169">
                              <a:pos x="T110" y="T111"/>
                            </a:cxn>
                            <a:cxn ang="T170">
                              <a:pos x="T112" y="T113"/>
                            </a:cxn>
                          </a:cxnLst>
                          <a:rect l="T171" t="T172" r="T173" b="T174"/>
                          <a:pathLst>
                            <a:path w="2190" h="3125">
                              <a:moveTo>
                                <a:pt x="725" y="0"/>
                              </a:moveTo>
                              <a:lnTo>
                                <a:pt x="676" y="69"/>
                              </a:lnTo>
                              <a:lnTo>
                                <a:pt x="656" y="125"/>
                              </a:lnTo>
                              <a:lnTo>
                                <a:pt x="634" y="166"/>
                              </a:lnTo>
                              <a:lnTo>
                                <a:pt x="652" y="186"/>
                              </a:lnTo>
                              <a:lnTo>
                                <a:pt x="699" y="183"/>
                              </a:lnTo>
                              <a:lnTo>
                                <a:pt x="745" y="216"/>
                              </a:lnTo>
                              <a:lnTo>
                                <a:pt x="796" y="207"/>
                              </a:lnTo>
                              <a:lnTo>
                                <a:pt x="789" y="135"/>
                              </a:lnTo>
                              <a:lnTo>
                                <a:pt x="817" y="173"/>
                              </a:lnTo>
                              <a:lnTo>
                                <a:pt x="911" y="183"/>
                              </a:lnTo>
                              <a:lnTo>
                                <a:pt x="906" y="241"/>
                              </a:lnTo>
                              <a:lnTo>
                                <a:pt x="884" y="277"/>
                              </a:lnTo>
                              <a:lnTo>
                                <a:pt x="834" y="250"/>
                              </a:lnTo>
                              <a:lnTo>
                                <a:pt x="790" y="255"/>
                              </a:lnTo>
                              <a:lnTo>
                                <a:pt x="764" y="261"/>
                              </a:lnTo>
                              <a:lnTo>
                                <a:pt x="714" y="231"/>
                              </a:lnTo>
                              <a:lnTo>
                                <a:pt x="645" y="276"/>
                              </a:lnTo>
                              <a:lnTo>
                                <a:pt x="601" y="320"/>
                              </a:lnTo>
                              <a:lnTo>
                                <a:pt x="551" y="359"/>
                              </a:lnTo>
                              <a:lnTo>
                                <a:pt x="505" y="381"/>
                              </a:lnTo>
                              <a:lnTo>
                                <a:pt x="487" y="371"/>
                              </a:lnTo>
                              <a:lnTo>
                                <a:pt x="458" y="393"/>
                              </a:lnTo>
                              <a:lnTo>
                                <a:pt x="470" y="409"/>
                              </a:lnTo>
                              <a:lnTo>
                                <a:pt x="513" y="418"/>
                              </a:lnTo>
                              <a:lnTo>
                                <a:pt x="539" y="440"/>
                              </a:lnTo>
                              <a:lnTo>
                                <a:pt x="527" y="494"/>
                              </a:lnTo>
                              <a:lnTo>
                                <a:pt x="460" y="505"/>
                              </a:lnTo>
                              <a:lnTo>
                                <a:pt x="398" y="505"/>
                              </a:lnTo>
                              <a:lnTo>
                                <a:pt x="327" y="520"/>
                              </a:lnTo>
                              <a:lnTo>
                                <a:pt x="335" y="610"/>
                              </a:lnTo>
                              <a:lnTo>
                                <a:pt x="354" y="670"/>
                              </a:lnTo>
                              <a:lnTo>
                                <a:pt x="358" y="691"/>
                              </a:lnTo>
                              <a:lnTo>
                                <a:pt x="414" y="701"/>
                              </a:lnTo>
                              <a:lnTo>
                                <a:pt x="486" y="692"/>
                              </a:lnTo>
                              <a:lnTo>
                                <a:pt x="518" y="684"/>
                              </a:lnTo>
                              <a:lnTo>
                                <a:pt x="539" y="626"/>
                              </a:lnTo>
                              <a:lnTo>
                                <a:pt x="552" y="593"/>
                              </a:lnTo>
                              <a:lnTo>
                                <a:pt x="578" y="567"/>
                              </a:lnTo>
                              <a:lnTo>
                                <a:pt x="612" y="546"/>
                              </a:lnTo>
                              <a:lnTo>
                                <a:pt x="657" y="546"/>
                              </a:lnTo>
                              <a:lnTo>
                                <a:pt x="696" y="528"/>
                              </a:lnTo>
                              <a:lnTo>
                                <a:pt x="716" y="472"/>
                              </a:lnTo>
                              <a:lnTo>
                                <a:pt x="776" y="462"/>
                              </a:lnTo>
                              <a:lnTo>
                                <a:pt x="813" y="466"/>
                              </a:lnTo>
                              <a:lnTo>
                                <a:pt x="848" y="499"/>
                              </a:lnTo>
                              <a:lnTo>
                                <a:pt x="900" y="519"/>
                              </a:lnTo>
                              <a:lnTo>
                                <a:pt x="953" y="546"/>
                              </a:lnTo>
                              <a:lnTo>
                                <a:pt x="994" y="566"/>
                              </a:lnTo>
                              <a:lnTo>
                                <a:pt x="1004" y="581"/>
                              </a:lnTo>
                              <a:lnTo>
                                <a:pt x="1006" y="611"/>
                              </a:lnTo>
                              <a:lnTo>
                                <a:pt x="1018" y="622"/>
                              </a:lnTo>
                              <a:lnTo>
                                <a:pt x="1020" y="592"/>
                              </a:lnTo>
                              <a:lnTo>
                                <a:pt x="1051" y="565"/>
                              </a:lnTo>
                              <a:lnTo>
                                <a:pt x="1028" y="547"/>
                              </a:lnTo>
                              <a:lnTo>
                                <a:pt x="1004" y="532"/>
                              </a:lnTo>
                              <a:lnTo>
                                <a:pt x="957" y="513"/>
                              </a:lnTo>
                              <a:lnTo>
                                <a:pt x="920" y="479"/>
                              </a:lnTo>
                              <a:lnTo>
                                <a:pt x="908" y="464"/>
                              </a:lnTo>
                              <a:lnTo>
                                <a:pt x="927" y="439"/>
                              </a:lnTo>
                              <a:lnTo>
                                <a:pt x="980" y="476"/>
                              </a:lnTo>
                              <a:lnTo>
                                <a:pt x="1038" y="479"/>
                              </a:lnTo>
                              <a:lnTo>
                                <a:pt x="1077" y="553"/>
                              </a:lnTo>
                              <a:lnTo>
                                <a:pt x="1120" y="600"/>
                              </a:lnTo>
                              <a:lnTo>
                                <a:pt x="1156" y="611"/>
                              </a:lnTo>
                              <a:lnTo>
                                <a:pt x="1180" y="657"/>
                              </a:lnTo>
                              <a:lnTo>
                                <a:pt x="1202" y="664"/>
                              </a:lnTo>
                              <a:lnTo>
                                <a:pt x="1227" y="668"/>
                              </a:lnTo>
                              <a:lnTo>
                                <a:pt x="1238" y="642"/>
                              </a:lnTo>
                              <a:lnTo>
                                <a:pt x="1224" y="597"/>
                              </a:lnTo>
                              <a:lnTo>
                                <a:pt x="1202" y="570"/>
                              </a:lnTo>
                              <a:lnTo>
                                <a:pt x="1180" y="559"/>
                              </a:lnTo>
                              <a:lnTo>
                                <a:pt x="1156" y="532"/>
                              </a:lnTo>
                              <a:lnTo>
                                <a:pt x="1160" y="499"/>
                              </a:lnTo>
                              <a:lnTo>
                                <a:pt x="1214" y="515"/>
                              </a:lnTo>
                              <a:lnTo>
                                <a:pt x="1245" y="573"/>
                              </a:lnTo>
                              <a:lnTo>
                                <a:pt x="1265" y="557"/>
                              </a:lnTo>
                              <a:lnTo>
                                <a:pt x="1263" y="536"/>
                              </a:lnTo>
                              <a:lnTo>
                                <a:pt x="1242" y="496"/>
                              </a:lnTo>
                              <a:lnTo>
                                <a:pt x="1270" y="452"/>
                              </a:lnTo>
                              <a:lnTo>
                                <a:pt x="1330" y="455"/>
                              </a:lnTo>
                              <a:lnTo>
                                <a:pt x="1367" y="457"/>
                              </a:lnTo>
                              <a:lnTo>
                                <a:pt x="1406" y="444"/>
                              </a:lnTo>
                              <a:lnTo>
                                <a:pt x="1419" y="483"/>
                              </a:lnTo>
                              <a:lnTo>
                                <a:pt x="1403" y="502"/>
                              </a:lnTo>
                              <a:lnTo>
                                <a:pt x="1357" y="509"/>
                              </a:lnTo>
                              <a:lnTo>
                                <a:pt x="1315" y="556"/>
                              </a:lnTo>
                              <a:lnTo>
                                <a:pt x="1281" y="571"/>
                              </a:lnTo>
                              <a:lnTo>
                                <a:pt x="1284" y="596"/>
                              </a:lnTo>
                              <a:lnTo>
                                <a:pt x="1294" y="616"/>
                              </a:lnTo>
                              <a:lnTo>
                                <a:pt x="1327" y="616"/>
                              </a:lnTo>
                              <a:lnTo>
                                <a:pt x="1364" y="660"/>
                              </a:lnTo>
                              <a:lnTo>
                                <a:pt x="1415" y="657"/>
                              </a:lnTo>
                              <a:lnTo>
                                <a:pt x="1464" y="664"/>
                              </a:lnTo>
                              <a:lnTo>
                                <a:pt x="1519" y="663"/>
                              </a:lnTo>
                              <a:lnTo>
                                <a:pt x="1516" y="753"/>
                              </a:lnTo>
                              <a:lnTo>
                                <a:pt x="1467" y="759"/>
                              </a:lnTo>
                              <a:lnTo>
                                <a:pt x="1408" y="742"/>
                              </a:lnTo>
                              <a:lnTo>
                                <a:pt x="1347" y="755"/>
                              </a:lnTo>
                              <a:lnTo>
                                <a:pt x="1315" y="728"/>
                              </a:lnTo>
                              <a:lnTo>
                                <a:pt x="1261" y="724"/>
                              </a:lnTo>
                              <a:lnTo>
                                <a:pt x="1196" y="729"/>
                              </a:lnTo>
                              <a:lnTo>
                                <a:pt x="1142" y="733"/>
                              </a:lnTo>
                              <a:lnTo>
                                <a:pt x="1153" y="790"/>
                              </a:lnTo>
                              <a:lnTo>
                                <a:pt x="1106" y="776"/>
                              </a:lnTo>
                              <a:lnTo>
                                <a:pt x="1027" y="751"/>
                              </a:lnTo>
                              <a:lnTo>
                                <a:pt x="1009" y="712"/>
                              </a:lnTo>
                              <a:lnTo>
                                <a:pt x="866" y="638"/>
                              </a:lnTo>
                              <a:lnTo>
                                <a:pt x="811" y="640"/>
                              </a:lnTo>
                              <a:lnTo>
                                <a:pt x="744" y="674"/>
                              </a:lnTo>
                              <a:lnTo>
                                <a:pt x="679" y="664"/>
                              </a:lnTo>
                              <a:lnTo>
                                <a:pt x="609" y="712"/>
                              </a:lnTo>
                              <a:lnTo>
                                <a:pt x="553" y="713"/>
                              </a:lnTo>
                              <a:lnTo>
                                <a:pt x="482" y="716"/>
                              </a:lnTo>
                              <a:lnTo>
                                <a:pt x="431" y="749"/>
                              </a:lnTo>
                              <a:lnTo>
                                <a:pt x="378" y="800"/>
                              </a:lnTo>
                              <a:lnTo>
                                <a:pt x="353" y="868"/>
                              </a:lnTo>
                              <a:lnTo>
                                <a:pt x="311" y="919"/>
                              </a:lnTo>
                              <a:lnTo>
                                <a:pt x="263" y="926"/>
                              </a:lnTo>
                              <a:lnTo>
                                <a:pt x="227" y="938"/>
                              </a:lnTo>
                              <a:lnTo>
                                <a:pt x="166" y="1003"/>
                              </a:lnTo>
                              <a:lnTo>
                                <a:pt x="127" y="1062"/>
                              </a:lnTo>
                              <a:lnTo>
                                <a:pt x="89" y="1080"/>
                              </a:lnTo>
                              <a:lnTo>
                                <a:pt x="51" y="1129"/>
                              </a:lnTo>
                              <a:lnTo>
                                <a:pt x="20" y="1194"/>
                              </a:lnTo>
                              <a:lnTo>
                                <a:pt x="2" y="1254"/>
                              </a:lnTo>
                              <a:lnTo>
                                <a:pt x="32" y="1308"/>
                              </a:lnTo>
                              <a:lnTo>
                                <a:pt x="9" y="1369"/>
                              </a:lnTo>
                              <a:lnTo>
                                <a:pt x="0" y="1436"/>
                              </a:lnTo>
                              <a:lnTo>
                                <a:pt x="10" y="1491"/>
                              </a:lnTo>
                              <a:lnTo>
                                <a:pt x="47" y="1536"/>
                              </a:lnTo>
                              <a:lnTo>
                                <a:pt x="64" y="1584"/>
                              </a:lnTo>
                              <a:lnTo>
                                <a:pt x="95" y="1626"/>
                              </a:lnTo>
                              <a:lnTo>
                                <a:pt x="156" y="1628"/>
                              </a:lnTo>
                              <a:lnTo>
                                <a:pt x="203" y="1703"/>
                              </a:lnTo>
                              <a:lnTo>
                                <a:pt x="275" y="1758"/>
                              </a:lnTo>
                              <a:cubicBezTo>
                                <a:pt x="300" y="1774"/>
                                <a:pt x="328" y="1791"/>
                                <a:pt x="356" y="1802"/>
                              </a:cubicBezTo>
                              <a:lnTo>
                                <a:pt x="446" y="1816"/>
                              </a:lnTo>
                              <a:lnTo>
                                <a:pt x="544" y="1785"/>
                              </a:lnTo>
                              <a:lnTo>
                                <a:pt x="607" y="1765"/>
                              </a:lnTo>
                              <a:lnTo>
                                <a:pt x="683" y="1765"/>
                              </a:lnTo>
                              <a:lnTo>
                                <a:pt x="805" y="1719"/>
                              </a:lnTo>
                              <a:lnTo>
                                <a:pt x="846" y="1750"/>
                              </a:lnTo>
                              <a:lnTo>
                                <a:pt x="891" y="1791"/>
                              </a:lnTo>
                              <a:lnTo>
                                <a:pt x="947" y="1790"/>
                              </a:lnTo>
                              <a:lnTo>
                                <a:pt x="1002" y="1842"/>
                              </a:lnTo>
                              <a:lnTo>
                                <a:pt x="1017" y="1906"/>
                              </a:lnTo>
                              <a:lnTo>
                                <a:pt x="1015" y="1969"/>
                              </a:lnTo>
                              <a:lnTo>
                                <a:pt x="1047" y="2015"/>
                              </a:lnTo>
                              <a:lnTo>
                                <a:pt x="1100" y="2051"/>
                              </a:lnTo>
                              <a:lnTo>
                                <a:pt x="1130" y="2115"/>
                              </a:lnTo>
                              <a:lnTo>
                                <a:pt x="1149" y="2188"/>
                              </a:lnTo>
                              <a:lnTo>
                                <a:pt x="1176" y="2278"/>
                              </a:lnTo>
                              <a:lnTo>
                                <a:pt x="1168" y="2338"/>
                              </a:lnTo>
                              <a:lnTo>
                                <a:pt x="1153" y="2402"/>
                              </a:lnTo>
                              <a:lnTo>
                                <a:pt x="1120" y="2454"/>
                              </a:lnTo>
                              <a:lnTo>
                                <a:pt x="1100" y="2519"/>
                              </a:lnTo>
                              <a:lnTo>
                                <a:pt x="1144" y="2622"/>
                              </a:lnTo>
                              <a:lnTo>
                                <a:pt x="1168" y="2697"/>
                              </a:lnTo>
                              <a:lnTo>
                                <a:pt x="1179" y="2785"/>
                              </a:lnTo>
                              <a:lnTo>
                                <a:pt x="1203" y="2871"/>
                              </a:lnTo>
                              <a:lnTo>
                                <a:pt x="1236" y="2897"/>
                              </a:lnTo>
                              <a:lnTo>
                                <a:pt x="1259" y="2978"/>
                              </a:lnTo>
                              <a:lnTo>
                                <a:pt x="1279" y="3097"/>
                              </a:lnTo>
                              <a:lnTo>
                                <a:pt x="1312" y="3112"/>
                              </a:lnTo>
                              <a:lnTo>
                                <a:pt x="1363" y="3125"/>
                              </a:lnTo>
                              <a:lnTo>
                                <a:pt x="1441" y="3093"/>
                              </a:lnTo>
                              <a:lnTo>
                                <a:pt x="1515" y="3053"/>
                              </a:lnTo>
                              <a:lnTo>
                                <a:pt x="1554" y="2994"/>
                              </a:lnTo>
                              <a:lnTo>
                                <a:pt x="1630" y="2958"/>
                              </a:lnTo>
                              <a:lnTo>
                                <a:pt x="1698" y="2905"/>
                              </a:lnTo>
                              <a:lnTo>
                                <a:pt x="1735" y="2832"/>
                              </a:lnTo>
                              <a:lnTo>
                                <a:pt x="1731" y="2792"/>
                              </a:lnTo>
                              <a:lnTo>
                                <a:pt x="1776" y="2766"/>
                              </a:lnTo>
                              <a:lnTo>
                                <a:pt x="1816" y="2710"/>
                              </a:lnTo>
                              <a:lnTo>
                                <a:pt x="1864" y="2647"/>
                              </a:lnTo>
                              <a:lnTo>
                                <a:pt x="1876" y="2585"/>
                              </a:lnTo>
                              <a:lnTo>
                                <a:pt x="1913" y="2511"/>
                              </a:lnTo>
                              <a:lnTo>
                                <a:pt x="1903" y="2467"/>
                              </a:lnTo>
                              <a:lnTo>
                                <a:pt x="1944" y="2404"/>
                              </a:lnTo>
                              <a:lnTo>
                                <a:pt x="1980" y="2382"/>
                              </a:lnTo>
                              <a:lnTo>
                                <a:pt x="2001" y="2352"/>
                              </a:lnTo>
                              <a:lnTo>
                                <a:pt x="1979" y="2280"/>
                              </a:lnTo>
                              <a:lnTo>
                                <a:pt x="1968" y="2204"/>
                              </a:lnTo>
                              <a:lnTo>
                                <a:pt x="1990" y="2110"/>
                              </a:lnTo>
                              <a:lnTo>
                                <a:pt x="2015" y="1945"/>
                              </a:lnTo>
                              <a:lnTo>
                                <a:pt x="2038" y="1862"/>
                              </a:lnTo>
                              <a:lnTo>
                                <a:pt x="2078" y="1807"/>
                              </a:lnTo>
                              <a:lnTo>
                                <a:pt x="2128" y="1748"/>
                              </a:lnTo>
                              <a:lnTo>
                                <a:pt x="2138" y="1662"/>
                              </a:lnTo>
                              <a:lnTo>
                                <a:pt x="2150" y="1567"/>
                              </a:lnTo>
                              <a:lnTo>
                                <a:pt x="2178" y="1504"/>
                              </a:lnTo>
                              <a:lnTo>
                                <a:pt x="2156" y="1405"/>
                              </a:lnTo>
                              <a:lnTo>
                                <a:pt x="2101" y="1442"/>
                              </a:lnTo>
                              <a:lnTo>
                                <a:pt x="2044" y="1457"/>
                              </a:lnTo>
                              <a:lnTo>
                                <a:pt x="2005" y="1379"/>
                              </a:lnTo>
                              <a:lnTo>
                                <a:pt x="1941" y="1317"/>
                              </a:lnTo>
                              <a:lnTo>
                                <a:pt x="1893" y="1294"/>
                              </a:lnTo>
                              <a:lnTo>
                                <a:pt x="1871" y="1234"/>
                              </a:lnTo>
                              <a:lnTo>
                                <a:pt x="1831" y="1195"/>
                              </a:lnTo>
                              <a:cubicBezTo>
                                <a:pt x="1815" y="1172"/>
                                <a:pt x="1789" y="1115"/>
                                <a:pt x="1770" y="1095"/>
                              </a:cubicBezTo>
                              <a:lnTo>
                                <a:pt x="1710" y="1077"/>
                              </a:lnTo>
                              <a:lnTo>
                                <a:pt x="1651" y="997"/>
                              </a:lnTo>
                              <a:lnTo>
                                <a:pt x="1606" y="959"/>
                              </a:lnTo>
                              <a:lnTo>
                                <a:pt x="1586" y="919"/>
                              </a:lnTo>
                              <a:lnTo>
                                <a:pt x="1606" y="904"/>
                              </a:lnTo>
                              <a:lnTo>
                                <a:pt x="1643" y="903"/>
                              </a:lnTo>
                              <a:lnTo>
                                <a:pt x="1656" y="954"/>
                              </a:lnTo>
                              <a:lnTo>
                                <a:pt x="1729" y="1032"/>
                              </a:lnTo>
                              <a:lnTo>
                                <a:pt x="1823" y="1090"/>
                              </a:lnTo>
                              <a:lnTo>
                                <a:pt x="1904" y="1217"/>
                              </a:lnTo>
                              <a:lnTo>
                                <a:pt x="1972" y="1297"/>
                              </a:lnTo>
                              <a:lnTo>
                                <a:pt x="2032" y="1357"/>
                              </a:lnTo>
                              <a:lnTo>
                                <a:pt x="2070" y="1353"/>
                              </a:lnTo>
                              <a:cubicBezTo>
                                <a:pt x="2081" y="1334"/>
                                <a:pt x="2091" y="1269"/>
                                <a:pt x="2098" y="1238"/>
                              </a:cubicBezTo>
                              <a:lnTo>
                                <a:pt x="2117" y="1168"/>
                              </a:lnTo>
                              <a:lnTo>
                                <a:pt x="2122" y="1104"/>
                              </a:lnTo>
                              <a:lnTo>
                                <a:pt x="2078" y="1022"/>
                              </a:lnTo>
                              <a:lnTo>
                                <a:pt x="2044" y="971"/>
                              </a:lnTo>
                              <a:lnTo>
                                <a:pt x="1971" y="912"/>
                              </a:lnTo>
                              <a:lnTo>
                                <a:pt x="1886" y="833"/>
                              </a:lnTo>
                              <a:cubicBezTo>
                                <a:pt x="1882" y="818"/>
                                <a:pt x="1917" y="810"/>
                                <a:pt x="1940" y="824"/>
                              </a:cubicBezTo>
                              <a:lnTo>
                                <a:pt x="2027" y="923"/>
                              </a:lnTo>
                              <a:lnTo>
                                <a:pt x="2079" y="934"/>
                              </a:lnTo>
                              <a:lnTo>
                                <a:pt x="2190" y="909"/>
                              </a:lnTo>
                              <a:cubicBezTo>
                                <a:pt x="2169" y="848"/>
                                <a:pt x="2071" y="678"/>
                                <a:pt x="1954" y="565"/>
                              </a:cubicBezTo>
                              <a:cubicBezTo>
                                <a:pt x="1837" y="452"/>
                                <a:pt x="1641" y="314"/>
                                <a:pt x="1489" y="229"/>
                              </a:cubicBezTo>
                              <a:cubicBezTo>
                                <a:pt x="1337" y="144"/>
                                <a:pt x="1166" y="93"/>
                                <a:pt x="1039" y="55"/>
                              </a:cubicBezTo>
                              <a:cubicBezTo>
                                <a:pt x="912" y="17"/>
                                <a:pt x="790" y="11"/>
                                <a:pt x="725" y="0"/>
                              </a:cubicBezTo>
                              <a:close/>
                            </a:path>
                          </a:pathLst>
                        </a:custGeom>
                        <a:solidFill>
                          <a:srgbClr val="008000"/>
                        </a:solidFill>
                        <a:ln w="6350" cmpd="sng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97306" name="Freeform 14"/>
                        <p:cNvSpPr>
                          <a:spLocks/>
                        </p:cNvSpPr>
                        <p:nvPr/>
                      </p:nvSpPr>
                      <p:spPr bwMode="auto">
                        <a:xfrm rot="-1432337">
                          <a:off x="7006" y="7610"/>
                          <a:ext cx="350" cy="712"/>
                        </a:xfrm>
                        <a:custGeom>
                          <a:avLst/>
                          <a:gdLst>
                            <a:gd name="T0" fmla="*/ 0 w 857"/>
                            <a:gd name="T1" fmla="*/ 0 h 1741"/>
                            <a:gd name="T2" fmla="*/ 2 w 857"/>
                            <a:gd name="T3" fmla="*/ 1 h 1741"/>
                            <a:gd name="T4" fmla="*/ 4 w 857"/>
                            <a:gd name="T5" fmla="*/ 1 h 1741"/>
                            <a:gd name="T6" fmla="*/ 5 w 857"/>
                            <a:gd name="T7" fmla="*/ 1 h 1741"/>
                            <a:gd name="T8" fmla="*/ 5 w 857"/>
                            <a:gd name="T9" fmla="*/ 3 h 1741"/>
                            <a:gd name="T10" fmla="*/ 6 w 857"/>
                            <a:gd name="T11" fmla="*/ 4 h 1741"/>
                            <a:gd name="T12" fmla="*/ 8 w 857"/>
                            <a:gd name="T13" fmla="*/ 5 h 1741"/>
                            <a:gd name="T14" fmla="*/ 9 w 857"/>
                            <a:gd name="T15" fmla="*/ 6 h 1741"/>
                            <a:gd name="T16" fmla="*/ 11 w 857"/>
                            <a:gd name="T17" fmla="*/ 8 h 1741"/>
                            <a:gd name="T18" fmla="*/ 12 w 857"/>
                            <a:gd name="T19" fmla="*/ 10 h 1741"/>
                            <a:gd name="T20" fmla="*/ 13 w 857"/>
                            <a:gd name="T21" fmla="*/ 13 h 1741"/>
                            <a:gd name="T22" fmla="*/ 15 w 857"/>
                            <a:gd name="T23" fmla="*/ 14 h 1741"/>
                            <a:gd name="T24" fmla="*/ 17 w 857"/>
                            <a:gd name="T25" fmla="*/ 15 h 1741"/>
                            <a:gd name="T26" fmla="*/ 20 w 857"/>
                            <a:gd name="T27" fmla="*/ 16 h 1741"/>
                            <a:gd name="T28" fmla="*/ 22 w 857"/>
                            <a:gd name="T29" fmla="*/ 18 h 1741"/>
                            <a:gd name="T30" fmla="*/ 23 w 857"/>
                            <a:gd name="T31" fmla="*/ 19 h 1741"/>
                            <a:gd name="T32" fmla="*/ 24 w 857"/>
                            <a:gd name="T33" fmla="*/ 22 h 1741"/>
                            <a:gd name="T34" fmla="*/ 22 w 857"/>
                            <a:gd name="T35" fmla="*/ 23 h 1741"/>
                            <a:gd name="T36" fmla="*/ 21 w 857"/>
                            <a:gd name="T37" fmla="*/ 25 h 1741"/>
                            <a:gd name="T38" fmla="*/ 22 w 857"/>
                            <a:gd name="T39" fmla="*/ 27 h 1741"/>
                            <a:gd name="T40" fmla="*/ 22 w 857"/>
                            <a:gd name="T41" fmla="*/ 30 h 1741"/>
                            <a:gd name="T42" fmla="*/ 19 w 857"/>
                            <a:gd name="T43" fmla="*/ 34 h 1741"/>
                            <a:gd name="T44" fmla="*/ 18 w 857"/>
                            <a:gd name="T45" fmla="*/ 36 h 1741"/>
                            <a:gd name="T46" fmla="*/ 18 w 857"/>
                            <a:gd name="T47" fmla="*/ 38 h 1741"/>
                            <a:gd name="T48" fmla="*/ 18 w 857"/>
                            <a:gd name="T49" fmla="*/ 41 h 1741"/>
                            <a:gd name="T50" fmla="*/ 18 w 857"/>
                            <a:gd name="T51" fmla="*/ 43 h 1741"/>
                            <a:gd name="T52" fmla="*/ 20 w 857"/>
                            <a:gd name="T53" fmla="*/ 49 h 1741"/>
                            <a:gd name="T54" fmla="*/ 20 w 857"/>
                            <a:gd name="T55" fmla="*/ 48 h 1741"/>
                            <a:gd name="T56" fmla="*/ 12 w 857"/>
                            <a:gd name="T57" fmla="*/ 42 h 1741"/>
                            <a:gd name="T58" fmla="*/ 4 w 857"/>
                            <a:gd name="T59" fmla="*/ 31 h 1741"/>
                            <a:gd name="T60" fmla="*/ 1 w 857"/>
                            <a:gd name="T61" fmla="*/ 21 h 1741"/>
                            <a:gd name="T62" fmla="*/ 0 w 857"/>
                            <a:gd name="T63" fmla="*/ 9 h 1741"/>
                            <a:gd name="T64" fmla="*/ 0 w 857"/>
                            <a:gd name="T65" fmla="*/ 0 h 1741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  <a:gd name="T99" fmla="*/ 0 w 857"/>
                            <a:gd name="T100" fmla="*/ 0 h 1741"/>
                            <a:gd name="T101" fmla="*/ 857 w 857"/>
                            <a:gd name="T102" fmla="*/ 1741 h 1741"/>
                          </a:gdLst>
                          <a:ahLst/>
                          <a:cxnLst>
                            <a:cxn ang="T66">
                              <a:pos x="T0" y="T1"/>
                            </a:cxn>
                            <a:cxn ang="T67">
                              <a:pos x="T2" y="T3"/>
                            </a:cxn>
                            <a:cxn ang="T68">
                              <a:pos x="T4" y="T5"/>
                            </a:cxn>
                            <a:cxn ang="T69">
                              <a:pos x="T6" y="T7"/>
                            </a:cxn>
                            <a:cxn ang="T70">
                              <a:pos x="T8" y="T9"/>
                            </a:cxn>
                            <a:cxn ang="T71">
                              <a:pos x="T10" y="T11"/>
                            </a:cxn>
                            <a:cxn ang="T72">
                              <a:pos x="T12" y="T13"/>
                            </a:cxn>
                            <a:cxn ang="T73">
                              <a:pos x="T14" y="T15"/>
                            </a:cxn>
                            <a:cxn ang="T74">
                              <a:pos x="T16" y="T17"/>
                            </a:cxn>
                            <a:cxn ang="T75">
                              <a:pos x="T18" y="T19"/>
                            </a:cxn>
                            <a:cxn ang="T76">
                              <a:pos x="T20" y="T21"/>
                            </a:cxn>
                            <a:cxn ang="T77">
                              <a:pos x="T22" y="T23"/>
                            </a:cxn>
                            <a:cxn ang="T78">
                              <a:pos x="T24" y="T25"/>
                            </a:cxn>
                            <a:cxn ang="T79">
                              <a:pos x="T26" y="T27"/>
                            </a:cxn>
                            <a:cxn ang="T80">
                              <a:pos x="T28" y="T29"/>
                            </a:cxn>
                            <a:cxn ang="T81">
                              <a:pos x="T30" y="T31"/>
                            </a:cxn>
                            <a:cxn ang="T82">
                              <a:pos x="T32" y="T33"/>
                            </a:cxn>
                            <a:cxn ang="T83">
                              <a:pos x="T34" y="T35"/>
                            </a:cxn>
                            <a:cxn ang="T84">
                              <a:pos x="T36" y="T37"/>
                            </a:cxn>
                            <a:cxn ang="T85">
                              <a:pos x="T38" y="T39"/>
                            </a:cxn>
                            <a:cxn ang="T86">
                              <a:pos x="T40" y="T41"/>
                            </a:cxn>
                            <a:cxn ang="T87">
                              <a:pos x="T42" y="T43"/>
                            </a:cxn>
                            <a:cxn ang="T88">
                              <a:pos x="T44" y="T45"/>
                            </a:cxn>
                            <a:cxn ang="T89">
                              <a:pos x="T46" y="T47"/>
                            </a:cxn>
                            <a:cxn ang="T90">
                              <a:pos x="T48" y="T49"/>
                            </a:cxn>
                            <a:cxn ang="T91">
                              <a:pos x="T50" y="T51"/>
                            </a:cxn>
                            <a:cxn ang="T92">
                              <a:pos x="T52" y="T53"/>
                            </a:cxn>
                            <a:cxn ang="T93">
                              <a:pos x="T54" y="T55"/>
                            </a:cxn>
                            <a:cxn ang="T94">
                              <a:pos x="T56" y="T57"/>
                            </a:cxn>
                            <a:cxn ang="T95">
                              <a:pos x="T58" y="T59"/>
                            </a:cxn>
                            <a:cxn ang="T96">
                              <a:pos x="T60" y="T61"/>
                            </a:cxn>
                            <a:cxn ang="T97">
                              <a:pos x="T62" y="T63"/>
                            </a:cxn>
                            <a:cxn ang="T98">
                              <a:pos x="T64" y="T65"/>
                            </a:cxn>
                          </a:cxnLst>
                          <a:rect l="T99" t="T100" r="T101" b="T102"/>
                          <a:pathLst>
                            <a:path w="857" h="1741">
                              <a:moveTo>
                                <a:pt x="16" y="0"/>
                              </a:moveTo>
                              <a:lnTo>
                                <a:pt x="82" y="38"/>
                              </a:lnTo>
                              <a:lnTo>
                                <a:pt x="128" y="26"/>
                              </a:lnTo>
                              <a:lnTo>
                                <a:pt x="172" y="42"/>
                              </a:lnTo>
                              <a:lnTo>
                                <a:pt x="189" y="100"/>
                              </a:lnTo>
                              <a:lnTo>
                                <a:pt x="215" y="155"/>
                              </a:lnTo>
                              <a:lnTo>
                                <a:pt x="276" y="177"/>
                              </a:lnTo>
                              <a:lnTo>
                                <a:pt x="327" y="223"/>
                              </a:lnTo>
                              <a:lnTo>
                                <a:pt x="382" y="282"/>
                              </a:lnTo>
                              <a:lnTo>
                                <a:pt x="428" y="358"/>
                              </a:lnTo>
                              <a:lnTo>
                                <a:pt x="475" y="459"/>
                              </a:lnTo>
                              <a:lnTo>
                                <a:pt x="535" y="488"/>
                              </a:lnTo>
                              <a:lnTo>
                                <a:pt x="621" y="519"/>
                              </a:lnTo>
                              <a:lnTo>
                                <a:pt x="718" y="571"/>
                              </a:lnTo>
                              <a:lnTo>
                                <a:pt x="796" y="626"/>
                              </a:lnTo>
                              <a:cubicBezTo>
                                <a:pt x="815" y="646"/>
                                <a:pt x="826" y="663"/>
                                <a:pt x="835" y="689"/>
                              </a:cubicBezTo>
                              <a:cubicBezTo>
                                <a:pt x="844" y="716"/>
                                <a:pt x="857" y="761"/>
                                <a:pt x="850" y="785"/>
                              </a:cubicBezTo>
                              <a:lnTo>
                                <a:pt x="793" y="838"/>
                              </a:lnTo>
                              <a:lnTo>
                                <a:pt x="765" y="894"/>
                              </a:lnTo>
                              <a:lnTo>
                                <a:pt x="789" y="963"/>
                              </a:lnTo>
                              <a:lnTo>
                                <a:pt x="772" y="1083"/>
                              </a:lnTo>
                              <a:lnTo>
                                <a:pt x="690" y="1230"/>
                              </a:lnTo>
                              <a:lnTo>
                                <a:pt x="647" y="1292"/>
                              </a:lnTo>
                              <a:lnTo>
                                <a:pt x="643" y="1340"/>
                              </a:lnTo>
                              <a:lnTo>
                                <a:pt x="652" y="1467"/>
                              </a:lnTo>
                              <a:lnTo>
                                <a:pt x="657" y="1543"/>
                              </a:lnTo>
                              <a:lnTo>
                                <a:pt x="740" y="1741"/>
                              </a:lnTo>
                              <a:lnTo>
                                <a:pt x="708" y="1722"/>
                              </a:lnTo>
                              <a:cubicBezTo>
                                <a:pt x="657" y="1683"/>
                                <a:pt x="526" y="1613"/>
                                <a:pt x="435" y="1509"/>
                              </a:cubicBezTo>
                              <a:cubicBezTo>
                                <a:pt x="344" y="1405"/>
                                <a:pt x="229" y="1222"/>
                                <a:pt x="162" y="1095"/>
                              </a:cubicBezTo>
                              <a:cubicBezTo>
                                <a:pt x="95" y="968"/>
                                <a:pt x="60" y="877"/>
                                <a:pt x="33" y="747"/>
                              </a:cubicBezTo>
                              <a:cubicBezTo>
                                <a:pt x="6" y="617"/>
                                <a:pt x="3" y="439"/>
                                <a:pt x="0" y="315"/>
                              </a:cubicBezTo>
                              <a:lnTo>
                                <a:pt x="16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8000"/>
                        </a:solidFill>
                        <a:ln w="6350" cmpd="sng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97307" name="Freeform 15"/>
                        <p:cNvSpPr>
                          <a:spLocks/>
                        </p:cNvSpPr>
                        <p:nvPr/>
                      </p:nvSpPr>
                      <p:spPr bwMode="auto">
                        <a:xfrm rot="-2944244">
                          <a:off x="8286" y="7517"/>
                          <a:ext cx="47" cy="26"/>
                        </a:xfrm>
                        <a:custGeom>
                          <a:avLst/>
                          <a:gdLst>
                            <a:gd name="T0" fmla="*/ 0 w 186"/>
                            <a:gd name="T1" fmla="*/ 0 h 102"/>
                            <a:gd name="T2" fmla="*/ 0 w 186"/>
                            <a:gd name="T3" fmla="*/ 0 h 102"/>
                            <a:gd name="T4" fmla="*/ 0 w 186"/>
                            <a:gd name="T5" fmla="*/ 1 h 102"/>
                            <a:gd name="T6" fmla="*/ 1 w 186"/>
                            <a:gd name="T7" fmla="*/ 1 h 102"/>
                            <a:gd name="T8" fmla="*/ 1 w 186"/>
                            <a:gd name="T9" fmla="*/ 1 h 102"/>
                            <a:gd name="T10" fmla="*/ 1 w 186"/>
                            <a:gd name="T11" fmla="*/ 0 h 102"/>
                            <a:gd name="T12" fmla="*/ 1 w 186"/>
                            <a:gd name="T13" fmla="*/ 0 h 102"/>
                            <a:gd name="T14" fmla="*/ 1 w 186"/>
                            <a:gd name="T15" fmla="*/ 0 h 102"/>
                            <a:gd name="T16" fmla="*/ 0 w 186"/>
                            <a:gd name="T17" fmla="*/ 0 h 102"/>
                            <a:gd name="T18" fmla="*/ 0 w 186"/>
                            <a:gd name="T19" fmla="*/ 0 h 102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w 186"/>
                            <a:gd name="T31" fmla="*/ 0 h 102"/>
                            <a:gd name="T32" fmla="*/ 186 w 186"/>
                            <a:gd name="T33" fmla="*/ 102 h 102"/>
                          </a:gdLst>
                          <a:ahLst/>
                          <a:cxnLst>
                            <a:cxn ang="T20">
                              <a:pos x="T0" y="T1"/>
                            </a:cxn>
                            <a:cxn ang="T21">
                              <a:pos x="T2" y="T3"/>
                            </a:cxn>
                            <a:cxn ang="T22">
                              <a:pos x="T4" y="T5"/>
                            </a:cxn>
                            <a:cxn ang="T23">
                              <a:pos x="T6" y="T7"/>
                            </a:cxn>
                            <a:cxn ang="T24">
                              <a:pos x="T8" y="T9"/>
                            </a:cxn>
                            <a:cxn ang="T25">
                              <a:pos x="T10" y="T11"/>
                            </a:cxn>
                            <a:cxn ang="T26">
                              <a:pos x="T12" y="T13"/>
                            </a:cxn>
                            <a:cxn ang="T27">
                              <a:pos x="T14" y="T15"/>
                            </a:cxn>
                            <a:cxn ang="T28">
                              <a:pos x="T16" y="T17"/>
                            </a:cxn>
                            <a:cxn ang="T29">
                              <a:pos x="T18" y="T19"/>
                            </a:cxn>
                          </a:cxnLst>
                          <a:rect l="T30" t="T31" r="T32" b="T33"/>
                          <a:pathLst>
                            <a:path w="186" h="102">
                              <a:moveTo>
                                <a:pt x="15" y="9"/>
                              </a:moveTo>
                              <a:lnTo>
                                <a:pt x="0" y="60"/>
                              </a:lnTo>
                              <a:lnTo>
                                <a:pt x="27" y="96"/>
                              </a:lnTo>
                              <a:lnTo>
                                <a:pt x="93" y="102"/>
                              </a:lnTo>
                              <a:lnTo>
                                <a:pt x="171" y="87"/>
                              </a:lnTo>
                              <a:lnTo>
                                <a:pt x="186" y="57"/>
                              </a:lnTo>
                              <a:lnTo>
                                <a:pt x="135" y="39"/>
                              </a:lnTo>
                              <a:lnTo>
                                <a:pt x="96" y="15"/>
                              </a:lnTo>
                              <a:lnTo>
                                <a:pt x="60" y="0"/>
                              </a:lnTo>
                              <a:lnTo>
                                <a:pt x="15" y="9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8000"/>
                        </a:solidFill>
                        <a:ln w="6350" cmpd="sng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97308" name="Freeform 16"/>
                        <p:cNvSpPr>
                          <a:spLocks/>
                        </p:cNvSpPr>
                        <p:nvPr/>
                      </p:nvSpPr>
                      <p:spPr bwMode="auto">
                        <a:xfrm rot="-2944244">
                          <a:off x="8232" y="7374"/>
                          <a:ext cx="151" cy="118"/>
                        </a:xfrm>
                        <a:custGeom>
                          <a:avLst/>
                          <a:gdLst>
                            <a:gd name="T0" fmla="*/ 0 w 597"/>
                            <a:gd name="T1" fmla="*/ 2 h 468"/>
                            <a:gd name="T2" fmla="*/ 0 w 597"/>
                            <a:gd name="T3" fmla="*/ 2 h 468"/>
                            <a:gd name="T4" fmla="*/ 0 w 597"/>
                            <a:gd name="T5" fmla="*/ 2 h 468"/>
                            <a:gd name="T6" fmla="*/ 1 w 597"/>
                            <a:gd name="T7" fmla="*/ 2 h 468"/>
                            <a:gd name="T8" fmla="*/ 1 w 597"/>
                            <a:gd name="T9" fmla="*/ 2 h 468"/>
                            <a:gd name="T10" fmla="*/ 1 w 597"/>
                            <a:gd name="T11" fmla="*/ 2 h 468"/>
                            <a:gd name="T12" fmla="*/ 1 w 597"/>
                            <a:gd name="T13" fmla="*/ 2 h 468"/>
                            <a:gd name="T14" fmla="*/ 1 w 597"/>
                            <a:gd name="T15" fmla="*/ 2 h 468"/>
                            <a:gd name="T16" fmla="*/ 2 w 597"/>
                            <a:gd name="T17" fmla="*/ 1 h 468"/>
                            <a:gd name="T18" fmla="*/ 2 w 597"/>
                            <a:gd name="T19" fmla="*/ 1 h 468"/>
                            <a:gd name="T20" fmla="*/ 2 w 597"/>
                            <a:gd name="T21" fmla="*/ 1 h 468"/>
                            <a:gd name="T22" fmla="*/ 2 w 597"/>
                            <a:gd name="T23" fmla="*/ 1 h 468"/>
                            <a:gd name="T24" fmla="*/ 2 w 597"/>
                            <a:gd name="T25" fmla="*/ 1 h 468"/>
                            <a:gd name="T26" fmla="*/ 3 w 597"/>
                            <a:gd name="T27" fmla="*/ 1 h 468"/>
                            <a:gd name="T28" fmla="*/ 3 w 597"/>
                            <a:gd name="T29" fmla="*/ 0 h 468"/>
                            <a:gd name="T30" fmla="*/ 2 w 597"/>
                            <a:gd name="T31" fmla="*/ 0 h 468"/>
                            <a:gd name="T32" fmla="*/ 2 w 597"/>
                            <a:gd name="T33" fmla="*/ 0 h 468"/>
                            <a:gd name="T34" fmla="*/ 2 w 597"/>
                            <a:gd name="T35" fmla="*/ 0 h 468"/>
                            <a:gd name="T36" fmla="*/ 2 w 597"/>
                            <a:gd name="T37" fmla="*/ 0 h 468"/>
                            <a:gd name="T38" fmla="*/ 2 w 597"/>
                            <a:gd name="T39" fmla="*/ 1 h 468"/>
                            <a:gd name="T40" fmla="*/ 2 w 597"/>
                            <a:gd name="T41" fmla="*/ 1 h 468"/>
                            <a:gd name="T42" fmla="*/ 1 w 597"/>
                            <a:gd name="T43" fmla="*/ 1 h 468"/>
                            <a:gd name="T44" fmla="*/ 1 w 597"/>
                            <a:gd name="T45" fmla="*/ 1 h 468"/>
                            <a:gd name="T46" fmla="*/ 1 w 597"/>
                            <a:gd name="T47" fmla="*/ 1 h 468"/>
                            <a:gd name="T48" fmla="*/ 1 w 597"/>
                            <a:gd name="T49" fmla="*/ 1 h 468"/>
                            <a:gd name="T50" fmla="*/ 1 w 597"/>
                            <a:gd name="T51" fmla="*/ 1 h 468"/>
                            <a:gd name="T52" fmla="*/ 1 w 597"/>
                            <a:gd name="T53" fmla="*/ 1 h 468"/>
                            <a:gd name="T54" fmla="*/ 1 w 597"/>
                            <a:gd name="T55" fmla="*/ 1 h 468"/>
                            <a:gd name="T56" fmla="*/ 0 w 597"/>
                            <a:gd name="T57" fmla="*/ 2 h 468"/>
                            <a:gd name="T58" fmla="*/ 0 w 597"/>
                            <a:gd name="T59" fmla="*/ 2 h 468"/>
                            <a:gd name="T60" fmla="*/ 0 w 597"/>
                            <a:gd name="T61" fmla="*/ 2 h 468"/>
                            <a:gd name="T62" fmla="*/ 0 w 597"/>
                            <a:gd name="T63" fmla="*/ 2 h 468"/>
                            <a:gd name="T64" fmla="*/ 0 w 597"/>
                            <a:gd name="T65" fmla="*/ 2 h 468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  <a:gd name="T84" fmla="*/ 0 60000 65536"/>
                            <a:gd name="T85" fmla="*/ 0 60000 65536"/>
                            <a:gd name="T86" fmla="*/ 0 60000 65536"/>
                            <a:gd name="T87" fmla="*/ 0 60000 65536"/>
                            <a:gd name="T88" fmla="*/ 0 60000 65536"/>
                            <a:gd name="T89" fmla="*/ 0 60000 65536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  <a:gd name="T99" fmla="*/ 0 w 597"/>
                            <a:gd name="T100" fmla="*/ 0 h 468"/>
                            <a:gd name="T101" fmla="*/ 597 w 597"/>
                            <a:gd name="T102" fmla="*/ 468 h 468"/>
                          </a:gdLst>
                          <a:ahLst/>
                          <a:cxnLst>
                            <a:cxn ang="T66">
                              <a:pos x="T0" y="T1"/>
                            </a:cxn>
                            <a:cxn ang="T67">
                              <a:pos x="T2" y="T3"/>
                            </a:cxn>
                            <a:cxn ang="T68">
                              <a:pos x="T4" y="T5"/>
                            </a:cxn>
                            <a:cxn ang="T69">
                              <a:pos x="T6" y="T7"/>
                            </a:cxn>
                            <a:cxn ang="T70">
                              <a:pos x="T8" y="T9"/>
                            </a:cxn>
                            <a:cxn ang="T71">
                              <a:pos x="T10" y="T11"/>
                            </a:cxn>
                            <a:cxn ang="T72">
                              <a:pos x="T12" y="T13"/>
                            </a:cxn>
                            <a:cxn ang="T73">
                              <a:pos x="T14" y="T15"/>
                            </a:cxn>
                            <a:cxn ang="T74">
                              <a:pos x="T16" y="T17"/>
                            </a:cxn>
                            <a:cxn ang="T75">
                              <a:pos x="T18" y="T19"/>
                            </a:cxn>
                            <a:cxn ang="T76">
                              <a:pos x="T20" y="T21"/>
                            </a:cxn>
                            <a:cxn ang="T77">
                              <a:pos x="T22" y="T23"/>
                            </a:cxn>
                            <a:cxn ang="T78">
                              <a:pos x="T24" y="T25"/>
                            </a:cxn>
                            <a:cxn ang="T79">
                              <a:pos x="T26" y="T27"/>
                            </a:cxn>
                            <a:cxn ang="T80">
                              <a:pos x="T28" y="T29"/>
                            </a:cxn>
                            <a:cxn ang="T81">
                              <a:pos x="T30" y="T31"/>
                            </a:cxn>
                            <a:cxn ang="T82">
                              <a:pos x="T32" y="T33"/>
                            </a:cxn>
                            <a:cxn ang="T83">
                              <a:pos x="T34" y="T35"/>
                            </a:cxn>
                            <a:cxn ang="T84">
                              <a:pos x="T36" y="T37"/>
                            </a:cxn>
                            <a:cxn ang="T85">
                              <a:pos x="T38" y="T39"/>
                            </a:cxn>
                            <a:cxn ang="T86">
                              <a:pos x="T40" y="T41"/>
                            </a:cxn>
                            <a:cxn ang="T87">
                              <a:pos x="T42" y="T43"/>
                            </a:cxn>
                            <a:cxn ang="T88">
                              <a:pos x="T44" y="T45"/>
                            </a:cxn>
                            <a:cxn ang="T89">
                              <a:pos x="T46" y="T47"/>
                            </a:cxn>
                            <a:cxn ang="T90">
                              <a:pos x="T48" y="T49"/>
                            </a:cxn>
                            <a:cxn ang="T91">
                              <a:pos x="T50" y="T51"/>
                            </a:cxn>
                            <a:cxn ang="T92">
                              <a:pos x="T52" y="T53"/>
                            </a:cxn>
                            <a:cxn ang="T93">
                              <a:pos x="T54" y="T55"/>
                            </a:cxn>
                            <a:cxn ang="T94">
                              <a:pos x="T56" y="T57"/>
                            </a:cxn>
                            <a:cxn ang="T95">
                              <a:pos x="T58" y="T59"/>
                            </a:cxn>
                            <a:cxn ang="T96">
                              <a:pos x="T60" y="T61"/>
                            </a:cxn>
                            <a:cxn ang="T97">
                              <a:pos x="T62" y="T63"/>
                            </a:cxn>
                            <a:cxn ang="T98">
                              <a:pos x="T64" y="T65"/>
                            </a:cxn>
                          </a:cxnLst>
                          <a:rect l="T99" t="T100" r="T101" b="T102"/>
                          <a:pathLst>
                            <a:path w="597" h="468">
                              <a:moveTo>
                                <a:pt x="6" y="411"/>
                              </a:moveTo>
                              <a:lnTo>
                                <a:pt x="54" y="420"/>
                              </a:lnTo>
                              <a:lnTo>
                                <a:pt x="72" y="444"/>
                              </a:lnTo>
                              <a:lnTo>
                                <a:pt x="144" y="468"/>
                              </a:lnTo>
                              <a:lnTo>
                                <a:pt x="162" y="441"/>
                              </a:lnTo>
                              <a:lnTo>
                                <a:pt x="171" y="408"/>
                              </a:lnTo>
                              <a:lnTo>
                                <a:pt x="225" y="396"/>
                              </a:lnTo>
                              <a:lnTo>
                                <a:pt x="294" y="345"/>
                              </a:lnTo>
                              <a:lnTo>
                                <a:pt x="357" y="291"/>
                              </a:lnTo>
                              <a:lnTo>
                                <a:pt x="390" y="285"/>
                              </a:lnTo>
                              <a:lnTo>
                                <a:pt x="471" y="237"/>
                              </a:lnTo>
                              <a:lnTo>
                                <a:pt x="522" y="189"/>
                              </a:lnTo>
                              <a:lnTo>
                                <a:pt x="585" y="180"/>
                              </a:lnTo>
                              <a:lnTo>
                                <a:pt x="597" y="114"/>
                              </a:lnTo>
                              <a:lnTo>
                                <a:pt x="588" y="66"/>
                              </a:lnTo>
                              <a:lnTo>
                                <a:pt x="579" y="27"/>
                              </a:lnTo>
                              <a:lnTo>
                                <a:pt x="549" y="0"/>
                              </a:lnTo>
                              <a:lnTo>
                                <a:pt x="501" y="3"/>
                              </a:lnTo>
                              <a:lnTo>
                                <a:pt x="459" y="42"/>
                              </a:lnTo>
                              <a:lnTo>
                                <a:pt x="405" y="87"/>
                              </a:lnTo>
                              <a:lnTo>
                                <a:pt x="345" y="126"/>
                              </a:lnTo>
                              <a:lnTo>
                                <a:pt x="297" y="147"/>
                              </a:lnTo>
                              <a:lnTo>
                                <a:pt x="261" y="132"/>
                              </a:lnTo>
                              <a:lnTo>
                                <a:pt x="213" y="165"/>
                              </a:lnTo>
                              <a:lnTo>
                                <a:pt x="192" y="186"/>
                              </a:lnTo>
                              <a:lnTo>
                                <a:pt x="174" y="219"/>
                              </a:lnTo>
                              <a:lnTo>
                                <a:pt x="162" y="249"/>
                              </a:lnTo>
                              <a:lnTo>
                                <a:pt x="114" y="285"/>
                              </a:lnTo>
                              <a:lnTo>
                                <a:pt x="78" y="342"/>
                              </a:lnTo>
                              <a:lnTo>
                                <a:pt x="27" y="360"/>
                              </a:lnTo>
                              <a:lnTo>
                                <a:pt x="3" y="363"/>
                              </a:lnTo>
                              <a:lnTo>
                                <a:pt x="0" y="384"/>
                              </a:lnTo>
                              <a:lnTo>
                                <a:pt x="6" y="411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08000"/>
                        </a:solidFill>
                        <a:ln w="6350" cmpd="sng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</p:grpSp>
                <p:sp>
                  <p:nvSpPr>
                    <p:cNvPr id="97300" name="Freeform 17"/>
                    <p:cNvSpPr>
                      <a:spLocks/>
                    </p:cNvSpPr>
                    <p:nvPr/>
                  </p:nvSpPr>
                  <p:spPr bwMode="auto">
                    <a:xfrm rot="-2944244">
                      <a:off x="6837" y="7131"/>
                      <a:ext cx="215" cy="62"/>
                    </a:xfrm>
                    <a:custGeom>
                      <a:avLst/>
                      <a:gdLst>
                        <a:gd name="T0" fmla="*/ 0 w 849"/>
                        <a:gd name="T1" fmla="*/ 1 h 243"/>
                        <a:gd name="T2" fmla="*/ 0 w 849"/>
                        <a:gd name="T3" fmla="*/ 1 h 243"/>
                        <a:gd name="T4" fmla="*/ 1 w 849"/>
                        <a:gd name="T5" fmla="*/ 1 h 243"/>
                        <a:gd name="T6" fmla="*/ 1 w 849"/>
                        <a:gd name="T7" fmla="*/ 1 h 243"/>
                        <a:gd name="T8" fmla="*/ 1 w 849"/>
                        <a:gd name="T9" fmla="*/ 1 h 243"/>
                        <a:gd name="T10" fmla="*/ 1 w 849"/>
                        <a:gd name="T11" fmla="*/ 1 h 243"/>
                        <a:gd name="T12" fmla="*/ 1 w 849"/>
                        <a:gd name="T13" fmla="*/ 1 h 243"/>
                        <a:gd name="T14" fmla="*/ 2 w 849"/>
                        <a:gd name="T15" fmla="*/ 1 h 243"/>
                        <a:gd name="T16" fmla="*/ 2 w 849"/>
                        <a:gd name="T17" fmla="*/ 1 h 243"/>
                        <a:gd name="T18" fmla="*/ 2 w 849"/>
                        <a:gd name="T19" fmla="*/ 1 h 243"/>
                        <a:gd name="T20" fmla="*/ 2 w 849"/>
                        <a:gd name="T21" fmla="*/ 1 h 243"/>
                        <a:gd name="T22" fmla="*/ 2 w 849"/>
                        <a:gd name="T23" fmla="*/ 1 h 243"/>
                        <a:gd name="T24" fmla="*/ 3 w 849"/>
                        <a:gd name="T25" fmla="*/ 1 h 243"/>
                        <a:gd name="T26" fmla="*/ 3 w 849"/>
                        <a:gd name="T27" fmla="*/ 1 h 243"/>
                        <a:gd name="T28" fmla="*/ 3 w 849"/>
                        <a:gd name="T29" fmla="*/ 1 h 243"/>
                        <a:gd name="T30" fmla="*/ 3 w 849"/>
                        <a:gd name="T31" fmla="*/ 0 h 243"/>
                        <a:gd name="T32" fmla="*/ 3 w 849"/>
                        <a:gd name="T33" fmla="*/ 0 h 243"/>
                        <a:gd name="T34" fmla="*/ 3 w 849"/>
                        <a:gd name="T35" fmla="*/ 0 h 243"/>
                        <a:gd name="T36" fmla="*/ 4 w 849"/>
                        <a:gd name="T37" fmla="*/ 0 h 243"/>
                        <a:gd name="T38" fmla="*/ 3 w 849"/>
                        <a:gd name="T39" fmla="*/ 0 h 243"/>
                        <a:gd name="T40" fmla="*/ 3 w 849"/>
                        <a:gd name="T41" fmla="*/ 0 h 243"/>
                        <a:gd name="T42" fmla="*/ 0 w 849"/>
                        <a:gd name="T43" fmla="*/ 1 h 243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w 849"/>
                        <a:gd name="T67" fmla="*/ 0 h 243"/>
                        <a:gd name="T68" fmla="*/ 849 w 849"/>
                        <a:gd name="T69" fmla="*/ 243 h 243"/>
                      </a:gdLst>
                      <a:ahLst/>
                      <a:cxnLst>
                        <a:cxn ang="T44">
                          <a:pos x="T0" y="T1"/>
                        </a:cxn>
                        <a:cxn ang="T45">
                          <a:pos x="T2" y="T3"/>
                        </a:cxn>
                        <a:cxn ang="T46">
                          <a:pos x="T4" y="T5"/>
                        </a:cxn>
                        <a:cxn ang="T47">
                          <a:pos x="T6" y="T7"/>
                        </a:cxn>
                        <a:cxn ang="T48">
                          <a:pos x="T8" y="T9"/>
                        </a:cxn>
                        <a:cxn ang="T49">
                          <a:pos x="T10" y="T11"/>
                        </a:cxn>
                        <a:cxn ang="T50">
                          <a:pos x="T12" y="T13"/>
                        </a:cxn>
                        <a:cxn ang="T51">
                          <a:pos x="T14" y="T15"/>
                        </a:cxn>
                        <a:cxn ang="T52">
                          <a:pos x="T16" y="T17"/>
                        </a:cxn>
                        <a:cxn ang="T53">
                          <a:pos x="T18" y="T19"/>
                        </a:cxn>
                        <a:cxn ang="T54">
                          <a:pos x="T20" y="T21"/>
                        </a:cxn>
                        <a:cxn ang="T55">
                          <a:pos x="T22" y="T23"/>
                        </a:cxn>
                        <a:cxn ang="T56">
                          <a:pos x="T24" y="T25"/>
                        </a:cxn>
                        <a:cxn ang="T57">
                          <a:pos x="T26" y="T27"/>
                        </a:cxn>
                        <a:cxn ang="T58">
                          <a:pos x="T28" y="T29"/>
                        </a:cxn>
                        <a:cxn ang="T59">
                          <a:pos x="T30" y="T31"/>
                        </a:cxn>
                        <a:cxn ang="T60">
                          <a:pos x="T32" y="T33"/>
                        </a:cxn>
                        <a:cxn ang="T61">
                          <a:pos x="T34" y="T35"/>
                        </a:cxn>
                        <a:cxn ang="T62">
                          <a:pos x="T36" y="T37"/>
                        </a:cxn>
                        <a:cxn ang="T63">
                          <a:pos x="T38" y="T39"/>
                        </a:cxn>
                        <a:cxn ang="T64">
                          <a:pos x="T40" y="T41"/>
                        </a:cxn>
                        <a:cxn ang="T65">
                          <a:pos x="T42" y="T43"/>
                        </a:cxn>
                      </a:cxnLst>
                      <a:rect l="T66" t="T67" r="T68" b="T69"/>
                      <a:pathLst>
                        <a:path w="849" h="243">
                          <a:moveTo>
                            <a:pt x="0" y="204"/>
                          </a:moveTo>
                          <a:lnTo>
                            <a:pt x="60" y="237"/>
                          </a:lnTo>
                          <a:lnTo>
                            <a:pt x="108" y="243"/>
                          </a:lnTo>
                          <a:lnTo>
                            <a:pt x="150" y="213"/>
                          </a:lnTo>
                          <a:lnTo>
                            <a:pt x="210" y="213"/>
                          </a:lnTo>
                          <a:lnTo>
                            <a:pt x="249" y="183"/>
                          </a:lnTo>
                          <a:lnTo>
                            <a:pt x="294" y="192"/>
                          </a:lnTo>
                          <a:lnTo>
                            <a:pt x="363" y="171"/>
                          </a:lnTo>
                          <a:lnTo>
                            <a:pt x="408" y="201"/>
                          </a:lnTo>
                          <a:lnTo>
                            <a:pt x="411" y="225"/>
                          </a:lnTo>
                          <a:lnTo>
                            <a:pt x="531" y="186"/>
                          </a:lnTo>
                          <a:lnTo>
                            <a:pt x="579" y="183"/>
                          </a:lnTo>
                          <a:lnTo>
                            <a:pt x="612" y="147"/>
                          </a:lnTo>
                          <a:lnTo>
                            <a:pt x="642" y="93"/>
                          </a:lnTo>
                          <a:lnTo>
                            <a:pt x="702" y="117"/>
                          </a:lnTo>
                          <a:lnTo>
                            <a:pt x="729" y="84"/>
                          </a:lnTo>
                          <a:lnTo>
                            <a:pt x="777" y="69"/>
                          </a:lnTo>
                          <a:lnTo>
                            <a:pt x="825" y="66"/>
                          </a:lnTo>
                          <a:lnTo>
                            <a:pt x="849" y="30"/>
                          </a:lnTo>
                          <a:lnTo>
                            <a:pt x="798" y="0"/>
                          </a:lnTo>
                          <a:lnTo>
                            <a:pt x="594" y="24"/>
                          </a:lnTo>
                          <a:lnTo>
                            <a:pt x="0" y="204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63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97301" name="Freeform 18"/>
                    <p:cNvSpPr>
                      <a:spLocks/>
                    </p:cNvSpPr>
                    <p:nvPr/>
                  </p:nvSpPr>
                  <p:spPr bwMode="auto">
                    <a:xfrm rot="-2944244">
                      <a:off x="7064" y="6938"/>
                      <a:ext cx="78" cy="33"/>
                    </a:xfrm>
                    <a:custGeom>
                      <a:avLst/>
                      <a:gdLst>
                        <a:gd name="T0" fmla="*/ 0 w 306"/>
                        <a:gd name="T1" fmla="*/ 0 h 129"/>
                        <a:gd name="T2" fmla="*/ 0 w 306"/>
                        <a:gd name="T3" fmla="*/ 0 h 129"/>
                        <a:gd name="T4" fmla="*/ 0 w 306"/>
                        <a:gd name="T5" fmla="*/ 1 h 129"/>
                        <a:gd name="T6" fmla="*/ 1 w 306"/>
                        <a:gd name="T7" fmla="*/ 1 h 129"/>
                        <a:gd name="T8" fmla="*/ 1 w 306"/>
                        <a:gd name="T9" fmla="*/ 1 h 129"/>
                        <a:gd name="T10" fmla="*/ 1 w 306"/>
                        <a:gd name="T11" fmla="*/ 1 h 129"/>
                        <a:gd name="T12" fmla="*/ 1 w 306"/>
                        <a:gd name="T13" fmla="*/ 1 h 129"/>
                        <a:gd name="T14" fmla="*/ 1 w 306"/>
                        <a:gd name="T15" fmla="*/ 0 h 129"/>
                        <a:gd name="T16" fmla="*/ 1 w 306"/>
                        <a:gd name="T17" fmla="*/ 0 h 129"/>
                        <a:gd name="T18" fmla="*/ 1 w 306"/>
                        <a:gd name="T19" fmla="*/ 0 h 129"/>
                        <a:gd name="T20" fmla="*/ 1 w 306"/>
                        <a:gd name="T21" fmla="*/ 0 h 129"/>
                        <a:gd name="T22" fmla="*/ 0 w 306"/>
                        <a:gd name="T23" fmla="*/ 0 h 129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306"/>
                        <a:gd name="T37" fmla="*/ 0 h 129"/>
                        <a:gd name="T38" fmla="*/ 306 w 306"/>
                        <a:gd name="T39" fmla="*/ 129 h 129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306" h="129">
                          <a:moveTo>
                            <a:pt x="0" y="18"/>
                          </a:moveTo>
                          <a:lnTo>
                            <a:pt x="6" y="81"/>
                          </a:lnTo>
                          <a:lnTo>
                            <a:pt x="48" y="99"/>
                          </a:lnTo>
                          <a:lnTo>
                            <a:pt x="102" y="102"/>
                          </a:lnTo>
                          <a:lnTo>
                            <a:pt x="150" y="111"/>
                          </a:lnTo>
                          <a:lnTo>
                            <a:pt x="183" y="129"/>
                          </a:lnTo>
                          <a:lnTo>
                            <a:pt x="285" y="99"/>
                          </a:lnTo>
                          <a:lnTo>
                            <a:pt x="306" y="78"/>
                          </a:lnTo>
                          <a:lnTo>
                            <a:pt x="270" y="57"/>
                          </a:lnTo>
                          <a:lnTo>
                            <a:pt x="210" y="24"/>
                          </a:lnTo>
                          <a:lnTo>
                            <a:pt x="165" y="0"/>
                          </a:lnTo>
                          <a:lnTo>
                            <a:pt x="0" y="18"/>
                          </a:lnTo>
                          <a:close/>
                        </a:path>
                      </a:pathLst>
                    </a:custGeom>
                    <a:solidFill>
                      <a:srgbClr val="008000"/>
                    </a:solidFill>
                    <a:ln w="6350" cmpd="sng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</p:grpSp>
            </p:grpSp>
            <p:grpSp>
              <p:nvGrpSpPr>
                <p:cNvPr id="97292" name="Group 19"/>
                <p:cNvGrpSpPr>
                  <a:grpSpLocks/>
                </p:cNvGrpSpPr>
                <p:nvPr/>
              </p:nvGrpSpPr>
              <p:grpSpPr bwMode="auto">
                <a:xfrm>
                  <a:off x="4101" y="6683"/>
                  <a:ext cx="3013" cy="3074"/>
                  <a:chOff x="4101" y="6683"/>
                  <a:chExt cx="3013" cy="3074"/>
                </a:xfrm>
              </p:grpSpPr>
              <p:sp>
                <p:nvSpPr>
                  <p:cNvPr id="97293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4101" y="6744"/>
                    <a:ext cx="3013" cy="3013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F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GB" altLang="en-US"/>
                  </a:p>
                </p:txBody>
              </p:sp>
              <p:sp>
                <p:nvSpPr>
                  <p:cNvPr id="97294" name="Arc 21"/>
                  <p:cNvSpPr>
                    <a:spLocks/>
                  </p:cNvSpPr>
                  <p:nvPr/>
                </p:nvSpPr>
                <p:spPr bwMode="auto">
                  <a:xfrm>
                    <a:off x="5557" y="6738"/>
                    <a:ext cx="1345" cy="2094"/>
                  </a:xfrm>
                  <a:custGeom>
                    <a:avLst/>
                    <a:gdLst>
                      <a:gd name="T0" fmla="*/ 0 w 21600"/>
                      <a:gd name="T1" fmla="*/ 0 h 33358"/>
                      <a:gd name="T2" fmla="*/ 0 w 21600"/>
                      <a:gd name="T3" fmla="*/ 0 h 33358"/>
                      <a:gd name="T4" fmla="*/ 0 w 21600"/>
                      <a:gd name="T5" fmla="*/ 0 h 33358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33358"/>
                      <a:gd name="T11" fmla="*/ 21600 w 21600"/>
                      <a:gd name="T12" fmla="*/ 33358 h 3335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33358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25773"/>
                          <a:pt x="20391" y="29856"/>
                          <a:pt x="18119" y="33357"/>
                        </a:cubicBezTo>
                      </a:path>
                      <a:path w="21600" h="33358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cubicBezTo>
                          <a:pt x="21600" y="25773"/>
                          <a:pt x="20391" y="29856"/>
                          <a:pt x="18119" y="33357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7295" name="Arc 22"/>
                  <p:cNvSpPr>
                    <a:spLocks/>
                  </p:cNvSpPr>
                  <p:nvPr/>
                </p:nvSpPr>
                <p:spPr bwMode="auto">
                  <a:xfrm>
                    <a:off x="5587" y="6733"/>
                    <a:ext cx="630" cy="2057"/>
                  </a:xfrm>
                  <a:custGeom>
                    <a:avLst/>
                    <a:gdLst>
                      <a:gd name="T0" fmla="*/ 0 w 14272"/>
                      <a:gd name="T1" fmla="*/ 0 h 21600"/>
                      <a:gd name="T2" fmla="*/ 0 w 14272"/>
                      <a:gd name="T3" fmla="*/ 0 h 21600"/>
                      <a:gd name="T4" fmla="*/ 0 w 14272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14272"/>
                      <a:gd name="T10" fmla="*/ 0 h 21600"/>
                      <a:gd name="T11" fmla="*/ 14272 w 14272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4272" h="21600" fill="none" extrusionOk="0">
                        <a:moveTo>
                          <a:pt x="-1" y="0"/>
                        </a:moveTo>
                        <a:cubicBezTo>
                          <a:pt x="5254" y="0"/>
                          <a:pt x="10328" y="1915"/>
                          <a:pt x="14272" y="5386"/>
                        </a:cubicBezTo>
                      </a:path>
                      <a:path w="14272" h="21600" stroke="0" extrusionOk="0">
                        <a:moveTo>
                          <a:pt x="-1" y="0"/>
                        </a:moveTo>
                        <a:cubicBezTo>
                          <a:pt x="5254" y="0"/>
                          <a:pt x="10328" y="1915"/>
                          <a:pt x="14272" y="5386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7296" name="AutoShape 23"/>
                  <p:cNvSpPr>
                    <a:spLocks noChangeArrowheads="1"/>
                  </p:cNvSpPr>
                  <p:nvPr/>
                </p:nvSpPr>
                <p:spPr bwMode="auto">
                  <a:xfrm>
                    <a:off x="5464" y="6683"/>
                    <a:ext cx="317" cy="147"/>
                  </a:xfrm>
                  <a:prstGeom prst="flowChartDelay">
                    <a:avLst/>
                  </a:prstGeom>
                  <a:gradFill rotWithShape="0">
                    <a:gsLst>
                      <a:gs pos="0">
                        <a:srgbClr val="FFFFFF"/>
                      </a:gs>
                      <a:gs pos="100000">
                        <a:srgbClr val="767676"/>
                      </a:gs>
                    </a:gsLst>
                    <a:lin ang="5400000" scaled="1"/>
                  </a:gra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GB" altLang="en-US"/>
                  </a:p>
                </p:txBody>
              </p:sp>
            </p:grpSp>
          </p:grpSp>
          <p:sp>
            <p:nvSpPr>
              <p:cNvPr id="97288" name="AutoShape 24"/>
              <p:cNvSpPr>
                <a:spLocks noChangeArrowheads="1"/>
              </p:cNvSpPr>
              <p:nvPr/>
            </p:nvSpPr>
            <p:spPr bwMode="auto">
              <a:xfrm>
                <a:off x="4054" y="8165"/>
                <a:ext cx="99" cy="134"/>
              </a:xfrm>
              <a:prstGeom prst="triangle">
                <a:avLst>
                  <a:gd name="adj" fmla="val 50000"/>
                </a:avLst>
              </a:prstGeom>
              <a:solidFill>
                <a:srgbClr val="0000FF"/>
              </a:solidFill>
              <a:ln w="1905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97289" name="AutoShape 25"/>
              <p:cNvSpPr>
                <a:spLocks noChangeArrowheads="1"/>
              </p:cNvSpPr>
              <p:nvPr/>
            </p:nvSpPr>
            <p:spPr bwMode="auto">
              <a:xfrm flipV="1">
                <a:off x="6856" y="8005"/>
                <a:ext cx="90" cy="121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97290" name="AutoShape 26"/>
              <p:cNvSpPr>
                <a:spLocks noChangeArrowheads="1"/>
              </p:cNvSpPr>
              <p:nvPr/>
            </p:nvSpPr>
            <p:spPr bwMode="auto">
              <a:xfrm rot="8464091">
                <a:off x="6022" y="6956"/>
                <a:ext cx="100" cy="136"/>
              </a:xfrm>
              <a:prstGeom prst="triangle">
                <a:avLst>
                  <a:gd name="adj" fmla="val 50000"/>
                </a:avLst>
              </a:prstGeom>
              <a:solidFill>
                <a:srgbClr val="000000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4244242" y="116625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www.youtube.com/watch?v=51mxBkwwSB8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957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001" y="976928"/>
            <a:ext cx="878522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600" i="1" dirty="0" smtClean="0">
                <a:latin typeface="Comic Sans MS" panose="030F0702030302020204" pitchFamily="66" charset="0"/>
              </a:rPr>
              <a:t>Explain the benefits and drawbacks of a geosynchronous orbital satellite</a:t>
            </a:r>
          </a:p>
          <a:p>
            <a:endParaRPr lang="en-GB" sz="1600" i="1" dirty="0" smtClean="0">
              <a:latin typeface="Comic Sans MS" panose="030F0702030302020204" pitchFamily="66" charset="0"/>
            </a:endParaRPr>
          </a:p>
          <a:p>
            <a:r>
              <a:rPr lang="en-GB" sz="1600" i="1" dirty="0" smtClean="0">
                <a:latin typeface="Comic Sans MS" panose="030F0702030302020204" pitchFamily="66" charset="0"/>
              </a:rPr>
              <a:t>(6 marks)</a:t>
            </a:r>
            <a:endParaRPr lang="en-GB" sz="16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658030"/>
              </p:ext>
            </p:extLst>
          </p:nvPr>
        </p:nvGraphicFramePr>
        <p:xfrm>
          <a:off x="155002" y="3193411"/>
          <a:ext cx="8785225" cy="3047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9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To answer this question: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1-2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The information conveyed by the answer is poorly organised and may not</a:t>
                      </a:r>
                    </a:p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be relevant or coherent. There is little correct use of specialist vocabulary.</a:t>
                      </a:r>
                    </a:p>
                    <a:p>
                      <a:r>
                        <a:rPr lang="en-GB" sz="1600" dirty="0" smtClean="0">
                          <a:latin typeface="Comic Sans MS" pitchFamily="66" charset="0"/>
                        </a:rPr>
                        <a:t>The form and style of writing may be only partly appropriate</a:t>
                      </a: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3-4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The information conveyed by the answer may be less well organised and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not fully coherent. There is less use of specialist vocabulary, or specialist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vocabulary may be used incorrectly. The form and style of writing is less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appropriate.</a:t>
                      </a: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5-6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The information conveyed by the answer is clearly organised, logical and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coherent, using appropriate specialist vocabulary correctly. The form and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omic Sans MS" pitchFamily="66" charset="0"/>
                        </a:rPr>
                        <a:t>style of writing is appropriate to answer the question.</a:t>
                      </a: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55001" y="1982768"/>
            <a:ext cx="8785225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600" i="1" dirty="0" smtClean="0">
                <a:latin typeface="Comic Sans MS" panose="030F0702030302020204" pitchFamily="66" charset="0"/>
              </a:rPr>
              <a:t>Use the marking Performa and your phone to answer the question </a:t>
            </a:r>
            <a:endParaRPr lang="en-GB" sz="1600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31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498" y="6953759"/>
            <a:ext cx="2057400" cy="365125"/>
          </a:xfrm>
        </p:spPr>
        <p:txBody>
          <a:bodyPr/>
          <a:lstStyle/>
          <a:p>
            <a:pPr>
              <a:defRPr/>
            </a:pPr>
            <a:fld id="{679D7417-9BC1-4786-91D0-7E0AF20573BC}" type="datetime4">
              <a:rPr lang="en-GB" sz="1100">
                <a:latin typeface="Comic Sans MS" panose="030F0702030302020204" pitchFamily="66" charset="0"/>
              </a:rPr>
              <a:pPr>
                <a:defRPr/>
              </a:pPr>
              <a:t>31 October 2018</a:t>
            </a:fld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6870" y="859346"/>
            <a:ext cx="8135938" cy="545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Let’s say we have a planet orbiting a star.</a:t>
            </a:r>
          </a:p>
          <a:p>
            <a:pPr eaLnBrk="1" hangingPunct="1"/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It remains in orbit due to centripetal force = mv</a:t>
            </a:r>
            <a:r>
              <a:rPr lang="en-GB" altLang="en-US" sz="1600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1600" dirty="0">
                <a:latin typeface="Comic Sans MS" panose="030F0702030302020204" pitchFamily="66" charset="0"/>
              </a:rPr>
              <a:t>/</a:t>
            </a:r>
            <a:r>
              <a:rPr lang="en-GB" altLang="en-US" sz="1600" i="1" dirty="0">
                <a:latin typeface="Comic Sans MS" panose="030F0702030302020204" pitchFamily="66" charset="0"/>
              </a:rPr>
              <a:t>r</a:t>
            </a:r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From Newton’s law, we know that  gravitational force =</a:t>
            </a:r>
            <a:r>
              <a:rPr lang="en-GB" altLang="en-US" sz="1600" i="1" dirty="0">
                <a:latin typeface="Comic Sans MS" panose="030F0702030302020204" pitchFamily="66" charset="0"/>
              </a:rPr>
              <a:t> Gm</a:t>
            </a:r>
            <a:r>
              <a:rPr lang="en-GB" altLang="en-US" sz="1600" i="1" baseline="-25000" dirty="0">
                <a:latin typeface="Comic Sans MS" panose="030F0702030302020204" pitchFamily="66" charset="0"/>
              </a:rPr>
              <a:t>1</a:t>
            </a:r>
            <a:r>
              <a:rPr lang="en-GB" altLang="en-US" sz="1600" i="1" dirty="0">
                <a:latin typeface="Comic Sans MS" panose="030F0702030302020204" pitchFamily="66" charset="0"/>
              </a:rPr>
              <a:t>m</a:t>
            </a:r>
            <a:r>
              <a:rPr lang="en-GB" altLang="en-US" sz="1600" i="1" baseline="-25000" dirty="0">
                <a:latin typeface="Comic Sans MS" panose="030F0702030302020204" pitchFamily="66" charset="0"/>
              </a:rPr>
              <a:t>2</a:t>
            </a:r>
            <a:r>
              <a:rPr lang="en-GB" altLang="en-US" sz="1600" i="1" dirty="0">
                <a:latin typeface="Comic Sans MS" panose="030F0702030302020204" pitchFamily="66" charset="0"/>
              </a:rPr>
              <a:t>/r</a:t>
            </a:r>
            <a:r>
              <a:rPr lang="en-GB" altLang="en-US" sz="1600" i="1" baseline="30000" dirty="0">
                <a:latin typeface="Comic Sans MS" panose="030F0702030302020204" pitchFamily="66" charset="0"/>
              </a:rPr>
              <a:t>2</a:t>
            </a:r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/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Equating these expressions, we have:	   </a:t>
            </a:r>
            <a:r>
              <a:rPr lang="en-GB" altLang="en-US" sz="1600" dirty="0" err="1">
                <a:latin typeface="Comic Sans MS" panose="030F0702030302020204" pitchFamily="66" charset="0"/>
              </a:rPr>
              <a:t>GMm</a:t>
            </a:r>
            <a:r>
              <a:rPr lang="en-GB" altLang="en-US" sz="1600" dirty="0">
                <a:latin typeface="Comic Sans MS" panose="030F0702030302020204" pitchFamily="66" charset="0"/>
              </a:rPr>
              <a:t>/r</a:t>
            </a:r>
            <a:r>
              <a:rPr lang="en-GB" altLang="en-US" sz="1600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1600" dirty="0">
                <a:latin typeface="Comic Sans MS" panose="030F0702030302020204" pitchFamily="66" charset="0"/>
              </a:rPr>
              <a:t>  =  mv</a:t>
            </a:r>
            <a:r>
              <a:rPr lang="en-GB" altLang="en-US" sz="1600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1600" dirty="0">
                <a:latin typeface="Comic Sans MS" panose="030F0702030302020204" pitchFamily="66" charset="0"/>
              </a:rPr>
              <a:t>/r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(</a:t>
            </a:r>
            <a:r>
              <a:rPr lang="en-GB" altLang="en-US" sz="1600" i="1" dirty="0">
                <a:latin typeface="Comic Sans MS" panose="030F0702030302020204" pitchFamily="66" charset="0"/>
              </a:rPr>
              <a:t>M</a:t>
            </a:r>
            <a:r>
              <a:rPr lang="en-GB" altLang="en-US" sz="1600" dirty="0">
                <a:latin typeface="Comic Sans MS" panose="030F0702030302020204" pitchFamily="66" charset="0"/>
              </a:rPr>
              <a:t>  = mass of star and </a:t>
            </a:r>
            <a:r>
              <a:rPr lang="en-GB" altLang="en-US" sz="1600" i="1" dirty="0">
                <a:latin typeface="Comic Sans MS" panose="030F0702030302020204" pitchFamily="66" charset="0"/>
              </a:rPr>
              <a:t>m</a:t>
            </a:r>
            <a:r>
              <a:rPr lang="en-GB" altLang="en-US" sz="1600" dirty="0">
                <a:latin typeface="Comic Sans MS" panose="030F0702030302020204" pitchFamily="66" charset="0"/>
              </a:rPr>
              <a:t> = mass of planet.)</a:t>
            </a:r>
          </a:p>
          <a:p>
            <a:pPr eaLnBrk="1" hangingPunct="1"/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But </a:t>
            </a:r>
            <a:r>
              <a:rPr lang="en-GB" altLang="en-US" sz="1600" i="1" dirty="0">
                <a:latin typeface="Comic Sans MS" panose="030F0702030302020204" pitchFamily="66" charset="0"/>
              </a:rPr>
              <a:t>v</a:t>
            </a:r>
            <a:r>
              <a:rPr lang="en-GB" altLang="en-US" sz="1600" dirty="0">
                <a:latin typeface="Comic Sans MS" panose="030F0702030302020204" pitchFamily="66" charset="0"/>
              </a:rPr>
              <a:t> is distance travelled in one orbit (2</a:t>
            </a:r>
            <a:r>
              <a:rPr lang="en-GB" altLang="en-US" sz="1600" dirty="0">
                <a:latin typeface="Comic Sans MS" panose="030F0702030302020204" pitchFamily="66" charset="0"/>
                <a:sym typeface="Symbol" panose="05050102010706020507" pitchFamily="18" charset="2"/>
              </a:rPr>
              <a:t></a:t>
            </a:r>
            <a:r>
              <a:rPr lang="en-GB" altLang="en-US" sz="1600" i="1" dirty="0">
                <a:latin typeface="Comic Sans MS" panose="030F0702030302020204" pitchFamily="66" charset="0"/>
              </a:rPr>
              <a:t>r</a:t>
            </a:r>
            <a:r>
              <a:rPr lang="en-GB" altLang="en-US" sz="1600" dirty="0">
                <a:latin typeface="Comic Sans MS" panose="030F0702030302020204" pitchFamily="66" charset="0"/>
              </a:rPr>
              <a:t>) divided by period:	v  = 2</a:t>
            </a:r>
            <a:r>
              <a:rPr lang="en-GB" altLang="en-US" sz="1600" dirty="0">
                <a:latin typeface="Comic Sans MS" panose="030F0702030302020204" pitchFamily="66" charset="0"/>
                <a:sym typeface="Symbol" panose="05050102010706020507" pitchFamily="18" charset="2"/>
              </a:rPr>
              <a:t></a:t>
            </a:r>
            <a:r>
              <a:rPr lang="en-GB" altLang="en-US" sz="1600" dirty="0">
                <a:latin typeface="Comic Sans MS" panose="030F0702030302020204" pitchFamily="66" charset="0"/>
              </a:rPr>
              <a:t>r/T</a:t>
            </a:r>
          </a:p>
          <a:p>
            <a:pPr eaLnBrk="1" hangingPunct="1"/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Plugging this into the previous equation, and cancelling m on both sides gives: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			       GM/r</a:t>
            </a:r>
            <a:r>
              <a:rPr lang="en-GB" altLang="en-US" sz="1600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1600" dirty="0">
                <a:latin typeface="Comic Sans MS" panose="030F0702030302020204" pitchFamily="66" charset="0"/>
              </a:rPr>
              <a:t>  = 4</a:t>
            </a:r>
            <a:r>
              <a:rPr lang="en-GB" altLang="en-US" sz="1600" dirty="0">
                <a:latin typeface="Comic Sans MS" panose="030F0702030302020204" pitchFamily="66" charset="0"/>
                <a:sym typeface="Symbol" panose="05050102010706020507" pitchFamily="18" charset="2"/>
              </a:rPr>
              <a:t></a:t>
            </a:r>
            <a:r>
              <a:rPr lang="en-GB" altLang="en-US" sz="1600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1600" dirty="0">
                <a:latin typeface="Comic Sans MS" panose="030F0702030302020204" pitchFamily="66" charset="0"/>
              </a:rPr>
              <a:t>r/T</a:t>
            </a:r>
            <a:r>
              <a:rPr lang="en-GB" altLang="en-US" sz="1600" baseline="30000" dirty="0">
                <a:latin typeface="Comic Sans MS" panose="030F0702030302020204" pitchFamily="66" charset="0"/>
              </a:rPr>
              <a:t>2</a:t>
            </a:r>
          </a:p>
          <a:p>
            <a:pPr eaLnBrk="1" hangingPunct="1"/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Rearranging again gives:		T</a:t>
            </a:r>
            <a:r>
              <a:rPr lang="en-GB" altLang="en-US" sz="1600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1600" dirty="0">
                <a:latin typeface="Comic Sans MS" panose="030F0702030302020204" pitchFamily="66" charset="0"/>
              </a:rPr>
              <a:t> = (4</a:t>
            </a:r>
            <a:r>
              <a:rPr lang="en-GB" altLang="en-US" sz="1600" dirty="0">
                <a:latin typeface="Comic Sans MS" panose="030F0702030302020204" pitchFamily="66" charset="0"/>
                <a:sym typeface="Symbol" panose="05050102010706020507" pitchFamily="18" charset="2"/>
              </a:rPr>
              <a:t></a:t>
            </a:r>
            <a:r>
              <a:rPr lang="en-GB" altLang="en-US" sz="1600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1600" dirty="0">
                <a:latin typeface="Comic Sans MS" panose="030F0702030302020204" pitchFamily="66" charset="0"/>
              </a:rPr>
              <a:t>/GM) r</a:t>
            </a:r>
            <a:r>
              <a:rPr lang="en-GB" altLang="en-US" sz="1600" baseline="30000" dirty="0">
                <a:latin typeface="Comic Sans MS" panose="030F0702030302020204" pitchFamily="66" charset="0"/>
              </a:rPr>
              <a:t>3</a:t>
            </a:r>
          </a:p>
          <a:p>
            <a:pPr eaLnBrk="1" hangingPunct="1"/>
            <a:endParaRPr lang="en-GB" altLang="en-US" sz="1600" baseline="30000" dirty="0">
              <a:latin typeface="Comic Sans MS" panose="030F0702030302020204" pitchFamily="66" charset="0"/>
            </a:endParaRPr>
          </a:p>
          <a:p>
            <a:pPr eaLnBrk="1" hangingPunct="1"/>
            <a:endParaRPr lang="en-GB" altLang="en-US" sz="1600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This shows that the further away a planet is, the longer its period of orbit (but in a non-linear way).</a:t>
            </a:r>
          </a:p>
          <a:p>
            <a:pPr eaLnBrk="1" hangingPunct="1"/>
            <a:r>
              <a:rPr lang="en-GB" altLang="en-US" sz="1600" dirty="0">
                <a:latin typeface="Comic Sans MS" panose="030F0702030302020204" pitchFamily="66" charset="0"/>
              </a:rPr>
              <a:t>Although this law was originally discovered for the motion of planets, it works equally well for all satellite motion. We just need to think about what M is in the constant (4</a:t>
            </a:r>
            <a:r>
              <a:rPr lang="en-GB" altLang="en-US" sz="1600" dirty="0">
                <a:latin typeface="Comic Sans MS" panose="030F0702030302020204" pitchFamily="66" charset="0"/>
                <a:sym typeface="Symbol" panose="05050102010706020507" pitchFamily="18" charset="2"/>
              </a:rPr>
              <a:t></a:t>
            </a:r>
            <a:r>
              <a:rPr lang="en-GB" altLang="en-US" sz="1600" baseline="30000" dirty="0">
                <a:latin typeface="Comic Sans MS" panose="030F0702030302020204" pitchFamily="66" charset="0"/>
              </a:rPr>
              <a:t>2</a:t>
            </a:r>
            <a:r>
              <a:rPr lang="en-GB" altLang="en-US" sz="1600" dirty="0">
                <a:latin typeface="Comic Sans MS" panose="030F0702030302020204" pitchFamily="66" charset="0"/>
              </a:rPr>
              <a:t>/GM).</a:t>
            </a:r>
          </a:p>
          <a:p>
            <a:pPr eaLnBrk="1" hangingPunct="1"/>
            <a:endParaRPr lang="en-GB" altLang="en-US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5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943" y="105690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0" i="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The three laws of planetary motion devised by Kepler are:</a:t>
            </a:r>
            <a:r>
              <a:rPr lang="en-GB" dirty="0" smtClean="0">
                <a:latin typeface="Comic Sans MS" panose="030F0702030302020204" pitchFamily="66" charset="0"/>
              </a:rPr>
              <a:t/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dirty="0" smtClean="0">
                <a:latin typeface="Comic Sans MS" panose="030F0702030302020204" pitchFamily="66" charset="0"/>
              </a:rPr>
              <a:t/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b="0" i="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1. The orbit of every planet is an ellipse with the sun at a focus.</a:t>
            </a:r>
            <a:r>
              <a:rPr lang="en-GB" dirty="0" smtClean="0">
                <a:latin typeface="Comic Sans MS" panose="030F0702030302020204" pitchFamily="66" charset="0"/>
              </a:rPr>
              <a:t/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b="0" i="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2. A line joining a planet and the sun sweeps out equal areas during equal intervals of time.</a:t>
            </a:r>
            <a:r>
              <a:rPr lang="en-GB" dirty="0" smtClean="0">
                <a:latin typeface="Comic Sans MS" panose="030F0702030302020204" pitchFamily="66" charset="0"/>
              </a:rPr>
              <a:t/>
            </a:r>
            <a:br>
              <a:rPr lang="en-GB" dirty="0" smtClean="0">
                <a:latin typeface="Comic Sans MS" panose="030F0702030302020204" pitchFamily="66" charset="0"/>
              </a:rPr>
            </a:br>
            <a:r>
              <a:rPr lang="en-GB" b="0" i="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3. The square of the orbital period of a planet is directly proportional to the cube of the semi-major axis of its orbit.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Johannes Kepler fac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747" y="863938"/>
            <a:ext cx="2883159" cy="352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63894" y="438919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i="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Kepler’s work on planetary motion helped Isaac Newton later devise his own theory of universal gravitation.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/>
            </a:r>
            <a:br>
              <a:rPr lang="en-GB" dirty="0" smtClean="0">
                <a:latin typeface="Comic Sans MS" panose="030F0702030302020204" pitchFamily="66" charset="0"/>
              </a:rPr>
            </a:b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86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28650" y="6844031"/>
            <a:ext cx="2057400" cy="365125"/>
          </a:xfrm>
        </p:spPr>
        <p:txBody>
          <a:bodyPr/>
          <a:lstStyle/>
          <a:p>
            <a:pPr>
              <a:defRPr/>
            </a:pPr>
            <a:fld id="{679D7417-9BC1-4786-91D0-7E0AF20573BC}" type="datetime4">
              <a:rPr lang="en-GB"/>
              <a:pPr>
                <a:defRPr/>
              </a:pPr>
              <a:t>31 October 2018</a:t>
            </a:fld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41289" y="930593"/>
            <a:ext cx="587851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GB" sz="1600" dirty="0">
                <a:latin typeface="Comic Sans MS" panose="030F0702030302020204" pitchFamily="66" charset="0"/>
              </a:rPr>
              <a:t>Use </a:t>
            </a:r>
            <a:r>
              <a:rPr lang="en-GB" sz="1600" dirty="0" err="1">
                <a:latin typeface="Comic Sans MS" panose="030F0702030302020204" pitchFamily="66" charset="0"/>
              </a:rPr>
              <a:t>Kepler’s</a:t>
            </a:r>
            <a:r>
              <a:rPr lang="en-GB" sz="1600" dirty="0">
                <a:latin typeface="Comic Sans MS" panose="030F0702030302020204" pitchFamily="66" charset="0"/>
              </a:rPr>
              <a:t> third law, T</a:t>
            </a:r>
            <a:r>
              <a:rPr lang="en-GB" sz="1600" baseline="30000" dirty="0">
                <a:latin typeface="Comic Sans MS" panose="030F0702030302020204" pitchFamily="66" charset="0"/>
              </a:rPr>
              <a:t>2</a:t>
            </a:r>
            <a:r>
              <a:rPr lang="en-GB" sz="1600" dirty="0">
                <a:latin typeface="Comic Sans MS" panose="030F0702030302020204" pitchFamily="66" charset="0"/>
              </a:rPr>
              <a:t> </a:t>
            </a:r>
            <a:r>
              <a:rPr lang="en-GB" sz="1600" dirty="0">
                <a:latin typeface="Comic Sans MS" panose="030F0702030302020204" pitchFamily="66" charset="0"/>
                <a:sym typeface="Symbol"/>
              </a:rPr>
              <a:t></a:t>
            </a:r>
            <a:r>
              <a:rPr lang="en-GB" sz="1600" dirty="0">
                <a:latin typeface="Comic Sans MS" panose="030F0702030302020204" pitchFamily="66" charset="0"/>
              </a:rPr>
              <a:t> r</a:t>
            </a:r>
            <a:r>
              <a:rPr lang="en-GB" sz="1600" baseline="30000" dirty="0">
                <a:latin typeface="Comic Sans MS" panose="030F0702030302020204" pitchFamily="66" charset="0"/>
              </a:rPr>
              <a:t>3</a:t>
            </a:r>
            <a:r>
              <a:rPr lang="en-GB" sz="1600" dirty="0">
                <a:latin typeface="Comic Sans MS" panose="030F0702030302020204" pitchFamily="66" charset="0"/>
              </a:rPr>
              <a:t>, to answer this question. </a:t>
            </a:r>
          </a:p>
          <a:p>
            <a:pPr marL="358775" indent="-358775">
              <a:defRPr/>
            </a:pPr>
            <a:r>
              <a:rPr lang="en-GB" sz="1600" dirty="0">
                <a:latin typeface="Comic Sans MS" panose="030F0702030302020204" pitchFamily="66" charset="0"/>
              </a:rPr>
              <a:t>	Two Earth satellites, A and B, orbit at radii of 7.0 </a:t>
            </a:r>
            <a:r>
              <a:rPr lang="en-GB" sz="1600" dirty="0">
                <a:latin typeface="Comic Sans MS" panose="030F0702030302020204" pitchFamily="66" charset="0"/>
                <a:sym typeface="Symbol"/>
              </a:rPr>
              <a:t></a:t>
            </a:r>
            <a:r>
              <a:rPr lang="en-GB" sz="1600" dirty="0">
                <a:latin typeface="Comic Sans MS" panose="030F0702030302020204" pitchFamily="66" charset="0"/>
              </a:rPr>
              <a:t> 10</a:t>
            </a:r>
            <a:r>
              <a:rPr lang="en-GB" sz="1600" baseline="30000" dirty="0">
                <a:latin typeface="Comic Sans MS" panose="030F0702030302020204" pitchFamily="66" charset="0"/>
              </a:rPr>
              <a:t>6</a:t>
            </a:r>
            <a:r>
              <a:rPr lang="en-GB" sz="1600" dirty="0">
                <a:latin typeface="Comic Sans MS" panose="030F0702030302020204" pitchFamily="66" charset="0"/>
              </a:rPr>
              <a:t> m and 2.8 </a:t>
            </a:r>
            <a:r>
              <a:rPr lang="en-GB" sz="1600" dirty="0">
                <a:latin typeface="Comic Sans MS" panose="030F0702030302020204" pitchFamily="66" charset="0"/>
                <a:sym typeface="Symbol"/>
              </a:rPr>
              <a:t></a:t>
            </a:r>
            <a:r>
              <a:rPr lang="en-GB" sz="1600" dirty="0">
                <a:latin typeface="Comic Sans MS" panose="030F0702030302020204" pitchFamily="66" charset="0"/>
              </a:rPr>
              <a:t> 10</a:t>
            </a:r>
            <a:r>
              <a:rPr lang="en-GB" sz="1600" baseline="30000" dirty="0">
                <a:latin typeface="Comic Sans MS" panose="030F0702030302020204" pitchFamily="66" charset="0"/>
              </a:rPr>
              <a:t>7</a:t>
            </a:r>
            <a:r>
              <a:rPr lang="en-GB" sz="1600" dirty="0">
                <a:latin typeface="Comic Sans MS" panose="030F0702030302020204" pitchFamily="66" charset="0"/>
              </a:rPr>
              <a:t> m respectively.</a:t>
            </a:r>
          </a:p>
          <a:p>
            <a:pPr marL="358775" indent="-358775">
              <a:buFont typeface="+mj-lt"/>
              <a:buAutoNum type="alphaLcPeriod"/>
              <a:defRPr/>
            </a:pPr>
            <a:r>
              <a:rPr lang="en-GB" sz="1600" dirty="0">
                <a:latin typeface="Comic Sans MS" panose="030F0702030302020204" pitchFamily="66" charset="0"/>
              </a:rPr>
              <a:t>Which satellite has the longer period of orbit? </a:t>
            </a:r>
          </a:p>
          <a:p>
            <a:pPr marL="358775" indent="-358775">
              <a:buFont typeface="+mj-lt"/>
              <a:buAutoNum type="alphaLcPeriod"/>
              <a:defRPr/>
            </a:pPr>
            <a:r>
              <a:rPr lang="en-GB" sz="1600" dirty="0">
                <a:latin typeface="Comic Sans MS" panose="030F0702030302020204" pitchFamily="66" charset="0"/>
              </a:rPr>
              <a:t>What is the ratio of orbital radii for the two satellites?</a:t>
            </a:r>
          </a:p>
          <a:p>
            <a:pPr marL="358775" indent="-358775">
              <a:buFont typeface="+mj-lt"/>
              <a:buAutoNum type="alphaLcPeriod"/>
              <a:defRPr/>
            </a:pPr>
            <a:r>
              <a:rPr lang="en-GB" sz="1600" dirty="0">
                <a:latin typeface="Comic Sans MS" panose="030F0702030302020204" pitchFamily="66" charset="0"/>
              </a:rPr>
              <a:t>What, therefore, is the ratio of the cubes of the orbital radii?</a:t>
            </a:r>
          </a:p>
          <a:p>
            <a:pPr marL="358775" indent="-358775">
              <a:buFont typeface="+mj-lt"/>
              <a:buAutoNum type="alphaLcPeriod"/>
              <a:defRPr/>
            </a:pPr>
            <a:r>
              <a:rPr lang="en-GB" sz="1600" dirty="0">
                <a:latin typeface="Comic Sans MS" panose="030F0702030302020204" pitchFamily="66" charset="0"/>
              </a:rPr>
              <a:t>What, therefore, is the ratio of the squares of the orbital periods? </a:t>
            </a:r>
          </a:p>
          <a:p>
            <a:pPr marL="358775" indent="-358775">
              <a:buFont typeface="+mj-lt"/>
              <a:buAutoNum type="alphaLcPeriod"/>
              <a:defRPr/>
            </a:pPr>
            <a:r>
              <a:rPr lang="en-GB" sz="1600" dirty="0">
                <a:latin typeface="Comic Sans MS" panose="030F0702030302020204" pitchFamily="66" charset="0"/>
              </a:rPr>
              <a:t>Finally therefore, what is the ratio of the satellites’ orbital periods?</a:t>
            </a:r>
          </a:p>
          <a:p>
            <a:pPr marL="342900" indent="-342900">
              <a:buFont typeface="+mj-lt"/>
              <a:buAutoNum type="alphaLcPeriod"/>
              <a:defRPr/>
            </a:pPr>
            <a:endParaRPr lang="en-GB" sz="1600" dirty="0">
              <a:latin typeface="Comic Sans MS" panose="030F0702030302020204" pitchFamily="66" charset="0"/>
            </a:endParaRPr>
          </a:p>
          <a:p>
            <a:pPr marL="342900" indent="-342900">
              <a:buFont typeface="+mj-lt"/>
              <a:buAutoNum type="arabicPeriod" startAt="2"/>
              <a:defRPr/>
            </a:pPr>
            <a:r>
              <a:rPr lang="en-GB" sz="1600" dirty="0">
                <a:latin typeface="Comic Sans MS" panose="030F0702030302020204" pitchFamily="66" charset="0"/>
              </a:rPr>
              <a:t>The radius of a geostationary orbit is 42 200 km. Use this fact together with the constancy of R</a:t>
            </a:r>
            <a:r>
              <a:rPr lang="en-GB" sz="1600" baseline="30000" dirty="0">
                <a:latin typeface="Comic Sans MS" panose="030F0702030302020204" pitchFamily="66" charset="0"/>
              </a:rPr>
              <a:t>3</a:t>
            </a:r>
            <a:r>
              <a:rPr lang="en-GB" sz="1600" dirty="0">
                <a:latin typeface="Comic Sans MS" panose="030F0702030302020204" pitchFamily="66" charset="0"/>
              </a:rPr>
              <a:t> / T</a:t>
            </a:r>
            <a:r>
              <a:rPr lang="en-GB" sz="1600" baseline="30000" dirty="0">
                <a:latin typeface="Comic Sans MS" panose="030F0702030302020204" pitchFamily="66" charset="0"/>
              </a:rPr>
              <a:t>2</a:t>
            </a:r>
            <a:r>
              <a:rPr lang="en-GB" sz="1600" dirty="0">
                <a:latin typeface="Comic Sans MS" panose="030F0702030302020204" pitchFamily="66" charset="0"/>
              </a:rPr>
              <a:t> to estimate the height above the Earth’s surface of a satellite whose circular orbit is completed in 90 minutes. How many times a day would such a satellite orbit the Earth?</a:t>
            </a:r>
          </a:p>
          <a:p>
            <a:pPr>
              <a:defRPr/>
            </a:pPr>
            <a:r>
              <a:rPr lang="en-GB" sz="1600" dirty="0">
                <a:latin typeface="Comic Sans MS" panose="030F0702030302020204" pitchFamily="66" charset="0"/>
              </a:rPr>
              <a:t>  </a:t>
            </a:r>
          </a:p>
          <a:p>
            <a:pPr marL="342900" indent="-342900">
              <a:buFont typeface="+mj-lt"/>
              <a:buAutoNum type="arabicPeriod" startAt="3"/>
              <a:defRPr/>
            </a:pPr>
            <a:r>
              <a:rPr lang="en-GB" sz="1600" dirty="0">
                <a:latin typeface="Comic Sans MS" panose="030F0702030302020204" pitchFamily="66" charset="0"/>
              </a:rPr>
              <a:t>90 minutes is a typical orbital period for a military reconnaissance satellite, and 100 minutes for a civilian Earth observation satellite. Can you suggest a reason for this difference? </a:t>
            </a:r>
          </a:p>
        </p:txBody>
      </p:sp>
    </p:spTree>
    <p:extLst>
      <p:ext uri="{BB962C8B-B14F-4D97-AF65-F5344CB8AC3E}">
        <p14:creationId xmlns:p14="http://schemas.microsoft.com/office/powerpoint/2010/main" val="293075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674</Words>
  <Application>Microsoft Office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Comic Sans MS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Geostationary orbits</vt:lpstr>
      <vt:lpstr>Satellites and Energy</vt:lpstr>
      <vt:lpstr>Graphing energy</vt:lpstr>
      <vt:lpstr>Summary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 Duddy</cp:lastModifiedBy>
  <cp:revision>8</cp:revision>
  <dcterms:created xsi:type="dcterms:W3CDTF">2015-10-20T17:29:52Z</dcterms:created>
  <dcterms:modified xsi:type="dcterms:W3CDTF">2018-10-31T11:37:58Z</dcterms:modified>
</cp:coreProperties>
</file>