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3" r:id="rId3"/>
    <p:sldId id="257" r:id="rId4"/>
    <p:sldId id="264" r:id="rId5"/>
    <p:sldId id="258" r:id="rId6"/>
    <p:sldId id="265" r:id="rId7"/>
    <p:sldId id="259" r:id="rId8"/>
    <p:sldId id="269" r:id="rId9"/>
    <p:sldId id="273" r:id="rId10"/>
    <p:sldId id="270" r:id="rId11"/>
    <p:sldId id="272" r:id="rId12"/>
    <p:sldId id="274" r:id="rId13"/>
    <p:sldId id="266" r:id="rId14"/>
    <p:sldId id="267" r:id="rId15"/>
    <p:sldId id="268" r:id="rId16"/>
    <p:sldId id="260" r:id="rId17"/>
    <p:sldId id="261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35650-8D44-40AC-A94A-3CAA03AE3BB8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A3007-DAEA-45F2-8589-0059FE737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37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75114-0A80-462B-8A22-E6B5FE085321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524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11F6D6-D93E-4D16-9C2E-702E8976BDAC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830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6FA28-B661-49DF-A97E-92F8D9EFB9D0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0355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60B7C-FD64-4861-B149-54305FA040FE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407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603C2-30A0-441F-9B60-EF41844CEDD0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561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62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16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18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0CF0A1-1DE9-4325-B13B-EE86441564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684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5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21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51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73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83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96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59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33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975A4-2DC4-4A4C-9954-CB84CD2EE4FC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LO: to calculate the energy and charge stored in a capacitor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476672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 words: capacitor, charge, energy, potential difference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8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Energy and Charge in Capacitors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84976" cy="4248472"/>
          </a:xfrm>
        </p:spPr>
        <p:txBody>
          <a:bodyPr>
            <a:noAutofit/>
          </a:bodyPr>
          <a:lstStyle/>
          <a:p>
            <a:pPr algn="l"/>
            <a:r>
              <a:rPr lang="en-GB" sz="4400" b="1" dirty="0" smtClean="0">
                <a:solidFill>
                  <a:srgbClr val="00B050"/>
                </a:solidFill>
              </a:rPr>
              <a:t>K – state the definition of capacitance</a:t>
            </a:r>
          </a:p>
          <a:p>
            <a:pPr algn="l"/>
            <a:r>
              <a:rPr lang="en-GB" sz="4400" b="1" dirty="0" smtClean="0">
                <a:solidFill>
                  <a:srgbClr val="FFC000"/>
                </a:solidFill>
              </a:rPr>
              <a:t>B – describe how to measure the energy stored in a capacitor</a:t>
            </a:r>
          </a:p>
          <a:p>
            <a:pPr algn="l"/>
            <a:r>
              <a:rPr lang="en-GB" sz="4400" b="1" dirty="0" smtClean="0">
                <a:solidFill>
                  <a:srgbClr val="FF0000"/>
                </a:solidFill>
              </a:rPr>
              <a:t>A – calculate the energy and charge stored by a capacitor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9956" y="980728"/>
            <a:ext cx="4644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89436A7-0917-4EC7-94D1-7CE23EB36180}" type="datetime2">
              <a:rPr lang="en-GB" sz="2400" b="1" u="sng" smtClean="0"/>
              <a:t>Wednesday, 13 February 2019</a:t>
            </a:fld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4083507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224" y="893096"/>
            <a:ext cx="8915400" cy="7921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Increasing the capacitance of a capacitor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248" y="1883696"/>
            <a:ext cx="8084127" cy="3429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If you use an insulating material between the charged plates then a charge can be induced in this insulator when the plates become charged</a:t>
            </a:r>
          </a:p>
          <a:p>
            <a:r>
              <a:rPr lang="en-GB" dirty="0" smtClean="0"/>
              <a:t>This occurs due to movements in the molecules that make up the dielectric material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576" y="2340896"/>
            <a:ext cx="409575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3776" y="3205647"/>
            <a:ext cx="3810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If the molecules are polar molecules then the effect is enhanced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22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9816"/>
            <a:ext cx="8229600" cy="1143000"/>
          </a:xfrm>
        </p:spPr>
        <p:txBody>
          <a:bodyPr/>
          <a:lstStyle/>
          <a:p>
            <a:r>
              <a:rPr lang="en-GB" u="sng" dirty="0" smtClean="0"/>
              <a:t>Dielectric constant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274319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relative permittivity is also often referred to as the dielectric constant of a material</a:t>
            </a:r>
          </a:p>
          <a:p>
            <a:r>
              <a:rPr lang="en-GB" dirty="0" smtClean="0"/>
              <a:t>Note that charge for a given potential difference can also be used to calculate this value instead of capacitance as they are proportional to each other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091862"/>
              </p:ext>
            </p:extLst>
          </p:nvPr>
        </p:nvGraphicFramePr>
        <p:xfrm>
          <a:off x="2195736" y="4149080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Material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Dielectric constant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Paper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3.7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Quartz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4.3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Mica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7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Strontium Titanate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300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9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92162"/>
          </a:xfrm>
        </p:spPr>
        <p:txBody>
          <a:bodyPr/>
          <a:lstStyle/>
          <a:p>
            <a:r>
              <a:rPr lang="en-GB" u="sng" dirty="0" smtClean="0"/>
              <a:t>Polarisation and frequency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44" y="1709266"/>
            <a:ext cx="8610600" cy="4906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dielectric works because the charge on the plates induces a polarising effect on the particles in the dielectric:</a:t>
            </a:r>
          </a:p>
          <a:p>
            <a:pPr lvl="1"/>
            <a:r>
              <a:rPr lang="en-GB" dirty="0" smtClean="0"/>
              <a:t>Orientation polarisation: Covalent molecules that do not share electrons equally are dipoles that align with the field</a:t>
            </a:r>
          </a:p>
          <a:p>
            <a:pPr lvl="1"/>
            <a:r>
              <a:rPr lang="en-GB" dirty="0" smtClean="0"/>
              <a:t>Ionic polarisation: Oppositely charged ions align with the field</a:t>
            </a:r>
          </a:p>
          <a:p>
            <a:pPr lvl="1"/>
            <a:r>
              <a:rPr lang="en-GB" dirty="0" smtClean="0"/>
              <a:t>Electronic polarisation: Electrons in an atom are displaced slightly and the atom then aligns with the field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96144" y="1937866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When in an alternating field the three mechanisms work in different ways. They can only sustain the oscillations up to a certain frequency:</a:t>
            </a:r>
          </a:p>
          <a:p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Orientation polarisation decreases first (10</a:t>
            </a:r>
            <a:r>
              <a:rPr lang="en-GB" sz="2800" baseline="30000" dirty="0" smtClean="0"/>
              <a:t>9</a:t>
            </a:r>
            <a:r>
              <a:rPr lang="en-GB" sz="2800" dirty="0" smtClean="0"/>
              <a:t> Hz)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Ionic polarisation decreases second </a:t>
            </a:r>
            <a:r>
              <a:rPr lang="en-GB" sz="2800" dirty="0"/>
              <a:t>(</a:t>
            </a:r>
            <a:r>
              <a:rPr lang="en-GB" sz="2800" dirty="0" smtClean="0"/>
              <a:t>10</a:t>
            </a:r>
            <a:r>
              <a:rPr lang="en-GB" sz="2800" baseline="30000" dirty="0" smtClean="0"/>
              <a:t>12</a:t>
            </a:r>
            <a:r>
              <a:rPr lang="en-GB" sz="2800" dirty="0" smtClean="0"/>
              <a:t> </a:t>
            </a:r>
            <a:r>
              <a:rPr lang="en-GB" sz="2800" dirty="0"/>
              <a:t>Hz)</a:t>
            </a:r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Electronic polarisation decreases last </a:t>
            </a:r>
            <a:r>
              <a:rPr lang="en-GB" sz="2800" dirty="0"/>
              <a:t>(</a:t>
            </a:r>
            <a:r>
              <a:rPr lang="en-GB" sz="2800" dirty="0" smtClean="0"/>
              <a:t>10</a:t>
            </a:r>
            <a:r>
              <a:rPr lang="en-GB" sz="2800" baseline="30000" dirty="0" smtClean="0"/>
              <a:t>15</a:t>
            </a:r>
            <a:r>
              <a:rPr lang="en-GB" sz="2800" dirty="0" smtClean="0"/>
              <a:t> </a:t>
            </a:r>
            <a:r>
              <a:rPr lang="en-GB" sz="2800" dirty="0"/>
              <a:t>Hz)</a:t>
            </a:r>
          </a:p>
        </p:txBody>
      </p:sp>
    </p:spTree>
    <p:extLst>
      <p:ext uri="{BB962C8B-B14F-4D97-AF65-F5344CB8AC3E}">
        <p14:creationId xmlns:p14="http://schemas.microsoft.com/office/powerpoint/2010/main" val="94654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31" y="922040"/>
            <a:ext cx="8229600" cy="1143000"/>
          </a:xfrm>
        </p:spPr>
        <p:txBody>
          <a:bodyPr/>
          <a:lstStyle/>
          <a:p>
            <a:r>
              <a:rPr lang="en-GB" altLang="en-US" b="1" dirty="0"/>
              <a:t>Energy stored by a capacitor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988840"/>
            <a:ext cx="4248150" cy="43926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endParaRPr lang="el-GR" altLang="en-US" sz="2800" dirty="0">
              <a:cs typeface="Arial" panose="020B0604020202020204" pitchFamily="34" charset="0"/>
            </a:endParaRPr>
          </a:p>
        </p:txBody>
      </p:sp>
      <p:sp>
        <p:nvSpPr>
          <p:cNvPr id="208901" name="Line 5"/>
          <p:cNvSpPr>
            <a:spLocks noChangeShapeType="1"/>
          </p:cNvSpPr>
          <p:nvPr/>
        </p:nvSpPr>
        <p:spPr bwMode="auto">
          <a:xfrm flipH="1">
            <a:off x="899601" y="349087"/>
            <a:ext cx="394173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293774" y="1917086"/>
            <a:ext cx="6643305" cy="4612320"/>
            <a:chOff x="3024" y="845"/>
            <a:chExt cx="2578" cy="2002"/>
          </a:xfrm>
        </p:grpSpPr>
        <p:pic>
          <p:nvPicPr>
            <p:cNvPr id="8" name="Picture 6" descr="p096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7" y="845"/>
              <a:ext cx="2495" cy="2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>
              <a:off x="3024" y="1468"/>
              <a:ext cx="14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7056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997" name="Group 5"/>
          <p:cNvGrpSpPr>
            <a:grpSpLocks/>
          </p:cNvGrpSpPr>
          <p:nvPr/>
        </p:nvGrpSpPr>
        <p:grpSpPr bwMode="auto">
          <a:xfrm>
            <a:off x="4788024" y="2276872"/>
            <a:ext cx="4092575" cy="3178175"/>
            <a:chOff x="3024" y="845"/>
            <a:chExt cx="2578" cy="2002"/>
          </a:xfrm>
        </p:grpSpPr>
        <p:pic>
          <p:nvPicPr>
            <p:cNvPr id="212998" name="Picture 6" descr="p096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7" y="845"/>
              <a:ext cx="2495" cy="2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2999" name="Line 7"/>
            <p:cNvSpPr>
              <a:spLocks noChangeShapeType="1"/>
            </p:cNvSpPr>
            <p:nvPr/>
          </p:nvSpPr>
          <p:spPr bwMode="auto">
            <a:xfrm flipH="1">
              <a:off x="3024" y="1468"/>
              <a:ext cx="14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29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70012" y="1235472"/>
            <a:ext cx="4679950" cy="54006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400" dirty="0"/>
              <a:t>The work </a:t>
            </a:r>
            <a:r>
              <a:rPr lang="el-GR" altLang="en-US" sz="2400" b="1" i="1" dirty="0">
                <a:solidFill>
                  <a:srgbClr val="FF3300"/>
                </a:solidFill>
                <a:cs typeface="Arial" panose="020B0604020202020204" pitchFamily="34" charset="0"/>
              </a:rPr>
              <a:t>Δ</a:t>
            </a:r>
            <a:r>
              <a:rPr lang="en-GB" altLang="en-US" sz="2400" b="1" i="1" dirty="0">
                <a:solidFill>
                  <a:srgbClr val="FF3300"/>
                </a:solidFill>
                <a:cs typeface="Arial" panose="020B0604020202020204" pitchFamily="34" charset="0"/>
              </a:rPr>
              <a:t>W </a:t>
            </a:r>
            <a:r>
              <a:rPr lang="en-GB" altLang="en-US" sz="2400" dirty="0"/>
              <a:t>is represented by the green area on the graph.</a:t>
            </a:r>
          </a:p>
          <a:p>
            <a:pPr marL="0" indent="0">
              <a:buFontTx/>
              <a:buNone/>
            </a:pPr>
            <a:r>
              <a:rPr lang="en-GB" altLang="en-US" sz="2400" dirty="0"/>
              <a:t>The total work </a:t>
            </a:r>
            <a:r>
              <a:rPr lang="en-GB" altLang="en-US" sz="2400" b="1" i="1" dirty="0">
                <a:solidFill>
                  <a:srgbClr val="FF3300"/>
                </a:solidFill>
              </a:rPr>
              <a:t>W </a:t>
            </a:r>
            <a:r>
              <a:rPr lang="en-GB" altLang="en-US" sz="2400" dirty="0"/>
              <a:t>done in charging the capacitor by charge </a:t>
            </a:r>
            <a:r>
              <a:rPr lang="en-GB" altLang="en-US" sz="2400" b="1" i="1" dirty="0">
                <a:solidFill>
                  <a:srgbClr val="FF3300"/>
                </a:solidFill>
              </a:rPr>
              <a:t>Q</a:t>
            </a:r>
            <a:r>
              <a:rPr lang="en-GB" altLang="en-US" sz="2400" dirty="0"/>
              <a:t> to potential difference </a:t>
            </a:r>
            <a:r>
              <a:rPr lang="en-GB" altLang="en-US" sz="2400" b="1" i="1" dirty="0">
                <a:solidFill>
                  <a:srgbClr val="FF3300"/>
                </a:solidFill>
              </a:rPr>
              <a:t>V</a:t>
            </a:r>
            <a:r>
              <a:rPr lang="en-GB" altLang="en-US" sz="2400" dirty="0"/>
              <a:t> is equal to the area under the curve.</a:t>
            </a:r>
          </a:p>
          <a:p>
            <a:pPr marL="0" indent="0">
              <a:buFontTx/>
              <a:buNone/>
            </a:pPr>
            <a:r>
              <a:rPr lang="en-GB" altLang="en-US" sz="2400" dirty="0">
                <a:cs typeface="Arial" panose="020B0604020202020204" pitchFamily="34" charset="0"/>
              </a:rPr>
              <a:t>= </a:t>
            </a:r>
            <a:r>
              <a:rPr lang="en-US" altLang="en-US" sz="2400" dirty="0">
                <a:cs typeface="Arial" panose="020B0604020202020204" pitchFamily="34" charset="0"/>
              </a:rPr>
              <a:t>½ x base x height</a:t>
            </a:r>
          </a:p>
          <a:p>
            <a:pPr marL="0" indent="0">
              <a:buFontTx/>
              <a:buNone/>
            </a:pPr>
            <a:r>
              <a:rPr lang="en-US" altLang="en-US" sz="2800" b="1" i="1" dirty="0">
                <a:solidFill>
                  <a:srgbClr val="FF3300"/>
                </a:solidFill>
                <a:cs typeface="Arial" panose="020B0604020202020204" pitchFamily="34" charset="0"/>
              </a:rPr>
              <a:t>    </a:t>
            </a:r>
            <a:r>
              <a:rPr lang="en-US" altLang="en-US" b="1" i="1" dirty="0">
                <a:solidFill>
                  <a:srgbClr val="FF3300"/>
                </a:solidFill>
                <a:cs typeface="Arial" panose="020B0604020202020204" pitchFamily="34" charset="0"/>
              </a:rPr>
              <a:t>W = ½ QV</a:t>
            </a:r>
          </a:p>
          <a:p>
            <a:pPr marL="0" indent="0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  <a:cs typeface="Arial" panose="020B0604020202020204" pitchFamily="34" charset="0"/>
              </a:rPr>
              <a:t>This is also the energy stored by the capacitor</a:t>
            </a:r>
          </a:p>
        </p:txBody>
      </p:sp>
    </p:spTree>
    <p:extLst>
      <p:ext uri="{BB962C8B-B14F-4D97-AF65-F5344CB8AC3E}">
        <p14:creationId xmlns:p14="http://schemas.microsoft.com/office/powerpoint/2010/main" val="46352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522" y="998867"/>
            <a:ext cx="8147050" cy="850900"/>
          </a:xfrm>
        </p:spPr>
        <p:txBody>
          <a:bodyPr/>
          <a:lstStyle/>
          <a:p>
            <a:r>
              <a:rPr lang="en-GB" altLang="en-US"/>
              <a:t>Question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522" y="1992642"/>
            <a:ext cx="3538538" cy="48577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400" i="1"/>
              <a:t>Calculate the energy stored when:</a:t>
            </a:r>
          </a:p>
          <a:p>
            <a:pPr marL="0" indent="0">
              <a:buFontTx/>
              <a:buNone/>
            </a:pPr>
            <a:r>
              <a:rPr lang="en-GB" altLang="en-US" sz="2400" i="1"/>
              <a:t>(a) a 10</a:t>
            </a:r>
            <a:r>
              <a:rPr lang="el-GR" altLang="en-US" sz="2400" i="1">
                <a:cs typeface="Arial" panose="020B0604020202020204" pitchFamily="34" charset="0"/>
              </a:rPr>
              <a:t>μ</a:t>
            </a:r>
            <a:r>
              <a:rPr lang="en-GB" altLang="en-US" sz="2400" i="1">
                <a:cs typeface="Arial" panose="020B0604020202020204" pitchFamily="34" charset="0"/>
              </a:rPr>
              <a:t>F capacitor is charged by 12V</a:t>
            </a:r>
          </a:p>
          <a:p>
            <a:pPr marL="0" indent="0">
              <a:buFontTx/>
              <a:buNone/>
            </a:pPr>
            <a:r>
              <a:rPr lang="en-GB" altLang="en-US" sz="2400" i="1">
                <a:cs typeface="Arial" panose="020B0604020202020204" pitchFamily="34" charset="0"/>
              </a:rPr>
              <a:t>(b) 200</a:t>
            </a:r>
            <a:r>
              <a:rPr lang="el-GR" altLang="en-US" sz="2400" i="1">
                <a:cs typeface="Arial" panose="020B0604020202020204" pitchFamily="34" charset="0"/>
              </a:rPr>
              <a:t>μ</a:t>
            </a:r>
            <a:r>
              <a:rPr lang="en-GB" altLang="en-US" sz="2400" i="1">
                <a:cs typeface="Arial" panose="020B0604020202020204" pitchFamily="34" charset="0"/>
              </a:rPr>
              <a:t>C is placed on a capacitor using 6V</a:t>
            </a:r>
          </a:p>
          <a:p>
            <a:pPr marL="0" indent="0">
              <a:buFontTx/>
              <a:buNone/>
            </a:pPr>
            <a:r>
              <a:rPr lang="en-GB" altLang="en-US" sz="2400" i="1">
                <a:cs typeface="Arial" panose="020B0604020202020204" pitchFamily="34" charset="0"/>
              </a:rPr>
              <a:t>(c) a 0.05</a:t>
            </a:r>
            <a:r>
              <a:rPr lang="el-GR" altLang="en-US" sz="2400" i="1">
                <a:cs typeface="Arial" panose="020B0604020202020204" pitchFamily="34" charset="0"/>
              </a:rPr>
              <a:t>μ</a:t>
            </a:r>
            <a:r>
              <a:rPr lang="en-GB" altLang="en-US" sz="2400" i="1">
                <a:cs typeface="Arial" panose="020B0604020202020204" pitchFamily="34" charset="0"/>
              </a:rPr>
              <a:t>F capacitor receives 40 nC of charge.</a:t>
            </a:r>
            <a:endParaRPr lang="el-GR" altLang="en-US" sz="2400" i="1">
              <a:cs typeface="Arial" panose="020B0604020202020204" pitchFamily="34" charset="0"/>
            </a:endParaRP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992642"/>
            <a:ext cx="4475162" cy="485775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(a)</a:t>
            </a:r>
            <a:r>
              <a:rPr lang="en-US" altLang="en-US" sz="2400" b="1" i="1">
                <a:solidFill>
                  <a:srgbClr val="FF3300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cs typeface="Arial" panose="020B0604020202020204" pitchFamily="34" charset="0"/>
              </a:rPr>
              <a:t>W = ½ CV </a:t>
            </a:r>
            <a:r>
              <a:rPr lang="en-US" altLang="en-US" sz="2400" b="1" i="1" baseline="3000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</a:p>
          <a:p>
            <a:pPr marL="533400" indent="-533400"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= ½ x (10 x 10 </a:t>
            </a:r>
            <a:r>
              <a:rPr lang="en-US" altLang="en-US" sz="2400" baseline="30000">
                <a:solidFill>
                  <a:schemeClr val="accent2"/>
                </a:solidFill>
                <a:cs typeface="Arial" panose="020B0604020202020204" pitchFamily="34" charset="0"/>
              </a:rPr>
              <a:t>– 6 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) x (12)</a:t>
            </a:r>
            <a:r>
              <a:rPr lang="en-US" altLang="en-US" sz="2400" baseline="3000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</a:p>
          <a:p>
            <a:pPr marL="533400" indent="-533400"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= 7.2 x 10 </a:t>
            </a:r>
            <a:r>
              <a:rPr lang="en-US" altLang="en-US" sz="2400" b="1" baseline="30000">
                <a:solidFill>
                  <a:srgbClr val="FF3300"/>
                </a:solidFill>
                <a:cs typeface="Arial" panose="020B0604020202020204" pitchFamily="34" charset="0"/>
              </a:rPr>
              <a:t>- 4</a:t>
            </a:r>
            <a:r>
              <a:rPr lang="en-US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 J    (720 </a:t>
            </a:r>
            <a:r>
              <a:rPr lang="el-GR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μ</a:t>
            </a:r>
            <a:r>
              <a:rPr lang="en-GB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J)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 </a:t>
            </a:r>
          </a:p>
          <a:p>
            <a:pPr marL="533400" indent="-533400">
              <a:buFontTx/>
              <a:buNone/>
            </a:pPr>
            <a:r>
              <a:rPr lang="en-GB" altLang="en-US" sz="2400"/>
              <a:t>(b) </a:t>
            </a:r>
            <a:r>
              <a:rPr lang="en-US" altLang="en-US" sz="2400" b="1" i="1">
                <a:solidFill>
                  <a:schemeClr val="accent2"/>
                </a:solidFill>
                <a:cs typeface="Arial" panose="020B0604020202020204" pitchFamily="34" charset="0"/>
              </a:rPr>
              <a:t>W = ½ QV</a:t>
            </a:r>
          </a:p>
          <a:p>
            <a:pPr marL="533400" indent="-533400"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= ½ x (200 x 10 </a:t>
            </a:r>
            <a:r>
              <a:rPr lang="en-US" altLang="en-US" sz="2400" baseline="30000">
                <a:solidFill>
                  <a:schemeClr val="accent2"/>
                </a:solidFill>
                <a:cs typeface="Arial" panose="020B0604020202020204" pitchFamily="34" charset="0"/>
              </a:rPr>
              <a:t>– 6 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) x (6)</a:t>
            </a:r>
            <a:endParaRPr lang="en-US" altLang="en-US" sz="2400" baseline="3000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= 6.0 x 10 </a:t>
            </a:r>
            <a:r>
              <a:rPr lang="en-US" altLang="en-US" sz="2400" b="1" baseline="30000">
                <a:solidFill>
                  <a:srgbClr val="FF3300"/>
                </a:solidFill>
                <a:cs typeface="Arial" panose="020B0604020202020204" pitchFamily="34" charset="0"/>
              </a:rPr>
              <a:t>- 4</a:t>
            </a:r>
            <a:r>
              <a:rPr lang="en-US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 J    (600 </a:t>
            </a:r>
            <a:r>
              <a:rPr lang="el-GR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μ</a:t>
            </a:r>
            <a:r>
              <a:rPr lang="en-GB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J)</a:t>
            </a:r>
            <a:endParaRPr lang="en-US" altLang="en-US" sz="2400" b="1" i="1" baseline="3000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GB" altLang="en-US" sz="2400"/>
              <a:t>(c) </a:t>
            </a:r>
            <a:r>
              <a:rPr lang="en-US" altLang="en-US" sz="2400" b="1" i="1">
                <a:solidFill>
                  <a:schemeClr val="accent2"/>
                </a:solidFill>
                <a:cs typeface="Arial" panose="020B0604020202020204" pitchFamily="34" charset="0"/>
              </a:rPr>
              <a:t>W = ½ Q </a:t>
            </a:r>
            <a:r>
              <a:rPr lang="en-US" altLang="en-US" sz="2400" b="1" i="1" baseline="30000">
                <a:solidFill>
                  <a:schemeClr val="accent2"/>
                </a:solidFill>
                <a:cs typeface="Arial" panose="020B0604020202020204" pitchFamily="34" charset="0"/>
              </a:rPr>
              <a:t>2 </a:t>
            </a:r>
            <a:r>
              <a:rPr lang="en-US" altLang="en-US" sz="2400" b="1" i="1">
                <a:solidFill>
                  <a:schemeClr val="accent2"/>
                </a:solidFill>
                <a:cs typeface="Arial" panose="020B0604020202020204" pitchFamily="34" charset="0"/>
              </a:rPr>
              <a:t>/ C</a:t>
            </a:r>
          </a:p>
          <a:p>
            <a:pPr marL="533400" indent="-533400"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= ½ x (40 x 10 </a:t>
            </a:r>
            <a:r>
              <a:rPr lang="en-US" altLang="en-US" sz="2400" baseline="30000">
                <a:solidFill>
                  <a:schemeClr val="accent2"/>
                </a:solidFill>
                <a:cs typeface="Arial" panose="020B0604020202020204" pitchFamily="34" charset="0"/>
              </a:rPr>
              <a:t>– 9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) </a:t>
            </a:r>
            <a:r>
              <a:rPr lang="en-US" altLang="en-US" sz="2400" baseline="3000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 / (5 x 10 </a:t>
            </a:r>
            <a:r>
              <a:rPr lang="en-US" altLang="en-US" sz="2400" baseline="30000">
                <a:solidFill>
                  <a:schemeClr val="accent2"/>
                </a:solidFill>
                <a:cs typeface="Arial" panose="020B0604020202020204" pitchFamily="34" charset="0"/>
              </a:rPr>
              <a:t>– 8</a:t>
            </a:r>
            <a:r>
              <a:rPr lang="en-US" altLang="en-US" sz="2400">
                <a:solidFill>
                  <a:schemeClr val="accent2"/>
                </a:solidFill>
                <a:cs typeface="Arial" panose="020B0604020202020204" pitchFamily="34" charset="0"/>
              </a:rPr>
              <a:t>)</a:t>
            </a:r>
            <a:endParaRPr lang="en-US" altLang="en-US" sz="2400" baseline="3000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= 1.6 x 10 </a:t>
            </a:r>
            <a:r>
              <a:rPr lang="en-US" altLang="en-US" sz="2400" b="1" baseline="30000">
                <a:solidFill>
                  <a:srgbClr val="FF3300"/>
                </a:solidFill>
                <a:cs typeface="Arial" panose="020B0604020202020204" pitchFamily="34" charset="0"/>
              </a:rPr>
              <a:t>- 8</a:t>
            </a:r>
            <a:r>
              <a:rPr lang="en-US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 J    (16 </a:t>
            </a:r>
            <a:r>
              <a:rPr lang="en-GB" altLang="en-US" sz="2400" b="1">
                <a:solidFill>
                  <a:srgbClr val="FF3300"/>
                </a:solidFill>
                <a:cs typeface="Arial" panose="020B0604020202020204" pitchFamily="34" charset="0"/>
              </a:rPr>
              <a:t>nJ)</a:t>
            </a:r>
            <a:endParaRPr lang="en-US" altLang="en-US" sz="2400" b="1" i="1" baseline="3000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endParaRPr lang="en-GB" altLang="en-US" sz="2400" b="1" i="1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5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</p:spPr>
            <p:txBody>
              <a:bodyPr/>
              <a:lstStyle/>
              <a:p>
                <a:r>
                  <a:rPr lang="en-GB" dirty="0" smtClean="0"/>
                  <a:t>When a capacitor is charged, energy is stored on it because electrons are forced onto one of its plates and taken off the other one</a:t>
                </a:r>
              </a:p>
              <a:p>
                <a:r>
                  <a:rPr lang="en-GB" dirty="0" smtClean="0"/>
                  <a:t>Stored as electrical potential energy</a:t>
                </a:r>
              </a:p>
              <a:p>
                <a:r>
                  <a:rPr lang="en-GB" dirty="0" smtClean="0"/>
                  <a:t>Energy is released in a short amount of time with a large initial current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𝐸𝑛𝑒𝑟𝑔𝑦</m:t>
                      </m:r>
                      <m:r>
                        <a:rPr lang="en-GB" b="0" i="1" smtClean="0">
                          <a:latin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</a:rPr>
                        <m:t>𝑠𝑡𝑜𝑟𝑒𝑑</m:t>
                      </m:r>
                      <m:r>
                        <a:rPr lang="en-GB" b="0" i="1" smtClean="0">
                          <a:latin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</a:rPr>
                        <m:t>𝑖𝑛</m:t>
                      </m:r>
                      <m:r>
                        <a:rPr lang="en-GB" b="0" i="1" smtClean="0">
                          <a:latin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</a:rPr>
                        <m:t>𝑐𝑎𝑝𝑎𝑐𝑖𝑡𝑜𝑟</m:t>
                      </m:r>
                      <m:r>
                        <a:rPr lang="en-GB" b="0" i="1" smtClean="0">
                          <a:latin typeface="Cambria Math"/>
                        </a:rPr>
                        <m:t>, </m:t>
                      </m:r>
                      <m:r>
                        <a:rPr lang="en-GB" b="0" i="1" smtClean="0">
                          <a:latin typeface="Cambria Math"/>
                        </a:rPr>
                        <m:t>𝐸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𝑄𝑉</m:t>
                      </m:r>
                    </m:oMath>
                  </m:oMathPara>
                </a14:m>
                <a:endParaRPr lang="en-GB" b="0" dirty="0" smtClean="0"/>
              </a:p>
              <a:p>
                <a:r>
                  <a:rPr lang="en-GB" dirty="0" smtClean="0"/>
                  <a:t>What other forms can this be written in?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  <a:blipFill rotWithShape="1">
                <a:blip r:embed="rId2"/>
                <a:stretch>
                  <a:fillRect l="-1630" t="-1607" r="-1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933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39" y="1124744"/>
            <a:ext cx="3934587" cy="54006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capacitor is charged from the battery</a:t>
            </a:r>
          </a:p>
          <a:p>
            <a:r>
              <a:rPr lang="en-GB" dirty="0" smtClean="0"/>
              <a:t>The switch is moved and it is discharged through the resistor</a:t>
            </a:r>
          </a:p>
          <a:p>
            <a:r>
              <a:rPr lang="en-GB" dirty="0" smtClean="0"/>
              <a:t>The current and </a:t>
            </a:r>
            <a:r>
              <a:rPr lang="en-GB" dirty="0" err="1" smtClean="0"/>
              <a:t>p.d</a:t>
            </a:r>
            <a:r>
              <a:rPr lang="en-GB" dirty="0" smtClean="0"/>
              <a:t>. can be measured as it discharges</a:t>
            </a:r>
          </a:p>
          <a:p>
            <a:r>
              <a:rPr lang="en-GB" dirty="0" smtClean="0"/>
              <a:t>This can also be done with a </a:t>
            </a:r>
            <a:r>
              <a:rPr lang="en-GB" dirty="0" err="1" smtClean="0"/>
              <a:t>datalogger</a:t>
            </a:r>
            <a:endParaRPr lang="en-GB" dirty="0"/>
          </a:p>
        </p:txBody>
      </p:sp>
      <p:pic>
        <p:nvPicPr>
          <p:cNvPr id="2050" name="Picture 2" descr="http://www.cyberphysics.co.uk/graphics/diagrams/electricity/circuit_capacitor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" y="2276872"/>
            <a:ext cx="475252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35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Try questions 1-4 </a:t>
            </a:r>
            <a:r>
              <a:rPr lang="en-GB" smtClean="0"/>
              <a:t>on page 97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3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557338"/>
            <a:ext cx="5688013" cy="41767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A capacitor is a device for storing electrical charge.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Most capacitors consist of two parallel conductors (plates) separated by a thin insulator (air in the simplest case)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400"/>
              <a:t>Uses of capacitors include: voltage regulation in power supplies, timing circuits, tuning circuits and in back-up power supplies.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/>
          </a:p>
        </p:txBody>
      </p:sp>
      <p:pic>
        <p:nvPicPr>
          <p:cNvPr id="1802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412875"/>
            <a:ext cx="1338263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6516688" y="4076700"/>
            <a:ext cx="208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capacitor symbol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87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GB" dirty="0" smtClean="0"/>
              <a:t>Capacitors are designed to store charge</a:t>
            </a:r>
          </a:p>
          <a:p>
            <a:r>
              <a:rPr lang="en-GB" dirty="0" smtClean="0"/>
              <a:t>They are made from two parallel metal plates</a:t>
            </a:r>
          </a:p>
          <a:p>
            <a:r>
              <a:rPr lang="en-GB" dirty="0" smtClean="0"/>
              <a:t>When a </a:t>
            </a:r>
            <a:r>
              <a:rPr lang="en-GB" dirty="0" err="1" smtClean="0"/>
              <a:t>p.d</a:t>
            </a:r>
            <a:r>
              <a:rPr lang="en-GB" dirty="0" smtClean="0"/>
              <a:t>. is applied the electrons move from one plate to the other so the plates have an equal but opposite charge</a:t>
            </a:r>
          </a:p>
          <a:p>
            <a:r>
              <a:rPr lang="en-GB" dirty="0" smtClean="0"/>
              <a:t>The plates must be separated by an insulating material</a:t>
            </a:r>
          </a:p>
          <a:p>
            <a:r>
              <a:rPr lang="en-GB" dirty="0" smtClean="0"/>
              <a:t>One plate has a charge of +Q and one has a charge of -Q</a:t>
            </a:r>
            <a:endParaRPr lang="en-GB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72570" y="4369591"/>
            <a:ext cx="1655763" cy="433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9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87624" y="1124744"/>
            <a:ext cx="6552728" cy="5328592"/>
            <a:chOff x="3107" y="300"/>
            <a:chExt cx="2267" cy="1899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2" y="300"/>
              <a:ext cx="2222" cy="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107" y="1842"/>
              <a:ext cx="1043" cy="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38280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7476" y="1196753"/>
            <a:ext cx="5409323" cy="3672408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When you charge up a capacitor you can calculate the charge added (using Q=It) and measure the </a:t>
            </a:r>
            <a:r>
              <a:rPr lang="en-GB" sz="2800" dirty="0" err="1" smtClean="0"/>
              <a:t>p.d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Plotting this gives a straight line graph</a:t>
            </a:r>
          </a:p>
          <a:p>
            <a:r>
              <a:rPr lang="en-GB" sz="2800" dirty="0" smtClean="0"/>
              <a:t>This means that </a:t>
            </a:r>
            <a:r>
              <a:rPr lang="en-GB" sz="2800" dirty="0" err="1" smtClean="0"/>
              <a:t>p.d</a:t>
            </a:r>
            <a:r>
              <a:rPr lang="en-GB" sz="2800" dirty="0" smtClean="0"/>
              <a:t>. is proportional to charge</a:t>
            </a:r>
            <a:endParaRPr lang="en-GB" sz="2800" dirty="0"/>
          </a:p>
        </p:txBody>
      </p:sp>
      <p:pic>
        <p:nvPicPr>
          <p:cNvPr id="1026" name="Picture 2" descr="http://www.bbc.co.uk/staticarchive/1cdc24796e8582c43176bf1c2377a64ef454cfe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31" t="21297" r="26782" b="21297"/>
          <a:stretch/>
        </p:blipFill>
        <p:spPr bwMode="auto">
          <a:xfrm>
            <a:off x="31851" y="980728"/>
            <a:ext cx="324562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9512" y="4581128"/>
                <a:ext cx="8784976" cy="1787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 smtClean="0"/>
                  <a:t>The capacitance C of a capacitor is defined as the charge stored per unit </a:t>
                </a:r>
                <a:r>
                  <a:rPr lang="en-GB" sz="3200" b="1" dirty="0" err="1" smtClean="0"/>
                  <a:t>p.d</a:t>
                </a:r>
                <a:r>
                  <a:rPr lang="en-GB" sz="3200" b="1" dirty="0" smtClean="0"/>
                  <a:t>.</a:t>
                </a:r>
              </a:p>
              <a:p>
                <a:pPr algn="ctr"/>
                <a:r>
                  <a:rPr lang="en-GB" sz="3200" b="1" dirty="0" smtClean="0"/>
                  <a:t>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GB" sz="3200" b="1" i="1" smtClean="0">
                            <a:latin typeface="Cambria Math"/>
                          </a:rPr>
                          <m:t>𝑽</m:t>
                        </m:r>
                      </m:den>
                    </m:f>
                  </m:oMath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581128"/>
                <a:ext cx="8784976" cy="1787221"/>
              </a:xfrm>
              <a:prstGeom prst="rect">
                <a:avLst/>
              </a:prstGeom>
              <a:blipFill rotWithShape="1">
                <a:blip r:embed="rId3"/>
                <a:stretch>
                  <a:fillRect l="-1734" t="-4422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3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8291513" cy="468153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i="1"/>
              <a:t>A capacitor of 500</a:t>
            </a:r>
            <a:r>
              <a:rPr lang="el-GR" altLang="en-US" sz="2000" i="1">
                <a:cs typeface="Arial" panose="020B0604020202020204" pitchFamily="34" charset="0"/>
              </a:rPr>
              <a:t>μ</a:t>
            </a:r>
            <a:r>
              <a:rPr lang="en-GB" altLang="en-US" sz="2000" i="1">
                <a:cs typeface="Arial" panose="020B0604020202020204" pitchFamily="34" charset="0"/>
              </a:rPr>
              <a:t>F is </a:t>
            </a:r>
            <a:r>
              <a:rPr lang="en-GB" altLang="en-US" sz="2000" i="1"/>
              <a:t> charged by a power supply 4V through a 200</a:t>
            </a:r>
            <a:r>
              <a:rPr lang="el-GR" altLang="en-US" sz="2000" i="1">
                <a:cs typeface="Arial" panose="020B0604020202020204" pitchFamily="34" charset="0"/>
              </a:rPr>
              <a:t>Ω</a:t>
            </a:r>
            <a:r>
              <a:rPr lang="en-GB" altLang="en-US" sz="2000" i="1">
                <a:cs typeface="Arial" panose="020B0604020202020204" pitchFamily="34" charset="0"/>
              </a:rPr>
              <a:t> resistor</a:t>
            </a:r>
            <a:r>
              <a:rPr lang="en-GB" altLang="en-US" sz="2000" i="1"/>
              <a:t>. Calculate (a) the initial charging current and (b) the final charge stored on the capacitor.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00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/>
              <a:t>(a) Initially the capacitor voltage is zero and all 4V of the power supply will be across the resistor.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b="1" i="1">
                <a:solidFill>
                  <a:schemeClr val="accent2"/>
                </a:solidFill>
                <a:cs typeface="Arial" panose="020B0604020202020204" pitchFamily="34" charset="0"/>
              </a:rPr>
              <a:t>I</a:t>
            </a:r>
            <a:r>
              <a:rPr lang="en-GB" altLang="en-US" sz="2000" b="1" i="1" baseline="-25000">
                <a:solidFill>
                  <a:schemeClr val="accent2"/>
                </a:solidFill>
                <a:cs typeface="Arial" panose="020B0604020202020204" pitchFamily="34" charset="0"/>
              </a:rPr>
              <a:t>o</a:t>
            </a:r>
            <a:r>
              <a:rPr lang="en-GB" altLang="en-US" sz="2000" b="1" i="1">
                <a:solidFill>
                  <a:schemeClr val="accent2"/>
                </a:solidFill>
                <a:cs typeface="Arial" panose="020B0604020202020204" pitchFamily="34" charset="0"/>
              </a:rPr>
              <a:t> = V / R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= 4V / 200</a:t>
            </a:r>
            <a:r>
              <a:rPr lang="el-GR" altLang="en-US" sz="2000">
                <a:cs typeface="Arial" panose="020B0604020202020204" pitchFamily="34" charset="0"/>
              </a:rPr>
              <a:t>Ω</a:t>
            </a:r>
            <a:endParaRPr lang="en-GB" altLang="en-US" sz="2000"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b="1">
                <a:solidFill>
                  <a:srgbClr val="FF3300"/>
                </a:solidFill>
                <a:cs typeface="Arial" panose="020B0604020202020204" pitchFamily="34" charset="0"/>
              </a:rPr>
              <a:t>Initial current = 0.02 A = 20 mA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000"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(b) At the end of the charging process, all 4V will be across the capacitor.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b="1" i="1">
                <a:solidFill>
                  <a:schemeClr val="accent2"/>
                </a:solidFill>
                <a:cs typeface="Arial" panose="020B0604020202020204" pitchFamily="34" charset="0"/>
              </a:rPr>
              <a:t>Q = CV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= </a:t>
            </a:r>
            <a:r>
              <a:rPr lang="en-GB" altLang="en-US" sz="2000"/>
              <a:t>500</a:t>
            </a:r>
            <a:r>
              <a:rPr lang="el-GR" altLang="en-US" sz="2000">
                <a:cs typeface="Arial" panose="020B0604020202020204" pitchFamily="34" charset="0"/>
              </a:rPr>
              <a:t>μ</a:t>
            </a:r>
            <a:r>
              <a:rPr lang="en-GB" altLang="en-US" sz="2000">
                <a:cs typeface="Arial" panose="020B0604020202020204" pitchFamily="34" charset="0"/>
              </a:rPr>
              <a:t>F x 4V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000" b="1">
                <a:solidFill>
                  <a:srgbClr val="FF3300"/>
                </a:solidFill>
                <a:cs typeface="Arial" panose="020B0604020202020204" pitchFamily="34" charset="0"/>
              </a:rPr>
              <a:t>final charge = 2000 </a:t>
            </a:r>
            <a:r>
              <a:rPr lang="el-GR" altLang="en-US" sz="2000" b="1">
                <a:solidFill>
                  <a:srgbClr val="FF3300"/>
                </a:solidFill>
                <a:cs typeface="Arial" panose="020B0604020202020204" pitchFamily="34" charset="0"/>
              </a:rPr>
              <a:t>μ</a:t>
            </a:r>
            <a:r>
              <a:rPr lang="en-GB" altLang="en-US" sz="2000" b="1">
                <a:solidFill>
                  <a:srgbClr val="FF3300"/>
                </a:solidFill>
                <a:cs typeface="Arial" panose="020B0604020202020204" pitchFamily="34" charset="0"/>
              </a:rPr>
              <a:t>C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l-GR" altLang="en-US" sz="2000" b="1"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11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GB" dirty="0" smtClean="0"/>
              <a:t>Try page 95 Q3 and Q4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32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4631" y="710209"/>
            <a:ext cx="7772400" cy="914400"/>
          </a:xfrm>
        </p:spPr>
        <p:txBody>
          <a:bodyPr/>
          <a:lstStyle/>
          <a:p>
            <a:r>
              <a:rPr lang="en-GB" u="sng" dirty="0" smtClean="0"/>
              <a:t>Dielectrics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855" y="5891808"/>
            <a:ext cx="8001000" cy="1219200"/>
          </a:xfrm>
        </p:spPr>
        <p:txBody>
          <a:bodyPr/>
          <a:lstStyle/>
          <a:p>
            <a:r>
              <a:rPr lang="en-GB" dirty="0" smtClean="0"/>
              <a:t>Why does a statically charged balloon stick to an uncharged wall or window?</a:t>
            </a:r>
            <a:endParaRPr lang="en-GB" dirty="0"/>
          </a:p>
        </p:txBody>
      </p:sp>
      <p:pic>
        <p:nvPicPr>
          <p:cNvPr id="1026" name="Picture 2" descr="C:\Users\USERBUILD\AppData\Local\Microsoft\Windows\Temporary Internet Files\Content.IE5\N2TM00VX\4455723092_f297b0d468_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00808"/>
            <a:ext cx="4191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21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792162"/>
          </a:xfrm>
        </p:spPr>
        <p:txBody>
          <a:bodyPr/>
          <a:lstStyle/>
          <a:p>
            <a:r>
              <a:rPr lang="en-GB" u="sng" dirty="0" smtClean="0"/>
              <a:t>Capacitor design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52" y="1875803"/>
            <a:ext cx="8686800" cy="3810001"/>
          </a:xfrm>
        </p:spPr>
        <p:txBody>
          <a:bodyPr/>
          <a:lstStyle/>
          <a:p>
            <a:r>
              <a:rPr lang="en-GB" dirty="0" smtClean="0"/>
              <a:t>What design makes the best capacitor?</a:t>
            </a:r>
          </a:p>
          <a:p>
            <a:pPr lvl="1"/>
            <a:r>
              <a:rPr lang="en-GB" dirty="0" smtClean="0"/>
              <a:t>Large area for the plates (</a:t>
            </a:r>
            <a:r>
              <a:rPr lang="en-GB" i="1" dirty="0" smtClean="0"/>
              <a:t>A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Parallel plates</a:t>
            </a:r>
          </a:p>
          <a:p>
            <a:pPr lvl="1"/>
            <a:r>
              <a:rPr lang="en-GB" dirty="0" smtClean="0"/>
              <a:t>Plates close together (small distance </a:t>
            </a:r>
            <a:r>
              <a:rPr lang="en-GB" i="1" dirty="0" smtClean="0"/>
              <a:t>d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Dielectric between the plates with a large dielectric constant (</a:t>
            </a:r>
            <a:r>
              <a:rPr lang="el-GR" dirty="0" smtClean="0"/>
              <a:t>ε</a:t>
            </a:r>
            <a:r>
              <a:rPr lang="en-GB" baseline="-25000" dirty="0" smtClean="0"/>
              <a:t>r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61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931</Words>
  <Application>Microsoft Office PowerPoint</Application>
  <PresentationFormat>On-screen Show (4:3)</PresentationFormat>
  <Paragraphs>103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Office Theme</vt:lpstr>
      <vt:lpstr>Energy and Charge in Capacitors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Dielectrics</vt:lpstr>
      <vt:lpstr>Capacitor design</vt:lpstr>
      <vt:lpstr>Increasing the capacitance of a capacitor</vt:lpstr>
      <vt:lpstr>Dielectric constant</vt:lpstr>
      <vt:lpstr>Polarisation and frequency</vt:lpstr>
      <vt:lpstr>Energy stored by a capacitor</vt:lpstr>
      <vt:lpstr>PowerPoint Presentation</vt:lpstr>
      <vt:lpstr>Question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Josh Duddy</cp:lastModifiedBy>
  <cp:revision>7</cp:revision>
  <dcterms:created xsi:type="dcterms:W3CDTF">2015-02-10T16:56:56Z</dcterms:created>
  <dcterms:modified xsi:type="dcterms:W3CDTF">2019-02-13T12:04:14Z</dcterms:modified>
</cp:coreProperties>
</file>