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62" r:id="rId5"/>
    <p:sldId id="263" r:id="rId6"/>
    <p:sldId id="261" r:id="rId7"/>
    <p:sldId id="265" r:id="rId8"/>
    <p:sldId id="264" r:id="rId9"/>
    <p:sldId id="259" r:id="rId10"/>
    <p:sldId id="260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835650-8D44-40AC-A94A-3CAA03AE3BB8}" type="datetimeFigureOut">
              <a:rPr lang="en-GB" smtClean="0"/>
              <a:t>23/11/2016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C1A3007-DAEA-45F2-8589-0059FE737B2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553767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975A4-2DC4-4A4C-9954-CB84CD2EE4FC}" type="datetimeFigureOut">
              <a:rPr lang="en-GB" smtClean="0"/>
              <a:t>23/11/2016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34DD2-E172-4D46-89D5-2494C35285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16262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975A4-2DC4-4A4C-9954-CB84CD2EE4FC}" type="datetimeFigureOut">
              <a:rPr lang="en-GB" smtClean="0"/>
              <a:t>23/11/2016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34DD2-E172-4D46-89D5-2494C35285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54160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975A4-2DC4-4A4C-9954-CB84CD2EE4FC}" type="datetimeFigureOut">
              <a:rPr lang="en-GB" smtClean="0"/>
              <a:t>23/11/2016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34DD2-E172-4D46-89D5-2494C35285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19185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975A4-2DC4-4A4C-9954-CB84CD2EE4FC}" type="datetimeFigureOut">
              <a:rPr lang="en-GB" smtClean="0"/>
              <a:t>23/11/2016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34DD2-E172-4D46-89D5-2494C35285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9055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975A4-2DC4-4A4C-9954-CB84CD2EE4FC}" type="datetimeFigureOut">
              <a:rPr lang="en-GB" smtClean="0"/>
              <a:t>23/11/2016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34DD2-E172-4D46-89D5-2494C35285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82130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975A4-2DC4-4A4C-9954-CB84CD2EE4FC}" type="datetimeFigureOut">
              <a:rPr lang="en-GB" smtClean="0"/>
              <a:t>23/11/2016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34DD2-E172-4D46-89D5-2494C35285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2518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975A4-2DC4-4A4C-9954-CB84CD2EE4FC}" type="datetimeFigureOut">
              <a:rPr lang="en-GB" smtClean="0"/>
              <a:t>23/11/2016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34DD2-E172-4D46-89D5-2494C35285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9733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975A4-2DC4-4A4C-9954-CB84CD2EE4FC}" type="datetimeFigureOut">
              <a:rPr lang="en-GB" smtClean="0"/>
              <a:t>23/11/2016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34DD2-E172-4D46-89D5-2494C35285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478358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975A4-2DC4-4A4C-9954-CB84CD2EE4FC}" type="datetimeFigureOut">
              <a:rPr lang="en-GB" smtClean="0"/>
              <a:t>23/11/2016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34DD2-E172-4D46-89D5-2494C35285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19637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975A4-2DC4-4A4C-9954-CB84CD2EE4FC}" type="datetimeFigureOut">
              <a:rPr lang="en-GB" smtClean="0"/>
              <a:t>23/11/2016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34DD2-E172-4D46-89D5-2494C35285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765970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7975A4-2DC4-4A4C-9954-CB84CD2EE4FC}" type="datetimeFigureOut">
              <a:rPr lang="en-GB" smtClean="0"/>
              <a:t>23/11/2016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F34DD2-E172-4D46-89D5-2494C35285D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773356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7975A4-2DC4-4A4C-9954-CB84CD2EE4FC}" type="datetimeFigureOut">
              <a:rPr lang="en-GB" smtClean="0"/>
              <a:t>23/11/2016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F34DD2-E172-4D46-89D5-2494C35285D4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9144000" cy="476672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GB" sz="2000" b="1" dirty="0" smtClean="0">
                <a:solidFill>
                  <a:schemeClr val="tx1"/>
                </a:solidFill>
              </a:rPr>
              <a:t>LO: to explain the charge and current in a circuit with a discharging capacitor</a:t>
            </a:r>
            <a:endParaRPr lang="en-GB" sz="2000" b="1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0" y="476672"/>
            <a:ext cx="9144000" cy="476672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r>
              <a:rPr lang="en-GB" sz="2000" b="1" dirty="0" smtClean="0">
                <a:solidFill>
                  <a:schemeClr val="tx1"/>
                </a:solidFill>
              </a:rPr>
              <a:t>Key words: capacitor, charge, energy, potential difference</a:t>
            </a:r>
            <a:endParaRPr lang="en-GB" sz="20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67843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5.bin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1052736"/>
            <a:ext cx="7772400" cy="1470025"/>
          </a:xfrm>
        </p:spPr>
        <p:txBody>
          <a:bodyPr/>
          <a:lstStyle/>
          <a:p>
            <a:r>
              <a:rPr lang="en-GB" b="1" u="sng" dirty="0" smtClean="0"/>
              <a:t>Discharging Capacitors</a:t>
            </a:r>
            <a:endParaRPr lang="en-GB" b="1" u="sng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9512" y="2204864"/>
            <a:ext cx="8784976" cy="4248472"/>
          </a:xfrm>
        </p:spPr>
        <p:txBody>
          <a:bodyPr>
            <a:noAutofit/>
          </a:bodyPr>
          <a:lstStyle/>
          <a:p>
            <a:pPr algn="l"/>
            <a:r>
              <a:rPr lang="en-GB" sz="4000" b="1" dirty="0" smtClean="0">
                <a:solidFill>
                  <a:srgbClr val="00B050"/>
                </a:solidFill>
              </a:rPr>
              <a:t>K – describe the shape of a graph of current or charge in a discharging circuit</a:t>
            </a:r>
          </a:p>
          <a:p>
            <a:pPr algn="l"/>
            <a:r>
              <a:rPr lang="en-GB" sz="4000" b="1" dirty="0" smtClean="0">
                <a:solidFill>
                  <a:srgbClr val="FFC000"/>
                </a:solidFill>
              </a:rPr>
              <a:t>B – calculate charge and current after a certain time</a:t>
            </a:r>
          </a:p>
          <a:p>
            <a:pPr algn="l"/>
            <a:r>
              <a:rPr lang="en-GB" sz="4000" b="1" dirty="0" smtClean="0">
                <a:solidFill>
                  <a:srgbClr val="FF0000"/>
                </a:solidFill>
              </a:rPr>
              <a:t>A – explain the importance of the time constant, RC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499956" y="980728"/>
            <a:ext cx="464404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fld id="{289436A7-0917-4EC7-94D1-7CE23EB36180}" type="datetime2">
              <a:rPr lang="en-GB" sz="2400" b="1" u="sng" smtClean="0"/>
              <a:t>Wednesday, 23 November 2016</a:t>
            </a:fld>
            <a:endParaRPr lang="en-GB" sz="2400" b="1" u="sng" dirty="0"/>
          </a:p>
        </p:txBody>
      </p:sp>
    </p:spTree>
    <p:extLst>
      <p:ext uri="{BB962C8B-B14F-4D97-AF65-F5344CB8AC3E}">
        <p14:creationId xmlns:p14="http://schemas.microsoft.com/office/powerpoint/2010/main" val="40835072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 smtClean="0"/>
              <a:t>P101 Q1-4</a:t>
            </a:r>
          </a:p>
          <a:p>
            <a:r>
              <a:rPr lang="en-GB" dirty="0" smtClean="0"/>
              <a:t>P102-104 Q2-5</a:t>
            </a:r>
          </a:p>
          <a:p>
            <a:r>
              <a:rPr lang="en-GB" dirty="0" smtClean="0">
                <a:solidFill>
                  <a:srgbClr val="FF0000"/>
                </a:solidFill>
              </a:rPr>
              <a:t>P105 Q7-8</a:t>
            </a: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2864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</p:spPr>
        <p:txBody>
          <a:bodyPr>
            <a:normAutofit fontScale="92500" lnSpcReduction="10000"/>
          </a:bodyPr>
          <a:lstStyle/>
          <a:p>
            <a:r>
              <a:rPr lang="en-GB" dirty="0" smtClean="0"/>
              <a:t>When a capacitor discharges through a fixed resistor the discharge current decreases gradually to zero</a:t>
            </a:r>
          </a:p>
          <a:p>
            <a:r>
              <a:rPr lang="en-GB" dirty="0" smtClean="0"/>
              <a:t>The p.d. across the capacitor decreases as the charge stored decreases which explains the decreasing current</a:t>
            </a:r>
          </a:p>
          <a:p>
            <a:r>
              <a:rPr lang="en-GB" dirty="0" smtClean="0"/>
              <a:t>In theory, the charge on the plates never becomes zero</a:t>
            </a:r>
          </a:p>
          <a:p>
            <a:r>
              <a:rPr lang="en-GB" dirty="0" smtClean="0"/>
              <a:t>Exponential changes occur whenever the rate of change of a quantity is proportional to the quantity itself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19530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95536" y="1988840"/>
                <a:ext cx="8229600" cy="5001419"/>
              </a:xfrm>
            </p:spPr>
            <p:txBody>
              <a:bodyPr>
                <a:normAutofit/>
              </a:bodyPr>
              <a:lstStyle/>
              <a:p>
                <a:r>
                  <a:rPr lang="en-GB" dirty="0" smtClean="0"/>
                  <a:t>From this we get the general equation: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b="0" i="1" smtClean="0">
                          <a:latin typeface="Cambria Math"/>
                        </a:rPr>
                        <m:t>𝑋</m:t>
                      </m:r>
                      <m:r>
                        <a:rPr lang="en-GB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GB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GB" b="0" i="1" smtClean="0">
                              <a:latin typeface="Cambria Math"/>
                            </a:rPr>
                            <m:t>𝑋</m:t>
                          </m:r>
                        </m:e>
                        <m:sub>
                          <m:r>
                            <a:rPr lang="en-GB" b="0" i="1" smtClean="0">
                              <a:latin typeface="Cambria Math"/>
                            </a:rPr>
                            <m:t>0 </m:t>
                          </m:r>
                        </m:sub>
                      </m:sSub>
                      <m:sSup>
                        <m:sSupPr>
                          <m:ctrlPr>
                            <a:rPr lang="en-GB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GB" b="0" i="1" smtClean="0">
                              <a:latin typeface="Cambria Math"/>
                            </a:rPr>
                            <m:t>𝑒</m:t>
                          </m:r>
                        </m:e>
                        <m:sup>
                          <m:f>
                            <m:fPr>
                              <m:ctrlPr>
                                <a:rPr lang="en-GB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GB" b="0" i="1" smtClean="0">
                                  <a:latin typeface="Cambria Math"/>
                                </a:rPr>
                                <m:t>−</m:t>
                              </m:r>
                              <m:r>
                                <a:rPr lang="en-GB" b="0" i="1" smtClean="0">
                                  <a:latin typeface="Cambria Math"/>
                                </a:rPr>
                                <m:t>𝑡</m:t>
                              </m:r>
                            </m:num>
                            <m:den>
                              <m:r>
                                <a:rPr lang="en-GB" b="0" i="1" smtClean="0">
                                  <a:latin typeface="Cambria Math"/>
                                </a:rPr>
                                <m:t>𝑅𝐶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GB" dirty="0" smtClean="0"/>
              </a:p>
              <a:p>
                <a:r>
                  <a:rPr lang="en-GB" dirty="0" smtClean="0"/>
                  <a:t>X in this formula can represent current, charge or </a:t>
                </a:r>
                <a:r>
                  <a:rPr lang="en-GB" dirty="0" err="1" smtClean="0"/>
                  <a:t>p.d</a:t>
                </a:r>
                <a:r>
                  <a:rPr lang="en-GB" dirty="0" smtClean="0"/>
                  <a:t>.</a:t>
                </a:r>
                <a:endParaRPr lang="en-GB" dirty="0" smtClean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95536" y="1988840"/>
                <a:ext cx="8229600" cy="5001419"/>
              </a:xfrm>
              <a:blipFill rotWithShape="1">
                <a:blip r:embed="rId2"/>
                <a:stretch>
                  <a:fillRect l="-1704" t="-1583" r="-2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334588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692696"/>
            <a:ext cx="8229600" cy="1143000"/>
          </a:xfrm>
        </p:spPr>
        <p:txBody>
          <a:bodyPr/>
          <a:lstStyle/>
          <a:p>
            <a:r>
              <a:rPr lang="en-GB" u="sng" dirty="0" smtClean="0"/>
              <a:t>Formulae for capacitor discharge</a:t>
            </a:r>
            <a:endParaRPr lang="en-GB" u="sng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19200"/>
          </a:xfrm>
        </p:spPr>
        <p:txBody>
          <a:bodyPr/>
          <a:lstStyle/>
          <a:p>
            <a:r>
              <a:rPr lang="en-GB" dirty="0" smtClean="0"/>
              <a:t>There are therefore standard formulae for the discharge of a capacitor as follows:</a:t>
            </a:r>
            <a:endParaRPr lang="en-GB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031816"/>
              </p:ext>
            </p:extLst>
          </p:nvPr>
        </p:nvGraphicFramePr>
        <p:xfrm>
          <a:off x="914400" y="2895600"/>
          <a:ext cx="2751667" cy="1238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7" name="Equation" r:id="rId3" imgW="761760" imgH="342720" progId="Equation.3">
                  <p:embed/>
                </p:oleObj>
              </mc:Choice>
              <mc:Fallback>
                <p:oleObj name="Equation" r:id="rId3" imgW="761760" imgH="34272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14400" y="2895600"/>
                        <a:ext cx="2751667" cy="12382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672074"/>
              </p:ext>
            </p:extLst>
          </p:nvPr>
        </p:nvGraphicFramePr>
        <p:xfrm>
          <a:off x="990600" y="4953000"/>
          <a:ext cx="2566988" cy="1238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Equation" r:id="rId5" imgW="711000" imgH="342720" progId="Equation.3">
                  <p:embed/>
                </p:oleObj>
              </mc:Choice>
              <mc:Fallback>
                <p:oleObj name="Equation" r:id="rId5" imgW="711000" imgH="342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0600" y="4953000"/>
                        <a:ext cx="2566988" cy="1238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6413024"/>
              </p:ext>
            </p:extLst>
          </p:nvPr>
        </p:nvGraphicFramePr>
        <p:xfrm>
          <a:off x="4746625" y="3886200"/>
          <a:ext cx="2520950" cy="1238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9" name="Equation" r:id="rId7" imgW="698400" imgH="342720" progId="Equation.3">
                  <p:embed/>
                </p:oleObj>
              </mc:Choice>
              <mc:Fallback>
                <p:oleObj name="Equation" r:id="rId7" imgW="698400" imgH="3427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46625" y="3886200"/>
                        <a:ext cx="2520950" cy="1238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828227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2204864"/>
            <a:ext cx="8229600" cy="4525963"/>
          </a:xfrm>
        </p:spPr>
        <p:txBody>
          <a:bodyPr/>
          <a:lstStyle/>
          <a:p>
            <a:r>
              <a:rPr lang="en-GB" dirty="0"/>
              <a:t>RC is called the time constant and has units of seconds</a:t>
            </a:r>
          </a:p>
          <a:p>
            <a:r>
              <a:rPr lang="en-GB" dirty="0"/>
              <a:t>In one time constant the value of X will decrease to 0.37 of its original value (e</a:t>
            </a:r>
            <a:r>
              <a:rPr lang="en-GB" baseline="30000" dirty="0"/>
              <a:t>-1</a:t>
            </a:r>
            <a:r>
              <a:rPr lang="en-GB" dirty="0"/>
              <a:t>)</a:t>
            </a:r>
          </a:p>
          <a:p>
            <a:pPr marL="0" indent="0">
              <a:buNone/>
            </a:pPr>
            <a:endParaRPr lang="en-GB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87454729"/>
              </p:ext>
            </p:extLst>
          </p:nvPr>
        </p:nvGraphicFramePr>
        <p:xfrm>
          <a:off x="3131840" y="908720"/>
          <a:ext cx="2751138" cy="12382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3" imgW="761760" imgH="342720" progId="Equation.3">
                  <p:embed/>
                </p:oleObj>
              </mc:Choice>
              <mc:Fallback>
                <p:oleObj name="Equation" r:id="rId3" imgW="761760" imgH="342720" progId="Equation.3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131840" y="908720"/>
                        <a:ext cx="2751138" cy="12382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797607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838200"/>
            <a:ext cx="8839200" cy="1905000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To find the time constant of an exponential decay curve you must plot a graph and find out how long it took for the initial charge (or current) to drop to 37% of this initial value. 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819399"/>
            <a:ext cx="5257800" cy="39320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486400" y="3352799"/>
            <a:ext cx="221708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3200" dirty="0" smtClean="0"/>
              <a:t>Maths note:</a:t>
            </a:r>
          </a:p>
          <a:p>
            <a:endParaRPr lang="en-GB" sz="3200" dirty="0"/>
          </a:p>
          <a:p>
            <a:r>
              <a:rPr lang="en-GB" sz="3200" dirty="0" smtClean="0"/>
              <a:t>e</a:t>
            </a:r>
            <a:r>
              <a:rPr lang="en-GB" sz="3200" baseline="30000" dirty="0" smtClean="0"/>
              <a:t>-1 </a:t>
            </a:r>
            <a:r>
              <a:rPr lang="en-GB" sz="3200" dirty="0" smtClean="0"/>
              <a:t>≈ 0.37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2778938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If a capacitor is charging up then after t=RC it will have charged to 0.63 of its full charge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292287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854" y="1066801"/>
            <a:ext cx="8977745" cy="2895600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When you charge a capacitor the current flow is again an exponential decay with the same formula as with discharge</a:t>
            </a:r>
          </a:p>
          <a:p>
            <a:r>
              <a:rPr lang="en-GB" dirty="0" smtClean="0"/>
              <a:t>The potential difference across the plates and the charge on the plates is an inverted exponential decay curve</a:t>
            </a:r>
            <a:endParaRPr lang="en-GB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91000" y="3497407"/>
            <a:ext cx="4505325" cy="3381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GB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2641290"/>
              </p:ext>
            </p:extLst>
          </p:nvPr>
        </p:nvGraphicFramePr>
        <p:xfrm>
          <a:off x="457200" y="4464194"/>
          <a:ext cx="3250721" cy="1447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" name="Equation" r:id="rId4" imgW="1130300" imgH="508000" progId="Equation.3">
                  <p:embed/>
                </p:oleObj>
              </mc:Choice>
              <mc:Fallback>
                <p:oleObj name="Equation" r:id="rId4" imgW="1130300" imgH="5080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4464194"/>
                        <a:ext cx="3250721" cy="14478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6884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196752"/>
                <a:ext cx="8229600" cy="4929411"/>
              </a:xfrm>
            </p:spPr>
            <p:txBody>
              <a:bodyPr/>
              <a:lstStyle/>
              <a:p>
                <a:r>
                  <a:rPr lang="en-GB" dirty="0" smtClean="0"/>
                  <a:t>When you charge a capacitor at any point in time the source p.d. is equal to the resistor p.d. plus the capacitor p.d.</a:t>
                </a:r>
              </a:p>
              <a:p>
                <a:pPr marL="0" indent="0" algn="ctr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GB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lang="en-GB" b="0" i="1" smtClean="0">
                            <a:latin typeface="Cambria Math"/>
                          </a:rPr>
                          <m:t>𝑉</m:t>
                        </m:r>
                      </m:e>
                      <m:sub>
                        <m:r>
                          <a:rPr lang="en-GB" b="0" i="1" smtClean="0">
                            <a:latin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GB" dirty="0" smtClean="0"/>
                  <a:t>= IR +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/>
                          </a:rPr>
                          <m:t>𝑄</m:t>
                        </m:r>
                      </m:num>
                      <m:den>
                        <m:r>
                          <a:rPr lang="en-GB" b="0" i="1" smtClean="0">
                            <a:latin typeface="Cambria Math"/>
                          </a:rPr>
                          <m:t>𝐶</m:t>
                        </m:r>
                      </m:den>
                    </m:f>
                  </m:oMath>
                </a14:m>
                <a:endParaRPr lang="en-GB" dirty="0" smtClean="0"/>
              </a:p>
              <a:p>
                <a:r>
                  <a:rPr lang="en-GB" dirty="0" smtClean="0"/>
                  <a:t>Sometimes capacitors are charged at constant current b y changing R</a:t>
                </a:r>
              </a:p>
              <a:p>
                <a:r>
                  <a:rPr lang="en-GB" dirty="0" smtClean="0"/>
                  <a:t>This equation can be used to calculate the p.d. of the resistor</a:t>
                </a: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196752"/>
                <a:ext cx="8229600" cy="4929411"/>
              </a:xfrm>
              <a:blipFill rotWithShape="1">
                <a:blip r:embed="rId2"/>
                <a:stretch>
                  <a:fillRect l="-1630" t="-1607" r="-24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570575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352</Words>
  <Application>Microsoft Office PowerPoint</Application>
  <PresentationFormat>On-screen Show (4:3)</PresentationFormat>
  <Paragraphs>30</Paragraphs>
  <Slides>10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2" baseType="lpstr">
      <vt:lpstr>Office Theme</vt:lpstr>
      <vt:lpstr>Equation</vt:lpstr>
      <vt:lpstr>Discharging Capacitors</vt:lpstr>
      <vt:lpstr>PowerPoint Presentation</vt:lpstr>
      <vt:lpstr>PowerPoint Presentation</vt:lpstr>
      <vt:lpstr>Formulae for capacitor discharge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Iain Holmes</dc:creator>
  <cp:lastModifiedBy>Joshua Duddy</cp:lastModifiedBy>
  <cp:revision>9</cp:revision>
  <dcterms:created xsi:type="dcterms:W3CDTF">2015-02-10T16:56:56Z</dcterms:created>
  <dcterms:modified xsi:type="dcterms:W3CDTF">2016-11-23T13:10:35Z</dcterms:modified>
</cp:coreProperties>
</file>