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5" r:id="rId4"/>
    <p:sldId id="258" r:id="rId5"/>
    <p:sldId id="259" r:id="rId6"/>
    <p:sldId id="276" r:id="rId7"/>
    <p:sldId id="261" r:id="rId8"/>
    <p:sldId id="262" r:id="rId9"/>
    <p:sldId id="272" r:id="rId10"/>
    <p:sldId id="265" r:id="rId11"/>
    <p:sldId id="273" r:id="rId12"/>
    <p:sldId id="274" r:id="rId13"/>
    <p:sldId id="278" r:id="rId14"/>
    <p:sldId id="279" r:id="rId15"/>
    <p:sldId id="263" r:id="rId16"/>
    <p:sldId id="264" r:id="rId17"/>
    <p:sldId id="277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F37B"/>
    <a:srgbClr val="EE9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E9078-BA32-4506-A03D-7C96614987E3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32C72-6C42-4690-8598-75A51A0FC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6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27CA0-8644-4C4A-A25B-F736A6E809C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35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42F36B-654C-454C-AC64-3A9B1A6B500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7980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E9DE84-51F0-4544-A726-D96C83BDF541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8874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E41227-4044-44A9-B044-7DECD73AF2C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46413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C398AD-C2C0-417E-A460-D48F968329DA}" type="slidenum">
              <a:rPr lang="en-GB" altLang="en-US"/>
              <a:pPr eaLnBrk="1" hangingPunct="1"/>
              <a:t>13</a:t>
            </a:fld>
            <a:endParaRPr lang="en-GB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3248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A650DB-EE5A-4102-97AC-6627E64F789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85243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20E02-9B68-41A6-99EB-14103A7C32C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051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C6C33-E55F-4165-AD5F-EA7D8E73A89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0365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3409-58FF-4B80-8B2C-BC58F01366F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4CB9-CBCE-4F99-8028-F992AD8AA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172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3409-58FF-4B80-8B2C-BC58F01366F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4CB9-CBCE-4F99-8028-F992AD8AA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88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3409-58FF-4B80-8B2C-BC58F01366F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4CB9-CBCE-4F99-8028-F992AD8AA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785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620B3-F321-4672-B8FF-071D397EBD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40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EEAC1-C4E0-48CC-8A2B-BB8F276B13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634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3409-58FF-4B80-8B2C-BC58F01366F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4CB9-CBCE-4F99-8028-F992AD8AA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3409-58FF-4B80-8B2C-BC58F01366F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4CB9-CBCE-4F99-8028-F992AD8AA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38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3409-58FF-4B80-8B2C-BC58F01366F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4CB9-CBCE-4F99-8028-F992AD8AA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50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3409-58FF-4B80-8B2C-BC58F01366F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4CB9-CBCE-4F99-8028-F992AD8AA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3409-58FF-4B80-8B2C-BC58F01366F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4CB9-CBCE-4F99-8028-F992AD8AA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5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3409-58FF-4B80-8B2C-BC58F01366F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4CB9-CBCE-4F99-8028-F992AD8AA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09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3409-58FF-4B80-8B2C-BC58F01366F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4CB9-CBCE-4F99-8028-F992AD8AA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56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3409-58FF-4B80-8B2C-BC58F01366F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4CB9-CBCE-4F99-8028-F992AD8AA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1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03409-58FF-4B80-8B2C-BC58F01366F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B4CB9-CBCE-4F99-8028-F992AD8AAAD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9143999" cy="4766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000" b="1" dirty="0" smtClean="0">
                <a:solidFill>
                  <a:schemeClr val="tx1"/>
                </a:solidFill>
              </a:rPr>
              <a:t>LO: to understand the magnetic field produced by a current in</a:t>
            </a:r>
            <a:r>
              <a:rPr lang="en-GB" sz="2000" b="1" baseline="0" dirty="0" smtClean="0">
                <a:solidFill>
                  <a:schemeClr val="tx1"/>
                </a:solidFill>
              </a:rPr>
              <a:t> a wire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476672"/>
            <a:ext cx="9143999" cy="476672"/>
          </a:xfrm>
          <a:prstGeom prst="rect">
            <a:avLst/>
          </a:prstGeom>
          <a:solidFill>
            <a:srgbClr val="9AF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000" b="1" dirty="0" smtClean="0">
                <a:solidFill>
                  <a:schemeClr val="tx1"/>
                </a:solidFill>
              </a:rPr>
              <a:t>Key</a:t>
            </a:r>
            <a:r>
              <a:rPr lang="en-GB" sz="2000" b="1" baseline="0" dirty="0" smtClean="0">
                <a:solidFill>
                  <a:schemeClr val="tx1"/>
                </a:solidFill>
              </a:rPr>
              <a:t> words: magnetic field, current, force, field lines, poles  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DoafISETF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.uk/url?sa=i&amp;rct=j&amp;q=&amp;esrc=s&amp;source=images&amp;cd=&amp;cad=rja&amp;uact=8&amp;ved=0CAcQjRw&amp;url=http://www.cyberphysics.co.uk/Q%26A/KS4/magnetism/motorEffect/questions_motor.html&amp;ei=ony9VIn-LpTUar20gJAF&amp;bvm=bv.83829542,d.d2s&amp;psig=AFQjCNG4wbOX0_iTVJ88Ntj2TLbaRR8kWQ&amp;ust=142179074332115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frm=1&amp;source=images&amp;cd=&amp;cad=rja&amp;docid=0KVrCCHLhREedM&amp;tbnid=uh-FYBnbjZ2qOM:&amp;ved=0CAUQjRw&amp;url=http://www.acecrc.sipex.aq/access/page/?page%3D92ba0e1a-c9dc-102a-8ea7-0019b9ea7c60&amp;ei=EPwkUo27HvOa0QX82ICoAw&amp;bvm=bv.51495398,d.ZG4&amp;psig=AFQjCNFIJnbg0v6weXiDO_TwM8OitbwRlA&amp;ust=137824189697359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frm=1&amp;source=images&amp;cd=&amp;cad=rja&amp;docid=w1GevzH2LNpBwM&amp;tbnid=-sGv3Qkyu0nmZM:&amp;ved=0CAUQjRw&amp;url=http://sciencecity.oupchina.com.hk/npaw/student/glossary/flemings_left_rule.htm&amp;ei=vP0kUpOPHYfJ0wXfq4H4Bg&amp;bvm=bv.51495398,d.ZG4&amp;psig=AFQjCNGjWPRYn-awn2sUL1vZ_DEG7rWioQ&amp;ust=137824234340114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1700808"/>
            <a:ext cx="5688632" cy="13681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 smtClean="0">
                <a:solidFill>
                  <a:schemeClr val="tx1"/>
                </a:solidFill>
              </a:rPr>
              <a:t>Forces on a current carrying wire</a:t>
            </a:r>
            <a:endParaRPr lang="en-GB" sz="4400" b="1" u="sng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1124744"/>
            <a:ext cx="3491880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DAAF8D5-297B-4E62-9ACA-29E72D0B8CC9}" type="datetime2">
              <a:rPr lang="en-GB" sz="2000" b="1" smtClean="0"/>
              <a:t>Wednesday, 06 March 2019</a:t>
            </a:fld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83568" y="4437112"/>
            <a:ext cx="7776864" cy="1584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What do you already know about magnets and magnetic fields</a:t>
            </a:r>
            <a:r>
              <a:rPr lang="en-GB" sz="3200" b="1" dirty="0" smtClean="0">
                <a:solidFill>
                  <a:schemeClr val="tx1"/>
                </a:solidFill>
              </a:rPr>
              <a:t>?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41.media.tumblr.com/ee94b28a1fc36d27110c5e4da575c89e/tumblr_inline_nm0kxrKAMh1qi84oh_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2327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8717" y="503957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Magnetic Flux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4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67544" y="1916832"/>
                <a:ext cx="8075613" cy="4392613"/>
              </a:xfrm>
            </p:spPr>
            <p:txBody>
              <a:bodyPr>
                <a:normAutofit fontScale="85000" lnSpcReduction="10000"/>
              </a:bodyPr>
              <a:lstStyle/>
              <a:p>
                <a:pPr marL="0" lvl="2" indent="0" algn="just" fontAlgn="auto">
                  <a:spcBef>
                    <a:spcPts val="0"/>
                  </a:spcBef>
                  <a:spcAft>
                    <a:spcPts val="1800"/>
                  </a:spcAft>
                  <a:buNone/>
                  <a:defRPr/>
                </a:pPr>
                <a:r>
                  <a:rPr lang="en-GB" sz="2800" b="1" dirty="0" smtClean="0">
                    <a:solidFill>
                      <a:schemeClr val="accent6"/>
                    </a:solidFill>
                  </a:rPr>
                  <a:t>For </a:t>
                </a:r>
                <a:r>
                  <a:rPr lang="en-GB" sz="2800" b="1" dirty="0">
                    <a:solidFill>
                      <a:schemeClr val="accent6"/>
                    </a:solidFill>
                  </a:rPr>
                  <a:t>a given magnetic </a:t>
                </a:r>
                <a:r>
                  <a:rPr lang="en-GB" sz="2800" b="1" dirty="0" smtClean="0">
                    <a:solidFill>
                      <a:schemeClr val="accent6"/>
                    </a:solidFill>
                  </a:rPr>
                  <a:t>field, the Force on a current-carrying wire (when perpendicular to the field) is equal to:</a:t>
                </a:r>
                <a:endParaRPr lang="en-GB" sz="2800" b="1" dirty="0"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  <a:p>
                <a:pPr marL="0" lvl="2" indent="0" algn="ctr" fontAlgn="auto">
                  <a:spcBef>
                    <a:spcPts val="0"/>
                  </a:spcBef>
                  <a:spcAft>
                    <a:spcPts val="18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GB" sz="4000" b="1" i="1" smtClean="0">
                        <a:solidFill>
                          <a:srgbClr val="FF0000"/>
                        </a:solidFill>
                        <a:effectLst>
                          <a:outerShdw blurRad="38100" dist="25400" dir="54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mbria Math"/>
                        <a:cs typeface="Arial" pitchFamily="34" charset="0"/>
                        <a:sym typeface="Symbol"/>
                      </a:rPr>
                      <m:t>𝑭</m:t>
                    </m:r>
                    <m:r>
                      <a:rPr lang="en-GB" sz="4000" b="1" i="1" smtClean="0">
                        <a:solidFill>
                          <a:srgbClr val="FF0000"/>
                        </a:solidFill>
                        <a:effectLst>
                          <a:outerShdw blurRad="38100" dist="25400" dir="54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mbria Math"/>
                        <a:cs typeface="Arial" pitchFamily="34" charset="0"/>
                        <a:sym typeface="Symbol"/>
                      </a:rPr>
                      <m:t>=</m:t>
                    </m:r>
                    <m:r>
                      <a:rPr lang="en-GB" sz="4000" b="1" i="1" smtClean="0">
                        <a:solidFill>
                          <a:srgbClr val="FF0000"/>
                        </a:solidFill>
                        <a:effectLst>
                          <a:outerShdw blurRad="38100" dist="25400" dir="54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mbria Math"/>
                        <a:cs typeface="Arial" pitchFamily="34" charset="0"/>
                        <a:sym typeface="Symbol"/>
                      </a:rPr>
                      <m:t>𝑩𝑰𝒍</m:t>
                    </m:r>
                  </m:oMath>
                </a14:m>
                <a:r>
                  <a:rPr lang="en-GB" sz="2800" b="1" dirty="0">
                    <a:effectLst>
                      <a:outerShdw blurRad="38100" dist="25400" dir="5400000" algn="tl" rotWithShape="0">
                        <a:srgbClr val="000000">
                          <a:alpha val="43000"/>
                        </a:srgbClr>
                      </a:outerShdw>
                    </a:effectLst>
                    <a:cs typeface="Arial" pitchFamily="34" charset="0"/>
                    <a:sym typeface="Symbol"/>
                  </a:rPr>
                  <a:t>	</a:t>
                </a:r>
                <a:endParaRPr lang="en-GB" sz="2800" b="1" dirty="0" smtClean="0"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cs typeface="Arial" pitchFamily="34" charset="0"/>
                  <a:sym typeface="Symbol"/>
                </a:endParaRPr>
              </a:p>
              <a:p>
                <a:pPr marL="0" lvl="2" indent="0" algn="ctr" fontAlgn="auto">
                  <a:spcBef>
                    <a:spcPts val="0"/>
                  </a:spcBef>
                  <a:spcAft>
                    <a:spcPts val="1800"/>
                  </a:spcAft>
                  <a:buNone/>
                  <a:defRPr/>
                </a:pPr>
                <a:endParaRPr lang="en-GB" sz="2800" b="1" dirty="0" smtClean="0"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cs typeface="Arial" pitchFamily="34" charset="0"/>
                  <a:sym typeface="Symbol"/>
                </a:endParaRPr>
              </a:p>
              <a:p>
                <a:pPr marL="0" lvl="2" indent="0" fontAlgn="auto">
                  <a:spcBef>
                    <a:spcPts val="0"/>
                  </a:spcBef>
                  <a:spcAft>
                    <a:spcPts val="1800"/>
                  </a:spcAft>
                  <a:buNone/>
                  <a:defRPr/>
                </a:pPr>
                <a:r>
                  <a:rPr lang="en-GB" b="1" dirty="0" smtClean="0">
                    <a:solidFill>
                      <a:schemeClr val="tx1"/>
                    </a:solidFill>
                    <a:sym typeface="Symbol"/>
                  </a:rPr>
                  <a:t>Where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𝑰</m:t>
                    </m:r>
                  </m:oMath>
                </a14:m>
                <a:r>
                  <a:rPr lang="en-GB" b="1" dirty="0" smtClean="0">
                    <a:solidFill>
                      <a:schemeClr val="tx1"/>
                    </a:solidFill>
                    <a:sym typeface="Symbol"/>
                  </a:rPr>
                  <a:t> is the current,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𝒍</m:t>
                    </m:r>
                  </m:oMath>
                </a14:m>
                <a:r>
                  <a:rPr lang="en-GB" b="1" dirty="0" smtClean="0">
                    <a:solidFill>
                      <a:schemeClr val="tx1"/>
                    </a:solidFill>
                    <a:sym typeface="Symbol"/>
                  </a:rPr>
                  <a:t> is the length of the wire, and B </a:t>
                </a:r>
                <a:r>
                  <a:rPr lang="en-GB" b="1" dirty="0">
                    <a:solidFill>
                      <a:schemeClr val="tx1"/>
                    </a:solidFill>
                    <a:sym typeface="Symbol"/>
                  </a:rPr>
                  <a:t>is the </a:t>
                </a:r>
                <a:r>
                  <a:rPr lang="en-GB" b="1" u="sng" dirty="0">
                    <a:sym typeface="Symbol"/>
                  </a:rPr>
                  <a:t>M</a:t>
                </a:r>
                <a:r>
                  <a:rPr lang="en-GB" b="1" u="sng" dirty="0" smtClean="0">
                    <a:solidFill>
                      <a:schemeClr val="tx1"/>
                    </a:solidFill>
                    <a:sym typeface="Symbol"/>
                  </a:rPr>
                  <a:t>agnetic </a:t>
                </a:r>
                <a:r>
                  <a:rPr lang="en-GB" b="1" u="sng" dirty="0">
                    <a:solidFill>
                      <a:schemeClr val="tx1"/>
                    </a:solidFill>
                    <a:sym typeface="Symbol"/>
                  </a:rPr>
                  <a:t>flux </a:t>
                </a:r>
                <a:r>
                  <a:rPr lang="en-GB" b="1" u="sng" dirty="0" smtClean="0">
                    <a:solidFill>
                      <a:schemeClr val="tx1"/>
                    </a:solidFill>
                    <a:sym typeface="Symbol"/>
                  </a:rPr>
                  <a:t>density</a:t>
                </a:r>
                <a:r>
                  <a:rPr lang="en-GB" b="1" dirty="0" smtClean="0">
                    <a:solidFill>
                      <a:schemeClr val="tx1"/>
                    </a:solidFill>
                    <a:sym typeface="Symbol"/>
                  </a:rPr>
                  <a:t>, equal to the </a:t>
                </a:r>
                <a:r>
                  <a:rPr lang="en-GB" b="1" dirty="0">
                    <a:solidFill>
                      <a:schemeClr val="tx1"/>
                    </a:solidFill>
                    <a:sym typeface="Symbol"/>
                  </a:rPr>
                  <a:t>force per unit</a:t>
                </a:r>
                <a:r>
                  <a:rPr lang="en-GB" b="1" dirty="0">
                    <a:sym typeface="Symbol"/>
                  </a:rPr>
                  <a:t> </a:t>
                </a:r>
                <a:r>
                  <a:rPr lang="en-GB" b="1" dirty="0" smtClean="0">
                    <a:sym typeface="Symbol"/>
                  </a:rPr>
                  <a:t>length per unit current.</a:t>
                </a:r>
              </a:p>
              <a:p>
                <a:pPr marL="0" lvl="2" indent="0" fontAlgn="auto">
                  <a:spcBef>
                    <a:spcPts val="0"/>
                  </a:spcBef>
                  <a:spcAft>
                    <a:spcPts val="1800"/>
                  </a:spcAft>
                  <a:buNone/>
                  <a:defRPr/>
                </a:pPr>
                <a:r>
                  <a:rPr lang="en-GB" b="1" i="1" dirty="0" smtClean="0">
                    <a:sym typeface="Symbol"/>
                  </a:rPr>
                  <a:t>Unit of Magnetic flux: </a:t>
                </a:r>
                <a:r>
                  <a:rPr lang="en-GB" b="1" dirty="0" smtClean="0">
                    <a:sym typeface="Symbol"/>
                  </a:rPr>
                  <a:t>NA</a:t>
                </a:r>
                <a:r>
                  <a:rPr lang="en-GB" b="1" baseline="30000" dirty="0" smtClean="0">
                    <a:sym typeface="Symbol"/>
                  </a:rPr>
                  <a:t>-1</a:t>
                </a:r>
                <a:r>
                  <a:rPr lang="en-GB" b="1" dirty="0" smtClean="0">
                    <a:sym typeface="Symbol"/>
                  </a:rPr>
                  <a:t>m</a:t>
                </a:r>
                <a:r>
                  <a:rPr lang="en-GB" b="1" baseline="30000" dirty="0" smtClean="0">
                    <a:sym typeface="Symbol"/>
                  </a:rPr>
                  <a:t>-1</a:t>
                </a:r>
                <a:r>
                  <a:rPr lang="en-GB" b="1" dirty="0" smtClean="0">
                    <a:sym typeface="Symbol"/>
                  </a:rPr>
                  <a:t> </a:t>
                </a:r>
                <a:r>
                  <a:rPr lang="en-GB" b="1" dirty="0">
                    <a:sym typeface="Symbol"/>
                  </a:rPr>
                  <a:t>but given the unit of </a:t>
                </a:r>
                <a:r>
                  <a:rPr lang="en-GB" b="1" u="sng" dirty="0">
                    <a:sym typeface="Symbol"/>
                  </a:rPr>
                  <a:t>Tesla (T</a:t>
                </a:r>
                <a:r>
                  <a:rPr lang="en-GB" b="1" u="sng" dirty="0" smtClean="0">
                    <a:sym typeface="Symbol"/>
                  </a:rPr>
                  <a:t>)</a:t>
                </a:r>
                <a:r>
                  <a:rPr lang="en-GB" b="1" dirty="0" smtClean="0">
                    <a:sym typeface="Symbol"/>
                  </a:rPr>
                  <a:t>     </a:t>
                </a:r>
                <a:r>
                  <a:rPr lang="en-GB" b="1" dirty="0" smtClean="0">
                    <a:solidFill>
                      <a:srgbClr val="FF0000"/>
                    </a:solidFill>
                    <a:sym typeface="Symbol"/>
                  </a:rPr>
                  <a:t>(therefore 1T = 1 NA</a:t>
                </a:r>
                <a:r>
                  <a:rPr lang="en-GB" b="1" baseline="30000" dirty="0" smtClean="0">
                    <a:solidFill>
                      <a:srgbClr val="FF0000"/>
                    </a:solidFill>
                    <a:sym typeface="Symbol"/>
                  </a:rPr>
                  <a:t>-1</a:t>
                </a:r>
                <a:r>
                  <a:rPr lang="en-GB" b="1" dirty="0" smtClean="0">
                    <a:solidFill>
                      <a:srgbClr val="FF0000"/>
                    </a:solidFill>
                    <a:sym typeface="Symbol"/>
                  </a:rPr>
                  <a:t>m</a:t>
                </a:r>
                <a:r>
                  <a:rPr lang="en-GB" b="1" baseline="30000" dirty="0" smtClean="0">
                    <a:solidFill>
                      <a:srgbClr val="FF0000"/>
                    </a:solidFill>
                    <a:sym typeface="Symbol"/>
                  </a:rPr>
                  <a:t>-1</a:t>
                </a:r>
                <a:r>
                  <a:rPr lang="en-GB" b="1" dirty="0" smtClean="0">
                    <a:solidFill>
                      <a:srgbClr val="FF0000"/>
                    </a:solidFill>
                    <a:sym typeface="Symbol"/>
                  </a:rPr>
                  <a:t>)</a:t>
                </a:r>
                <a:endParaRPr lang="en-GB" b="1" dirty="0">
                  <a:solidFill>
                    <a:srgbClr val="FF0000"/>
                  </a:solidFill>
                  <a:sym typeface="Symbol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GB" altLang="en-US" sz="2800" dirty="0" smtClean="0"/>
                  <a:t>			</a:t>
                </a:r>
                <a:endParaRPr lang="el-GR" altLang="en-US" sz="2800" b="1" i="1" dirty="0" smtClean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88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7544" y="1916832"/>
                <a:ext cx="8075613" cy="4392613"/>
              </a:xfrm>
              <a:blipFill rotWithShape="1">
                <a:blip r:embed="rId4"/>
                <a:stretch>
                  <a:fillRect l="-1208" t="-1942" r="-1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572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5750" y="886346"/>
                <a:ext cx="8572500" cy="532453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lvl="2" algn="just" fontAlgn="auto">
                  <a:spcBef>
                    <a:spcPts val="0"/>
                  </a:spcBef>
                  <a:spcAft>
                    <a:spcPts val="1800"/>
                  </a:spcAft>
                  <a:defRPr/>
                </a:pPr>
                <a:r>
                  <a:rPr lang="en-GB" sz="2800" dirty="0" smtClean="0">
                    <a:latin typeface="+mj-lt"/>
                    <a:ea typeface="+mj-ea"/>
                    <a:cs typeface="+mj-cs"/>
                  </a:rPr>
                  <a:t>A straight horizontal wire of length 5m is in a uniform magnetic field which has a magnetic flux density of 120mT. The wire is perpendicular to the field lines which act due North. When the wire conducts a current of 14A from East to West calculate the magnitude and direction of the force on the wire.</a:t>
                </a:r>
              </a:p>
              <a:p>
                <a:pPr marL="0" lvl="2" algn="just" fontAlgn="auto">
                  <a:spcBef>
                    <a:spcPts val="0"/>
                  </a:spcBef>
                  <a:spcAft>
                    <a:spcPts val="1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effectLst>
                            <a:outerShdw blurRad="38100" dist="25400" dir="54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mbria Math"/>
                          <a:ea typeface="+mj-ea"/>
                          <a:cs typeface="+mj-cs"/>
                        </a:rPr>
                        <m:t>𝑭</m:t>
                      </m:r>
                      <m:r>
                        <a:rPr lang="en-GB" sz="2800" b="1" i="1" smtClean="0">
                          <a:effectLst>
                            <a:outerShdw blurRad="38100" dist="25400" dir="54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mbria Math"/>
                          <a:ea typeface="+mj-ea"/>
                          <a:cs typeface="+mj-cs"/>
                        </a:rPr>
                        <m:t>=</m:t>
                      </m:r>
                      <m:r>
                        <a:rPr lang="en-GB" sz="2800" b="1" i="1" smtClean="0">
                          <a:effectLst>
                            <a:outerShdw blurRad="38100" dist="25400" dir="54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mbria Math"/>
                          <a:ea typeface="+mj-ea"/>
                          <a:cs typeface="+mj-cs"/>
                        </a:rPr>
                        <m:t>𝑩𝑰𝑳</m:t>
                      </m:r>
                    </m:oMath>
                  </m:oMathPara>
                </a14:m>
                <a:endParaRPr lang="en-GB" sz="2800" b="1" dirty="0"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Bradley Hand ITC" pitchFamily="66" charset="0"/>
                  <a:cs typeface="Arial" pitchFamily="34" charset="0"/>
                  <a:sym typeface="Symbol"/>
                </a:endParaRPr>
              </a:p>
              <a:p>
                <a:pPr marL="0" lvl="2" fontAlgn="auto">
                  <a:spcBef>
                    <a:spcPts val="0"/>
                  </a:spcBef>
                  <a:spcAft>
                    <a:spcPts val="1800"/>
                  </a:spcAft>
                  <a:defRPr/>
                </a:pPr>
                <a:r>
                  <a:rPr lang="en-GB" sz="2800" b="1" dirty="0">
                    <a:effectLst>
                      <a:outerShdw blurRad="38100" dist="25400" dir="54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j-lt"/>
                    <a:ea typeface="+mj-ea"/>
                    <a:cs typeface="Arial" pitchFamily="34" charset="0"/>
                    <a:sym typeface="Symbol"/>
                  </a:rPr>
                  <a:t>F = 120 x 10</a:t>
                </a:r>
                <a:r>
                  <a:rPr lang="en-GB" sz="2800" b="1" baseline="30000" dirty="0">
                    <a:effectLst>
                      <a:outerShdw blurRad="38100" dist="25400" dir="54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j-lt"/>
                    <a:ea typeface="+mj-ea"/>
                    <a:cs typeface="Arial" pitchFamily="34" charset="0"/>
                    <a:sym typeface="Symbol"/>
                  </a:rPr>
                  <a:t>-3</a:t>
                </a:r>
                <a:r>
                  <a:rPr lang="en-GB" sz="2800" b="1" dirty="0">
                    <a:effectLst>
                      <a:outerShdw blurRad="38100" dist="25400" dir="54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j-lt"/>
                    <a:ea typeface="+mj-ea"/>
                    <a:cs typeface="Arial" pitchFamily="34" charset="0"/>
                    <a:sym typeface="Symbol"/>
                  </a:rPr>
                  <a:t> x 14 x </a:t>
                </a:r>
                <a:r>
                  <a:rPr lang="en-GB" sz="2800" b="1" dirty="0" smtClean="0">
                    <a:effectLst>
                      <a:outerShdw blurRad="38100" dist="25400" dir="54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j-lt"/>
                    <a:ea typeface="+mj-ea"/>
                    <a:cs typeface="Arial" pitchFamily="34" charset="0"/>
                    <a:sym typeface="Symbol"/>
                  </a:rPr>
                  <a:t>5</a:t>
                </a:r>
              </a:p>
              <a:p>
                <a:pPr marL="0" lvl="2" fontAlgn="auto">
                  <a:spcBef>
                    <a:spcPts val="0"/>
                  </a:spcBef>
                  <a:spcAft>
                    <a:spcPts val="1800"/>
                  </a:spcAft>
                  <a:defRPr/>
                </a:pPr>
                <a:r>
                  <a:rPr lang="en-GB" sz="2800" b="1" dirty="0" smtClean="0">
                    <a:solidFill>
                      <a:srgbClr val="FF0000"/>
                    </a:solidFill>
                    <a:latin typeface="+mj-lt"/>
                    <a:ea typeface="+mj-ea"/>
                    <a:cs typeface="Arial" pitchFamily="34" charset="0"/>
                    <a:sym typeface="Symbol"/>
                  </a:rPr>
                  <a:t>F = 8.4N</a:t>
                </a:r>
              </a:p>
              <a:p>
                <a:pPr marL="0" lvl="2" fontAlgn="auto">
                  <a:spcBef>
                    <a:spcPts val="0"/>
                  </a:spcBef>
                  <a:spcAft>
                    <a:spcPts val="1800"/>
                  </a:spcAft>
                  <a:defRPr/>
                </a:pPr>
                <a:r>
                  <a:rPr lang="en-GB" sz="2800" b="1" dirty="0" smtClean="0">
                    <a:solidFill>
                      <a:srgbClr val="FF0000"/>
                    </a:solidFill>
                    <a:latin typeface="+mj-lt"/>
                    <a:ea typeface="+mj-ea"/>
                    <a:cs typeface="Arial" pitchFamily="34" charset="0"/>
                    <a:sym typeface="Symbol"/>
                  </a:rPr>
                  <a:t>Vertically </a:t>
                </a:r>
                <a:r>
                  <a:rPr lang="en-GB" sz="2800" b="1" dirty="0">
                    <a:solidFill>
                      <a:srgbClr val="FF0000"/>
                    </a:solidFill>
                    <a:latin typeface="+mj-lt"/>
                    <a:ea typeface="+mj-ea"/>
                    <a:cs typeface="Arial" pitchFamily="34" charset="0"/>
                    <a:sym typeface="Symbol"/>
                  </a:rPr>
                  <a:t>downwards</a:t>
                </a:r>
                <a:endParaRPr lang="en-GB" sz="2800" b="1" dirty="0">
                  <a:solidFill>
                    <a:srgbClr val="FF0000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886346"/>
                <a:ext cx="8572500" cy="5324535"/>
              </a:xfrm>
              <a:prstGeom prst="rect">
                <a:avLst/>
              </a:prstGeom>
              <a:blipFill rotWithShape="1">
                <a:blip r:embed="rId4"/>
                <a:stretch>
                  <a:fillRect l="-1707" t="-1030" r="-1422" b="-2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rot="5400000" flipH="1" flipV="1">
            <a:off x="852872" y="5775845"/>
            <a:ext cx="1357313" cy="1588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881445" y="6101284"/>
            <a:ext cx="1295400" cy="11113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173421" y="6455296"/>
            <a:ext cx="23103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/>
              <a:t>Current East to West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173421" y="5092865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/>
              <a:t>Field due North</a:t>
            </a:r>
          </a:p>
        </p:txBody>
      </p:sp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27" y="4638130"/>
            <a:ext cx="2032923" cy="15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2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366" grpId="0"/>
      <p:bldP spid="153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560" y="1468909"/>
            <a:ext cx="8218488" cy="777875"/>
          </a:xfrm>
        </p:spPr>
        <p:txBody>
          <a:bodyPr/>
          <a:lstStyle/>
          <a:p>
            <a:pPr eaLnBrk="1" hangingPunct="1"/>
            <a:r>
              <a:rPr lang="en-GB" altLang="en-US" smtClean="0"/>
              <a:t>Answers</a:t>
            </a:r>
          </a:p>
        </p:txBody>
      </p:sp>
      <p:graphicFrame>
        <p:nvGraphicFramePr>
          <p:cNvPr id="119811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92767922"/>
              </p:ext>
            </p:extLst>
          </p:nvPr>
        </p:nvGraphicFramePr>
        <p:xfrm>
          <a:off x="441673" y="2462684"/>
          <a:ext cx="8229600" cy="3773806"/>
        </p:xfrm>
        <a:graphic>
          <a:graphicData uri="http://schemas.openxmlformats.org/drawingml/2006/table">
            <a:tbl>
              <a:tblPr/>
              <a:tblGrid>
                <a:gridCol w="1906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9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9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Magnetic flux density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 A</a:t>
                      </a:r>
                      <a:endParaRPr kumimoji="0" lang="el-G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9.52 m</a:t>
                      </a:r>
                      <a:endParaRPr kumimoji="0" lang="el-G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N</a:t>
                      </a:r>
                      <a:endParaRPr kumimoji="0" lang="el-G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GB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mT</a:t>
                      </a:r>
                      <a:endParaRPr kumimoji="0" lang="en-GB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A</a:t>
                      </a:r>
                      <a:endParaRPr kumimoji="0" lang="el-G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 m</a:t>
                      </a:r>
                      <a:endParaRPr kumimoji="0" lang="el-G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N</a:t>
                      </a:r>
                      <a:endParaRPr kumimoji="0" lang="el-G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33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 mA</a:t>
                      </a:r>
                      <a:endParaRPr kumimoji="0" lang="el-G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75.8 m</a:t>
                      </a:r>
                      <a:endParaRPr kumimoji="0" lang="el-G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 N</a:t>
                      </a:r>
                      <a:endParaRPr kumimoji="0" lang="el-G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0.4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 A</a:t>
                      </a:r>
                      <a:endParaRPr kumimoji="0" lang="el-G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 m</a:t>
                      </a:r>
                      <a:endParaRPr kumimoji="0" lang="el-G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</a:t>
                      </a:r>
                      <a:r>
                        <a:rPr kumimoji="0" lang="en-GB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kN</a:t>
                      </a:r>
                      <a:endParaRPr kumimoji="0" lang="el-G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 A</a:t>
                      </a:r>
                      <a:endParaRPr kumimoji="0" lang="el-G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m</a:t>
                      </a:r>
                      <a:endParaRPr kumimoji="0" lang="el-G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9845" name="Text Box 37"/>
          <p:cNvSpPr txBox="1">
            <a:spLocks noChangeArrowheads="1"/>
          </p:cNvSpPr>
          <p:nvPr/>
        </p:nvSpPr>
        <p:spPr bwMode="auto">
          <a:xfrm>
            <a:off x="2411760" y="1484784"/>
            <a:ext cx="443865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b="1"/>
              <a:t>Complete:</a:t>
            </a:r>
          </a:p>
        </p:txBody>
      </p:sp>
      <p:sp>
        <p:nvSpPr>
          <p:cNvPr id="119846" name="Rectangle 38"/>
          <p:cNvSpPr>
            <a:spLocks noChangeArrowheads="1"/>
          </p:cNvSpPr>
          <p:nvPr/>
        </p:nvSpPr>
        <p:spPr bwMode="auto">
          <a:xfrm>
            <a:off x="5250211" y="3488896"/>
            <a:ext cx="1233487" cy="35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773461" y="3993034"/>
            <a:ext cx="1233487" cy="465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2926110" y="4584589"/>
            <a:ext cx="1144797" cy="370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2926111" y="5153347"/>
            <a:ext cx="1233487" cy="465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7155211" y="5715475"/>
            <a:ext cx="1233487" cy="465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40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45" grpId="0" animBg="1"/>
      <p:bldP spid="11984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23240" y="1082130"/>
            <a:ext cx="9144000" cy="928694"/>
          </a:xfrm>
          <a:ln>
            <a:miter lim="800000"/>
            <a:headEnd/>
            <a:tailEnd/>
          </a:ln>
        </p:spPr>
        <p:txBody>
          <a:bodyPr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tx1"/>
                </a:solidFill>
              </a:rPr>
              <a:t>Problems</a:t>
            </a:r>
            <a:endParaRPr lang="en-GB" sz="3600" i="1" dirty="0">
              <a:solidFill>
                <a:schemeClr val="tx1"/>
              </a:solidFill>
            </a:endParaRPr>
          </a:p>
        </p:txBody>
      </p:sp>
      <p:pic>
        <p:nvPicPr>
          <p:cNvPr id="16388" name="Picture 2" descr="C:\Documents and Settings\sean\My Documents\My Pictures\2009-12-17\Image0044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3" y="1867943"/>
            <a:ext cx="7300912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1273" y="5726218"/>
            <a:ext cx="1371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2.4 x 10</a:t>
            </a:r>
            <a:r>
              <a:rPr lang="en-GB" baseline="30000" dirty="0" smtClean="0"/>
              <a:t>-2</a:t>
            </a:r>
            <a:r>
              <a:rPr lang="en-GB" dirty="0" smtClean="0"/>
              <a:t>N </a:t>
            </a:r>
            <a:r>
              <a:rPr lang="en-GB" b="1" dirty="0" smtClean="0"/>
              <a:t>West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84550" y="4582019"/>
            <a:ext cx="1371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4.5A </a:t>
            </a:r>
            <a:r>
              <a:rPr lang="en-GB" b="1" dirty="0" smtClean="0"/>
              <a:t>East to West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05019" y="3760642"/>
            <a:ext cx="142503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0.2T </a:t>
            </a:r>
            <a:r>
              <a:rPr lang="en-GB" b="1" dirty="0" smtClean="0"/>
              <a:t>Vertically down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7039671" y="4170889"/>
            <a:ext cx="16285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South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7401621" y="5864717"/>
            <a:ext cx="16285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8.0 x 10</a:t>
            </a:r>
            <a:r>
              <a:rPr lang="en-GB" baseline="30000" dirty="0" smtClean="0"/>
              <a:t>-3</a:t>
            </a:r>
            <a:r>
              <a:rPr lang="en-GB" dirty="0" smtClean="0"/>
              <a:t>N</a:t>
            </a:r>
            <a:endParaRPr lang="en-GB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3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1628800"/>
            <a:ext cx="6984776" cy="13681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u="sng" dirty="0" smtClean="0">
                <a:solidFill>
                  <a:schemeClr val="tx1"/>
                </a:solidFill>
              </a:rPr>
              <a:t>The Motor Effect</a:t>
            </a:r>
            <a:endParaRPr lang="en-GB" sz="4000" b="1" u="sng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4168" y="1052736"/>
            <a:ext cx="2952328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D123033-2646-410F-8CFE-CFD8B249CAF3}" type="datetime1">
              <a:rPr lang="en-GB" sz="2400" u="sng" smtClean="0">
                <a:solidFill>
                  <a:schemeClr val="tx1"/>
                </a:solidFill>
              </a:rPr>
              <a:t>06/03/2019</a:t>
            </a:fld>
            <a:endParaRPr lang="en-GB" sz="2400" u="sng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3140968"/>
            <a:ext cx="8280920" cy="3384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4000" b="1" dirty="0" smtClean="0">
                <a:solidFill>
                  <a:srgbClr val="00B050"/>
                </a:solidFill>
              </a:rPr>
              <a:t>K – describe the construction of a DC motor</a:t>
            </a:r>
          </a:p>
          <a:p>
            <a:r>
              <a:rPr lang="en-GB" sz="4000" b="1" dirty="0" smtClean="0">
                <a:solidFill>
                  <a:srgbClr val="FFC000"/>
                </a:solidFill>
              </a:rPr>
              <a:t>B – state the factors which increase the speed of the motor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A – explain how the DC motor works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67544" y="1628800"/>
            <a:ext cx="8208912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Name 5 things that have an electric motor in.</a:t>
            </a:r>
          </a:p>
          <a:p>
            <a:pPr algn="ctr"/>
            <a:endParaRPr lang="en-GB" sz="4800" dirty="0">
              <a:solidFill>
                <a:schemeClr val="tx1"/>
              </a:solidFill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In each device what does the motor do?</a:t>
            </a:r>
            <a:endParaRPr lang="en-GB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3950" y="1006401"/>
            <a:ext cx="8572500" cy="11842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0" lvl="2" algn="l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800" dirty="0">
                <a:latin typeface="+mj-lt"/>
                <a:ea typeface="+mj-ea"/>
                <a:cs typeface="+mj-cs"/>
              </a:rPr>
              <a:t>Looking from above :</a:t>
            </a:r>
          </a:p>
          <a:p>
            <a:pPr marL="0" lvl="2" algn="l" fontAlgn="auto">
              <a:spcBef>
                <a:spcPts val="0"/>
              </a:spcBef>
              <a:spcAft>
                <a:spcPts val="1800"/>
              </a:spcAft>
              <a:defRPr/>
            </a:pPr>
            <a:endParaRPr lang="en-GB" sz="2800" dirty="0"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59763" y="2077963"/>
            <a:ext cx="928687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059763" y="2363713"/>
            <a:ext cx="285750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59763" y="2649463"/>
            <a:ext cx="928687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17013" y="2077963"/>
            <a:ext cx="785812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59763" y="2363713"/>
            <a:ext cx="1643062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17013" y="2649463"/>
            <a:ext cx="785812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488388" y="2292276"/>
            <a:ext cx="857250" cy="1428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1880500" y="2327201"/>
            <a:ext cx="73025" cy="730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6" name="Straight Arrow Connector 45"/>
          <p:cNvCxnSpPr>
            <a:stCxn id="41" idx="3"/>
          </p:cNvCxnSpPr>
          <p:nvPr/>
        </p:nvCxnSpPr>
        <p:spPr>
          <a:xfrm flipV="1">
            <a:off x="2345638" y="1649338"/>
            <a:ext cx="1587" cy="720725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1127231" y="2723282"/>
            <a:ext cx="720725" cy="1588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TextBox 48"/>
          <p:cNvSpPr txBox="1">
            <a:spLocks noChangeArrowheads="1"/>
          </p:cNvSpPr>
          <p:nvPr/>
        </p:nvSpPr>
        <p:spPr bwMode="auto">
          <a:xfrm>
            <a:off x="2345638" y="1649338"/>
            <a:ext cx="357187" cy="338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/>
              <a:t>F</a:t>
            </a:r>
          </a:p>
        </p:txBody>
      </p:sp>
      <p:sp>
        <p:nvSpPr>
          <p:cNvPr id="8207" name="TextBox 49"/>
          <p:cNvSpPr txBox="1">
            <a:spLocks noChangeArrowheads="1"/>
          </p:cNvSpPr>
          <p:nvPr/>
        </p:nvSpPr>
        <p:spPr bwMode="auto">
          <a:xfrm>
            <a:off x="1131200" y="2863776"/>
            <a:ext cx="357188" cy="338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/>
              <a:t>F</a:t>
            </a:r>
          </a:p>
        </p:txBody>
      </p:sp>
      <p:cxnSp>
        <p:nvCxnSpPr>
          <p:cNvPr id="52" name="Straight Connector 51"/>
          <p:cNvCxnSpPr>
            <a:stCxn id="41" idx="1"/>
          </p:cNvCxnSpPr>
          <p:nvPr/>
        </p:nvCxnSpPr>
        <p:spPr>
          <a:xfrm rot="10800000">
            <a:off x="1488388" y="1649338"/>
            <a:ext cx="0" cy="714375"/>
          </a:xfrm>
          <a:prstGeom prst="line">
            <a:avLst/>
          </a:prstGeom>
          <a:ln w="22225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1488388" y="1935088"/>
            <a:ext cx="857250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TextBox 57"/>
          <p:cNvSpPr txBox="1">
            <a:spLocks noChangeArrowheads="1"/>
          </p:cNvSpPr>
          <p:nvPr/>
        </p:nvSpPr>
        <p:spPr bwMode="auto">
          <a:xfrm>
            <a:off x="1702700" y="1649338"/>
            <a:ext cx="357188" cy="338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/>
              <a:t>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631138" y="3292401"/>
                <a:ext cx="2571750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Coil Parallel to field. Torque </a:t>
                </a:r>
                <a:r>
                  <a:rPr lang="en-GB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𝑭𝒘</m:t>
                    </m:r>
                  </m:oMath>
                </a14:m>
                <a:endParaRPr lang="en-GB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38" y="3292401"/>
                <a:ext cx="2571750" cy="584775"/>
              </a:xfrm>
              <a:prstGeom prst="rect">
                <a:avLst/>
              </a:prstGeom>
              <a:blipFill>
                <a:blip r:embed="rId4"/>
                <a:stretch>
                  <a:fillRect l="-1418" t="-3061" r="-946" b="-153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>
            <a:off x="5703200" y="2149401"/>
            <a:ext cx="928688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703200" y="2435151"/>
            <a:ext cx="285750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703200" y="2720901"/>
            <a:ext cx="1500188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560450" y="2149401"/>
            <a:ext cx="785813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703200" y="2435151"/>
            <a:ext cx="1643063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31950" y="2720901"/>
            <a:ext cx="214313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 rot="18557380">
            <a:off x="6131826" y="2363713"/>
            <a:ext cx="857250" cy="1428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6523938" y="2398638"/>
            <a:ext cx="73025" cy="730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8" name="Straight Arrow Connector 67"/>
          <p:cNvCxnSpPr/>
          <p:nvPr/>
        </p:nvCxnSpPr>
        <p:spPr>
          <a:xfrm rot="5400000" flipH="1" flipV="1">
            <a:off x="6421544" y="1716807"/>
            <a:ext cx="720725" cy="14287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5986569" y="3151907"/>
            <a:ext cx="720725" cy="1587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2" name="TextBox 69"/>
          <p:cNvSpPr txBox="1">
            <a:spLocks noChangeArrowheads="1"/>
          </p:cNvSpPr>
          <p:nvPr/>
        </p:nvSpPr>
        <p:spPr bwMode="auto">
          <a:xfrm>
            <a:off x="6846200" y="1292151"/>
            <a:ext cx="357188" cy="338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/>
              <a:t>F</a:t>
            </a:r>
          </a:p>
        </p:txBody>
      </p:sp>
      <p:sp>
        <p:nvSpPr>
          <p:cNvPr id="8223" name="TextBox 70"/>
          <p:cNvSpPr txBox="1">
            <a:spLocks noChangeArrowheads="1"/>
          </p:cNvSpPr>
          <p:nvPr/>
        </p:nvSpPr>
        <p:spPr bwMode="auto">
          <a:xfrm>
            <a:off x="5988950" y="3149526"/>
            <a:ext cx="357188" cy="338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/>
              <a:t>F</a:t>
            </a:r>
          </a:p>
        </p:txBody>
      </p:sp>
      <p:sp>
        <p:nvSpPr>
          <p:cNvPr id="8224" name="TextBox 73"/>
          <p:cNvSpPr txBox="1">
            <a:spLocks noChangeArrowheads="1"/>
          </p:cNvSpPr>
          <p:nvPr/>
        </p:nvSpPr>
        <p:spPr bwMode="auto">
          <a:xfrm>
            <a:off x="6489013" y="2435151"/>
            <a:ext cx="357187" cy="338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>
                <a:sym typeface="Symbol" pitchFamily="18" charset="2"/>
              </a:rPr>
              <a:t></a:t>
            </a:r>
            <a:endParaRPr lang="en-GB" altLang="en-US" sz="16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/>
              <p:cNvSpPr txBox="1"/>
              <p:nvPr/>
            </p:nvSpPr>
            <p:spPr>
              <a:xfrm>
                <a:off x="4845950" y="3578151"/>
                <a:ext cx="4071938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Coil now at an angle </a:t>
                </a:r>
                <a:r>
                  <a:rPr lang="en-GB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 to the field. </a:t>
                </a:r>
                <a:r>
                  <a:rPr lang="en-GB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Torque </a:t>
                </a:r>
                <a:r>
                  <a:rPr lang="en-GB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r>
                      <a:rPr lang="en-GB" sz="16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𝑭𝒘</m:t>
                    </m:r>
                    <m:r>
                      <a:rPr lang="en-GB" sz="1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𝒄𝒐𝒔</m:t>
                    </m:r>
                    <m:r>
                      <a:rPr lang="en-GB" sz="1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endParaRPr lang="en-GB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950" y="3578151"/>
                <a:ext cx="4071938" cy="584775"/>
              </a:xfrm>
              <a:prstGeom prst="rect">
                <a:avLst/>
              </a:prstGeom>
              <a:blipFill>
                <a:blip r:embed="rId5"/>
                <a:stretch>
                  <a:fillRect l="-746" t="-40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131075" y="4221088"/>
                <a:ext cx="9001125" cy="300082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lvl="2" fontAlgn="auto">
                  <a:spcBef>
                    <a:spcPts val="0"/>
                  </a:spcBef>
                  <a:spcAft>
                    <a:spcPts val="1800"/>
                  </a:spcAft>
                  <a:defRPr/>
                </a:pPr>
                <a:r>
                  <a:rPr lang="en-GB" sz="2400" dirty="0" smtClean="0">
                    <a:effectLst/>
                  </a:rPr>
                  <a:t>But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effectLst/>
                        <a:latin typeface="Cambria Math"/>
                      </a:rPr>
                      <m:t>𝑭</m:t>
                    </m:r>
                    <m:r>
                      <a:rPr lang="en-GB" sz="2400" b="1" i="1" smtClean="0">
                        <a:effectLst/>
                        <a:latin typeface="Cambria Math"/>
                        <a:ea typeface="Cambria Math"/>
                      </a:rPr>
                      <m:t>=</m:t>
                    </m:r>
                    <m:r>
                      <a:rPr lang="en-GB" sz="2400" b="1" i="1" smtClean="0">
                        <a:effectLst/>
                        <a:latin typeface="Cambria Math"/>
                        <a:ea typeface="Cambria Math"/>
                      </a:rPr>
                      <m:t>𝑩𝑰𝒍𝒏</m:t>
                    </m:r>
                  </m:oMath>
                </a14:m>
                <a:endParaRPr lang="en-GB" sz="2400" b="1" dirty="0" smtClean="0">
                  <a:effectLst/>
                  <a:ea typeface="Cambria Math"/>
                </a:endParaRPr>
              </a:p>
              <a:p>
                <a:pPr marL="0" lvl="2" fontAlgn="auto">
                  <a:spcBef>
                    <a:spcPts val="0"/>
                  </a:spcBef>
                  <a:spcAft>
                    <a:spcPts val="1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0" smtClean="0">
                          <a:latin typeface="Cambria Math"/>
                          <a:ea typeface="Cambria Math"/>
                        </a:rPr>
                        <m:t>𝐓𝐨𝐫𝐪𝐮𝐞</m:t>
                      </m:r>
                      <m:r>
                        <a:rPr lang="en-GB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400" b="1" i="1">
                          <a:latin typeface="Cambria Math"/>
                          <a:ea typeface="Cambria Math"/>
                        </a:rPr>
                        <m:t>𝑩𝑰𝒍𝒏</m:t>
                      </m:r>
                      <m:r>
                        <a:rPr lang="en-GB" sz="2400" b="1" i="1" smtClean="0">
                          <a:latin typeface="Cambria Math"/>
                          <a:ea typeface="Cambria Math"/>
                        </a:rPr>
                        <m:t>𝒘𝒄𝒐𝒔</m:t>
                      </m:r>
                      <m:r>
                        <a:rPr lang="en-GB" sz="2400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GB" sz="2400" b="1" dirty="0">
                  <a:ea typeface="Cambria Math"/>
                </a:endParaRPr>
              </a:p>
              <a:p>
                <a:pPr marL="0" lvl="2" algn="just" fontAlgn="auto">
                  <a:spcBef>
                    <a:spcPts val="0"/>
                  </a:spcBef>
                  <a:spcAft>
                    <a:spcPts val="1800"/>
                  </a:spcAft>
                  <a:defRPr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effectLst/>
                        <a:latin typeface="Cambria Math"/>
                        <a:cs typeface="Arial" pitchFamily="34" charset="0"/>
                        <a:sym typeface="Symbol"/>
                      </a:rPr>
                      <m:t>𝑙</m:t>
                    </m:r>
                    <m:r>
                      <a:rPr lang="en-GB" sz="2400" i="1" dirty="0" err="1" smtClean="0">
                        <a:effectLst/>
                        <a:latin typeface="Cambria Math"/>
                        <a:sym typeface="Symbol"/>
                      </a:rPr>
                      <m:t>𝑤</m:t>
                    </m:r>
                  </m:oMath>
                </a14:m>
                <a:r>
                  <a:rPr lang="en-GB" sz="2400" dirty="0" smtClean="0">
                    <a:effectLst/>
                    <a:sym typeface="Symbol"/>
                  </a:rPr>
                  <a:t> </a:t>
                </a:r>
                <a:r>
                  <a:rPr lang="en-GB" sz="2400" dirty="0">
                    <a:effectLst/>
                    <a:latin typeface="+mj-lt"/>
                    <a:ea typeface="+mj-ea"/>
                    <a:cs typeface="+mj-cs"/>
                    <a:sym typeface="Symbol"/>
                  </a:rPr>
                  <a:t>is the area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effectLst/>
                        <a:latin typeface="Cambria Math"/>
                        <a:ea typeface="+mj-ea"/>
                        <a:cs typeface="+mj-cs"/>
                        <a:sym typeface="Symbol"/>
                      </a:rPr>
                      <m:t>𝐴</m:t>
                    </m:r>
                  </m:oMath>
                </a14:m>
                <a:r>
                  <a:rPr lang="en-GB" sz="2400" dirty="0">
                    <a:effectLst/>
                    <a:latin typeface="+mj-lt"/>
                    <a:ea typeface="+mj-ea"/>
                    <a:cs typeface="+mj-cs"/>
                    <a:sym typeface="Symbol"/>
                  </a:rPr>
                  <a:t> of the coil giving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𝐓𝐨𝐫𝐪𝐮𝐞</m:t>
                    </m:r>
                    <m:r>
                      <a:rPr lang="en-GB" sz="2400" b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𝑩𝑰𝑨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𝒏𝒄𝒐𝒔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endParaRPr lang="en-GB" sz="2400" dirty="0">
                  <a:solidFill>
                    <a:srgbClr val="FF0000"/>
                  </a:solidFill>
                  <a:effectLst/>
                  <a:latin typeface="+mj-lt"/>
                  <a:ea typeface="+mj-ea"/>
                  <a:cs typeface="+mj-cs"/>
                  <a:sym typeface="Symbol"/>
                </a:endParaRPr>
              </a:p>
              <a:p>
                <a:pPr marL="0" lvl="2" algn="just" fontAlgn="auto">
                  <a:spcBef>
                    <a:spcPts val="0"/>
                  </a:spcBef>
                  <a:spcAft>
                    <a:spcPts val="1800"/>
                  </a:spcAft>
                  <a:defRPr/>
                </a:pPr>
                <a:r>
                  <a:rPr lang="en-GB" sz="2400" dirty="0">
                    <a:effectLst/>
                    <a:latin typeface="+mj-lt"/>
                    <a:ea typeface="+mj-ea"/>
                    <a:cs typeface="+mj-cs"/>
                    <a:sym typeface="Symbol"/>
                  </a:rPr>
                  <a:t>When the coil is </a:t>
                </a:r>
                <a:r>
                  <a:rPr lang="en-GB" sz="2400" dirty="0" smtClean="0">
                    <a:effectLst/>
                    <a:latin typeface="+mj-lt"/>
                    <a:ea typeface="+mj-ea"/>
                    <a:cs typeface="+mj-cs"/>
                    <a:sym typeface="Symbol"/>
                  </a:rPr>
                  <a:t>parallel to field </a:t>
                </a:r>
                <a:r>
                  <a:rPr lang="en-GB" sz="2400" dirty="0">
                    <a:effectLst/>
                    <a:latin typeface="+mj-lt"/>
                    <a:ea typeface="+mj-ea"/>
                    <a:cs typeface="+mj-cs"/>
                    <a:sym typeface="Symbol"/>
                  </a:rPr>
                  <a:t>( =0, cos 0</a:t>
                </a:r>
                <a:r>
                  <a:rPr lang="en-GB" sz="2400" dirty="0">
                    <a:effectLst/>
                    <a:sym typeface="Symbol"/>
                  </a:rPr>
                  <a:t></a:t>
                </a:r>
                <a:r>
                  <a:rPr lang="en-GB" sz="2400" dirty="0">
                    <a:effectLst/>
                    <a:latin typeface="+mj-lt"/>
                    <a:ea typeface="+mj-ea"/>
                    <a:cs typeface="+mj-cs"/>
                    <a:sym typeface="Symbol"/>
                  </a:rPr>
                  <a:t> = 1</a:t>
                </a:r>
                <a:r>
                  <a:rPr lang="en-GB" sz="2400" dirty="0" smtClean="0">
                    <a:effectLst/>
                    <a:latin typeface="+mj-lt"/>
                    <a:ea typeface="+mj-ea"/>
                    <a:cs typeface="+mj-cs"/>
                    <a:sym typeface="Symbol"/>
                  </a:rPr>
                  <a:t>), </a:t>
                </a:r>
                <a:r>
                  <a:rPr lang="en-GB" sz="2400" dirty="0">
                    <a:effectLst/>
                    <a:latin typeface="+mj-lt"/>
                    <a:ea typeface="+mj-ea"/>
                    <a:cs typeface="+mj-cs"/>
                    <a:sym typeface="Symbol"/>
                  </a:rPr>
                  <a:t>the torque is </a:t>
                </a:r>
                <a:r>
                  <a:rPr lang="en-GB" sz="2400" dirty="0" err="1" smtClean="0">
                    <a:effectLst/>
                    <a:latin typeface="+mj-lt"/>
                    <a:ea typeface="+mj-ea"/>
                    <a:cs typeface="+mj-cs"/>
                    <a:sym typeface="Symbol"/>
                  </a:rPr>
                  <a:t>BIAn</a:t>
                </a:r>
                <a:r>
                  <a:rPr lang="en-GB" sz="2400" dirty="0" smtClean="0">
                    <a:effectLst/>
                    <a:latin typeface="+mj-lt"/>
                    <a:ea typeface="+mj-ea"/>
                    <a:cs typeface="+mj-cs"/>
                    <a:sym typeface="Symbol"/>
                  </a:rPr>
                  <a:t>. </a:t>
                </a:r>
                <a:r>
                  <a:rPr lang="en-GB" sz="2400" dirty="0" smtClean="0">
                    <a:effectLst/>
                    <a:latin typeface="+mj-lt"/>
                    <a:sym typeface="Symbol"/>
                  </a:rPr>
                  <a:t>When </a:t>
                </a:r>
                <a:r>
                  <a:rPr lang="en-GB" sz="2400" dirty="0">
                    <a:effectLst/>
                    <a:latin typeface="+mj-lt"/>
                    <a:sym typeface="Symbol"/>
                  </a:rPr>
                  <a:t>the coil is perpendicular ( =90</a:t>
                </a:r>
                <a:r>
                  <a:rPr lang="en-GB" sz="2400" dirty="0">
                    <a:effectLst/>
                    <a:sym typeface="Symbol"/>
                  </a:rPr>
                  <a:t></a:t>
                </a:r>
                <a:r>
                  <a:rPr lang="en-GB" sz="2400" dirty="0">
                    <a:effectLst/>
                    <a:latin typeface="+mj-lt"/>
                    <a:sym typeface="Symbol"/>
                  </a:rPr>
                  <a:t>, cos 90</a:t>
                </a:r>
                <a:r>
                  <a:rPr lang="en-GB" sz="2400" dirty="0">
                    <a:effectLst/>
                    <a:sym typeface="Symbol"/>
                  </a:rPr>
                  <a:t></a:t>
                </a:r>
                <a:r>
                  <a:rPr lang="en-GB" sz="2400" dirty="0">
                    <a:effectLst/>
                    <a:latin typeface="+mj-lt"/>
                    <a:sym typeface="Symbol"/>
                  </a:rPr>
                  <a:t> = 0</a:t>
                </a:r>
                <a:r>
                  <a:rPr lang="en-GB" sz="2400" dirty="0" smtClean="0">
                    <a:effectLst/>
                    <a:latin typeface="+mj-lt"/>
                    <a:sym typeface="Symbol"/>
                  </a:rPr>
                  <a:t>), </a:t>
                </a:r>
                <a:r>
                  <a:rPr lang="en-GB" sz="2400" dirty="0">
                    <a:effectLst/>
                    <a:latin typeface="+mj-lt"/>
                    <a:sym typeface="Symbol"/>
                  </a:rPr>
                  <a:t>the torque is </a:t>
                </a:r>
                <a:r>
                  <a:rPr lang="en-GB" sz="2400" dirty="0" smtClean="0">
                    <a:effectLst/>
                    <a:latin typeface="+mj-lt"/>
                    <a:sym typeface="Symbol"/>
                  </a:rPr>
                  <a:t>zero.</a:t>
                </a:r>
                <a:endParaRPr lang="en-GB" sz="2400" dirty="0">
                  <a:effectLst/>
                  <a:latin typeface="+mj-lt"/>
                  <a:ea typeface="+mj-ea"/>
                  <a:cs typeface="+mj-cs"/>
                  <a:sym typeface="Symbol"/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75" y="4221088"/>
                <a:ext cx="9001125" cy="3000821"/>
              </a:xfrm>
              <a:prstGeom prst="rect">
                <a:avLst/>
              </a:prstGeom>
              <a:blipFill>
                <a:blip r:embed="rId6"/>
                <a:stretch>
                  <a:fillRect l="-1084" t="-1623" r="-10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27" name="TextBox 83"/>
          <p:cNvSpPr txBox="1">
            <a:spLocks noChangeArrowheads="1"/>
          </p:cNvSpPr>
          <p:nvPr/>
        </p:nvSpPr>
        <p:spPr bwMode="auto">
          <a:xfrm>
            <a:off x="1202638" y="2077963"/>
            <a:ext cx="285750" cy="307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400"/>
              <a:t>X</a:t>
            </a:r>
          </a:p>
        </p:txBody>
      </p:sp>
      <p:sp>
        <p:nvSpPr>
          <p:cNvPr id="8228" name="TextBox 84"/>
          <p:cNvSpPr txBox="1">
            <a:spLocks noChangeArrowheads="1"/>
          </p:cNvSpPr>
          <p:nvPr/>
        </p:nvSpPr>
        <p:spPr bwMode="auto">
          <a:xfrm>
            <a:off x="2274200" y="2363713"/>
            <a:ext cx="285750" cy="307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400"/>
              <a:t>Y</a:t>
            </a:r>
          </a:p>
        </p:txBody>
      </p:sp>
      <p:sp>
        <p:nvSpPr>
          <p:cNvPr id="8229" name="TextBox 85"/>
          <p:cNvSpPr txBox="1">
            <a:spLocks noChangeArrowheads="1"/>
          </p:cNvSpPr>
          <p:nvPr/>
        </p:nvSpPr>
        <p:spPr bwMode="auto">
          <a:xfrm>
            <a:off x="5988950" y="2792338"/>
            <a:ext cx="285750" cy="307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400"/>
              <a:t>X</a:t>
            </a:r>
          </a:p>
        </p:txBody>
      </p:sp>
      <p:sp>
        <p:nvSpPr>
          <p:cNvPr id="8230" name="TextBox 86"/>
          <p:cNvSpPr txBox="1">
            <a:spLocks noChangeArrowheads="1"/>
          </p:cNvSpPr>
          <p:nvPr/>
        </p:nvSpPr>
        <p:spPr bwMode="auto">
          <a:xfrm>
            <a:off x="6489013" y="1863651"/>
            <a:ext cx="285750" cy="307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400"/>
              <a:t>Y</a:t>
            </a:r>
          </a:p>
        </p:txBody>
      </p:sp>
      <p:sp>
        <p:nvSpPr>
          <p:cNvPr id="2" name="Arc 1"/>
          <p:cNvSpPr/>
          <p:nvPr/>
        </p:nvSpPr>
        <p:spPr bwMode="auto">
          <a:xfrm>
            <a:off x="6335622" y="2471663"/>
            <a:ext cx="607218" cy="474662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98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8206" grpId="0" animBg="1"/>
      <p:bldP spid="8207" grpId="0" animBg="1"/>
      <p:bldP spid="8210" grpId="0" animBg="1"/>
      <p:bldP spid="59" grpId="0" animBg="1"/>
      <p:bldP spid="66" grpId="0" animBg="1"/>
      <p:bldP spid="67" grpId="0" animBg="1"/>
      <p:bldP spid="8222" grpId="0" animBg="1"/>
      <p:bldP spid="8223" grpId="0" animBg="1"/>
      <p:bldP spid="8224" grpId="0" animBg="1"/>
      <p:bldP spid="75" grpId="0" animBg="1"/>
      <p:bldP spid="83" grpId="0" uiExpand="1" build="p"/>
      <p:bldP spid="8227" grpId="0" animBg="1"/>
      <p:bldP spid="8228" grpId="0" animBg="1"/>
      <p:bldP spid="8229" grpId="0" animBg="1"/>
      <p:bldP spid="8230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DoafISETF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496" y="1124744"/>
            <a:ext cx="92170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s://getrevising.co.uk/https_proxy/24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8560"/>
            <a:ext cx="914540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9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99592" y="1412776"/>
            <a:ext cx="7272808" cy="44644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 smtClean="0"/>
              <a:t>K – state the factors affecting the force on a current carrying wire in a magnetic field</a:t>
            </a:r>
          </a:p>
          <a:p>
            <a:r>
              <a:rPr lang="en-GB" sz="3600" b="1" dirty="0" smtClean="0"/>
              <a:t>B – calculate the size of the force on the wire</a:t>
            </a:r>
          </a:p>
          <a:p>
            <a:r>
              <a:rPr lang="en-GB" sz="3600" b="1" dirty="0" smtClean="0"/>
              <a:t>A – explain the difference in force when the fields are parallel and perpendicular to each other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2384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3528" y="1268760"/>
            <a:ext cx="8496944" cy="5256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AutoShape 2" descr="data:image/jpeg;base64,/9j/4AAQSkZJRgABAQAAAQABAAD/2wCEAAkGBxQREhUUExIWEhUWGBQaFxUYFxgWGBwZFxkWHBkVGhwYHSsgGholHBcaJDEhJSorLi4uGCAzODM4NygtLisBCgoKDgwOGxAQGywmICYsLSwsLCwsLCwsLCwsLy8sLCwtLCwsLCwsLSwsLCwsLCwsLCwsLCwsLCw0LCwsLCwsLP/AABEIALgBEgMBIgACEQEDEQH/xAAbAAEAAwEBAQEAAAAAAAAAAAAAAwQFBgIBB//EAEEQAAIBAgQDBQQHBwMEAwEAAAECAwARBBIhMQUTQQYiMlFxYYGRoRRCUmJyorEVIzNzgpKyJEOzFqPBwtHS8FP/xAAZAQEBAQEBAQAAAAAAAAAAAAAAAgEDBAX/xAAmEQEBAAICAwEAAAYDAAAAAAAAAQIRAzESIUFREzKx0fDxIlJx/9oADAMBAAIRAxEAPwD9xpSlApSs5uNwKxVn5ZBIOdWQafeYAH40GjSooMSji6OrjzUgj5VLQKUpQKUpQKUpQKUpQKUpQKUpQKUpQKUpQKq8UxLRQyyKudkjdlQbsVUkL7yLVapSDg4eIQxRrLDikmxEgiSWd5GkhTnm4kdA4VRcWVAV8Si9RHjb4lCXCix4cQylsr3x0yCRQWICOsSuvWz7mwrsOK4qLDx3aMvnYKIkUFndjooBsCdzckAAEk6Vlt2gCSSB43YH6OIYVQc0uySOUsxAuAhOpAGU616Jlub0xNxrH4j6THh8OYlLQzSkyKzfwngUKMrC1+adddqw5O0eInjxAjlhU8ieRcqMz4flPl5c37wXdwGse7lKNoba78XaOKRoxEkkheNXzBNI1ckLzLm63ZCLC9spvprWbwLtfBJhopZALyRx86RFHKErQtI8ZN9SApBGtrgGsksn8oqS9pZ4ngiebDggYPmFlKvL9JcrmjUyd0IBv3rm+1qr4jj+LwsbZ5Y5WkxkkKOY8qRhVdrHNMAblQoBZbXOp0B3cP2lw85jZQbW1LR3IBgWewIOhCst9Drp7arTdtsNyeY0MhRicq2ibOoVWaUWe2UZgCCc2YgWubVU3/1EEHaiV58LGZMPllWPOYyJc0hDl0XvhkXuEq+RgbG5Gl+0qGFUYK4UAlRYlbMAemuo9KmrjlZepppSlKgKUpQKUpQKwcX429TW9WDi/G3qarFx5ulJ8HGTcxqT55Rf4719SEr4JZU9HLD3LJmUfCpqVenCWzp9XF4hdpVb8cYPzQr+lTpxmUeKBW9qSan3Mot8TVelZ4xU5courx9B445Y/VC4+MWa3vtVmLjEDGwmS/kWAPwOtZNfHQMLEAjyIuKzxXOa/Y6WlckmAjXwLy/5ZaP/AAIqdGlXwzyAfZbK4+LDN+as8VTmjpqVz6cSxC78qT3NH87t+lTR8dYePDuPMoyOPmVPyrNVc5Mb9bVY3a7iD4fCvJF4w0Kju5/4k0aGy3FzZjYX3tUyceg+sxj/AJiMg/uYZfnXvFRw4uPJnDqWjbuON43V11HTMgrcdSzat76YqdoZIE/eRzzueY+TlxRSLFGFzyHv5WUFxa2pvYA2qz/1WmaU8mXkxZs89lKXESS2ABzG6uoGm5tWhxfgkOKy81WOUMO67xkq9syNkIzI1hdTpoKxODY7D4qbH4TkOqh7OWDhJboiMUJ2AygaHazDe9X5YfYPfEu2Yw6x83CzLLJnIgvEZMqZbsLSWYnMLIpLHXTQ26gGsSTsph2yX52ZM4En0icSWe2ZS4fMVOUaX6XGutbMUYVQqiwUAAewaAVOVx1PEe6UpUNKUrL4rxpYSVAzsBdrkIiDzkc6L6an2WprbMspjN1PxThq4hVDFkKMHR0OVlYAi4PoSCDcEE1Tm7NxNrnlDjlkSBznBRHQNmN7kq7A3ve9UV7Qyad/Ckk+DOwvvoH1ubfdq9H2gBsjROsx8MWhze1XHdKi1yTYgbjUXv8A5Yxzx5cMrqX2rYjg8GGyMrSocscaxRuf3vLzFFI+s2rXYkXF8xsKjh7F4YwRxNGVVUw4ZA2hMFspYgDM1rqTpmBIPS2xgcEVYySEPKwsSPCq78tPJb7ndiLnYAXqeeX66sbDdmYI1ypnWzzOCHIYNMCGIO4sDYeQA8qqr2NgBDB5RKHaTnBxnzMqI3TLYqi9Ol99a6OlZ55fppHh4QiKgJIUAAsSxsBbUnUn2mpKUqQpSlApSlApSlArBxfjb1Nb1cxjZZRI/wC7Ui5tZ9fgygA++qxcebp7pVX6bbxxyJ/TnH/bzfOvo4hFtzFB8icp+DWq3nWaUFK0KUpQKUpQUcJxeKXNy2zFH5bixur+TC1x67VerCfgZ+kRYhDynHdnUaiVBfJf7ytYg+RIrdrI26+FZfFpY1BHJWaSwsuUdTYXNu7c6DqTtVh8Q0hKxGwGjS7gEbqo+s3t2HtOlT8Owi8+JANBnla+pZlyqC19zd7+qjypem4Td00+zXC3w8VpJGkkc5nuzMikgdyIMTkjGwHXc6mrHD/4mI/mr/ww1eqjw/8AiYj+av8Aww1yexepSoMZi0iUu5sB7yT0UAaknoBrQT0rnE4vipu9BAFj6M1nv/3E+K5lPRjUHEO0WLw0ZeTAPLl1tERcjzCgsBbfVqDb47xNcLBJM31R3R9pjoq6ebED31l9neDNZZsT3pD3gh1Cs2pcg7yG59iiyroCTg4Dt3hMYYFxUGIw8qkTLG8cmTMqkAggDmgZrjTcA2uBXYpxvDm371VvtnvGT7nsaMsl7XZoVdSrqGU6FWAIPsINctxDA8lxGjFVY58O19EkS5MV98pFyF+zzBsAK32maU5UFoyv8ZWXc7COwN7dSbAXFr62zMV2fKuJIXvlACxS3ZBYG+Rt42a5u1mv1qsbquXPhc8PXfz/ANXOEcX57MpieMqkbHNYauXBUC97AodTvuNLE6lZHZ/DOvOeWPls8mgzBu4qIoN16EhiOve1rXrLrfp0wuVxly7KUpWKKUpQKUpQKUpQKUpQKwcX429TW9WDi/G3qarFx5ukNGF99aUro86seHRdECnzXuf42r59Dt4ZZF94cfnBq1SsFbJKNnRvVCPmG/8AFfOdIN4gfwOD8nC1apQVfpwHiSRf6Cw+KXFe48dG20ik+WYX+G9T15eMNuAfUX/WgSSBQWJAUakk2FvWqlmm3ukfls7+vVV9m5622MGHwEbycwIFVCQgUZQzDRnYDQ2Ist/aeorUoPiKAAALAaADQADpXvAOFxMZP10kQfi7rgfBW+FeajxEZYd05WBDK29mU3B9L7jqCRSzcVjdXbqKo8P/AImI/mr/AMMNScMxomjDWsdQy9VYaMv/AO3BB61jYnjAhknRRnlaVMq2J3hiAJt6GwGpsdgCw5PY99r+18HDUUzZmeTMIokF3crbQeWrAXPmKo8AwGIxirPxCMRMb5cOCSFUk2Vr7d22Ybsb30sot4LswkkgxGLRJpxqmdVbl+lxofTQdNbs3R0AClKhxeJWJSzHTQWAJJJ2UAakk9BQesQyhWLlQgBLFrZbdb30tWQnBopGLCJI4mUWKZonYmxuchXKLaWNyfZbXQWBnYtIQU7uWIqNCLNma97uGGltBbz1q3Qc+/ZSIEmJ3hJ+zY/EkZ/zVgYrstxVJnkw3FQVIASOaMuAL3K9bAWFm1Y3Ivpr39Vsdjo4FLyusajqxt7h5n2Cgwlx+OhjzTxxSZVvIyd1O6LswOYsBodMhrYg4rG0POY5F1BzdCrFSum5zAgW36VzuNxbYmzyExYYHugavI2uVVA8TafhW1xcjMkqRlipYZQgtHEDdUFrXP2pPvdNh1J2TaM85ilnxUszZs7wKPAi5c34nzAi/wB3Ydbnb3Hi8Qv+8r/jjF/ihUfKquGx6SGyknxWOU2OU2Njaxsas1eo89zy2nTjMo8UKsPNH1/tcAfmqdOPp9eOVPVC/wDx5qo0p4xU5smvBxeB9FmjJ+zmAb3qdRVwGuakjDaMA3qAf1qAYFB4AYv5bNF8chF/fWeKpzfsdbSs7DxHKvfc6DdvZSp07eTRpSlY0rBxfjb1Nb1Y2M4bMWZkeMg6hWVh7swY/wCNVjdOfJjcp6VKUfDzr4oM38t1b/PKflUD4rL40kjtuWjfL/cAV+dXuPPcMp8T0qKLFI3hdW9GB/Spa1JSlKBUGPlKxuRuAbep0HzIqeq/EIy0bBd7XA9o1A+IrBLDEEUKNlAA91e68xSBlDDYgEehr1WhUUs1iEVS8jeFBv7STsqjzP62FfM7OWWOwy+ORv4cYG9z1a2uX4264HGMBisWww/D5DDCbjF4ljaSQHLYA5bqcpayi3iBsFILTctOuHH5e62YcUylo8O3OnlIzuv8NMtwQl7g5di5vqOpAjrc4PwZYO8xzym+Zz7dwL6621J1PU6AB2d4BBgIVhw6ZVG53Zj1Zj1Nalc3pk10UpVbE4hh3YwHe4BGYAKCCczdbabAa/MB6xmIyLcIzkkAKo1JPmdlHtOlfIMOQzOzsxbYE91R9lQPmTqfSwDD4RUZmFyzm7MTc9bKL7KL6Aae8mrFApSszjPGFgFh35DbKg310BNtbE6CwJJ0AJoJ+J8STDoWc+dl0u1ugubepNgBqSBrX57xPgT46dcVxEgxI3+jwcY1bVSzSFgDY2sbgaeWx6ngmAM7vNiNXV8oQ2sMtiNASNCQQtyARckt3qqYvCzR4hy0ivzLmNmQ+Af7VwwAy+QGoN9Tetk2nPLxm0yRszZ5CC1rKBoiL9hB+rbm3kABPVTmyjeJW/A+vwcAfOn04DxRyL/QW/wvXR5LbfdZPB+CNBOZEvEjhzLCHzxmQkEPGD4L94n1roKrx46JtBIhPlmF/hvVihbb2UpStYUpSg18P4V9B+lKYfwr6D9KVzeqdLckgUFmIUAEkk2AA3JJ2FVuHcThxCloZVlUGxKm9jvb4Gq/aOHmYd0MTzK2UMkbBHtmF3UkjVd7X1t12PG8TinPJEq4uWNsSwiiMqRzlfo0xYM0br3M4BGZs299LCqwwmU7W7v9oR52jzd5SgIsd3BK62tqAanjlDC6kMASNDfVTYj1BBFcfw/hWLBiMgJb/Q85w697lwyLMSbjMMxHTW+gq52e4DJh4XWJuQzTzMeYXxF4+Y+S2aTukqQb39Relwxn0dJLKFF2NhcD3kgD5kV7rkBwKbK8oM3POIew5xy8k4pGFlzZQBElwN+8w62rPxPCMYnNkVpiZJcTmHOA/cnFRFEju2VGMPNykWN2sSNLbOOX6O3xOBikFpIkceTKrfqKptwGH6oaP2I7qP7b5flWd2Bdjh3uGC8/EBFeQzFVVyuXOWN7EHqbG4vpXS1GU8bo9VivwNh4MQ3pIquPy5T86hbh2IHSJ/6mT5FW/WugpWbqbx4345huYvjw8i+0ZXH5GJ+VQnHxiwZuWTsHBjPuzgXrra+EX0Otb5IvDHH4dxG2S4yNdozfQdXS/wAx7L+VXMHhmxOoJSH7Y0Z/Ynkv3/h9qtWbgeGcgth4iQbg5F0Pnt7T8a0KXJuPFJd1xXHZlSVYXDQ4ZLWC5QGsFbN3iLksTrrYoTbMVK7WA43hQoSIkKPsxuR5kkhdz5netuuJ4/2kwpnTCQRJi8TIWuEjWQRhb3dybAG4tYka7+2XV2GExaSrmjcOL2uDex8j5H2VNWV2f4X9HQ5jd2sW8gBeyjzAudbDfQAWUSNiuYocScqJW1ZgFzgWsVLHRCbi9rnpoQSEjYgyaQshAfK7G5tbcLbRm6b2Bvva1WIMOqAhVC3JY26k7k+ZrATjxmOTBIsiLcGQAMmlwQAGUWvpfNrY2BGtexxnEx25uENurLmP5Yw9ve1B0NKwE7VxAgSK8d/PK35VYt+WoZ+LyYo8vCghT4pTpYf+v+fQAXzqFTtr2mljthMDG8uMmuqsB+7itYs8jEZdAR3faNri9zsfwCSCJXxcnPxTFmkkJBAZtwlgNLaXte2gsAANXhPCkw62XVj4nI1PWw8l129Sbkkm/QZ3B95v5z/otOPwZoWYDvR/vF9V3HvW6/1U4PvN/Of9Fq3jZAsbs3hCsT6AG9C+2ArXFxsa+1BgUKxRg7hEB9QovU9dnheZIw3iAb1AP61X/Zsf1V5f8stH8chF/fVqlYKv0Rh4ZnHsOVh81v8AOlph1jf3NH/5arVKCr9JceKFvVGVh8yD8qftFB4iyfiRlHxItVqvtBrYY3RSNQVWx91KQeFfQfpSoeqdOXg7WyPGHEuFQyyKqAk3w6sZADiRnBLEply9zvtkvpeqv/UmLmaMomFsPo45jh2Gedpog8YDCyEBWGtyHy/WzDuThU7wyLZ/F3R3vxefvr62GQ7optltoPqG6/A6jyrp/Ex/F6cRD2qxkpjCLh0uuEEhYO1pJ2mRwAGHdDxi1zrt1uJ8B2xd1jD8pJXbBKUub3mcpLYFrnKyOB+E3rrzhU+wu4PhG6m6n1B1HtocJHcHlrcbHKLjW+h6a61lzx/BxkXG8VCjCSfDlpMVPGkroyRxiNXcggyd8nLZVzL1N9KqycZmmQTyiGfDtw9MQ2E5Ze72vYMXIuHG+U6C2+td9Jh0YWZFIvexAIv5+vtr0sSjZQNLaAbeXpW/xJ+GnEcP4ziSRhsMcHdTKqyoj8ghYoZAEVX6NLlNmI0voe7XV/tBluGgl03KqGU+ZXKxNvUXq1Hh0W2VFW17WAFr72tteosbj1iIBuztfKijM5A3Nh0HUnTbzFRnlL1GoP23EPFzE9rwyoPiyW+de4+MYdjZcRET5CRCfhevJ41EPGWjt1eN0HxZbfOp4pYphdWjlHmCrj5VAmSQNsQfQ3r3VF+D4djc4eIk9eWt/ja9RS8IiVSQZkA1sksw+Cq1j6WoNOo55lRSzsEUbsxAA9SdqxMZIsUYkOJxCA3yoQmdrdMsqX6XJNgBqTbWuUlxk+Nl5Ss0hXXWwVQSQCSFAvowzWvoQANQ46bfEO18cpMWGlUa5Xma6gGwOhYbWN89iPK9mKXOyXZfDcOjZobu0tmklLF2kOpuNT5nQb9bnWpuC8FTDLp3nI7znf0Hkvs+NQYxI8LIkxB5d2BUXKpIwNpEXZWbVSfvja7Xrxc5yy3TTZ8wWaUtAiXOQsF/C0lv8b211125XjmDxHGGWFX+j4C7c8gESy5SLRC+iqdbjpax1uo1cPhZccwkmvHCNUjBsT96/wD7b/ZsO83RxRhQFUBVAAAAsABsABsKl0VOCcJiwcCQQrljQWHmfNierHcmr1KUHxlB3F6AW20r7SgUpQ0Gdwfeb+c/6LVTj2IzsIBt3WlPsBuqerEXPsB8xVfsbxgYk4q0MsXLxDqeYALtYXUWJva2p21FWDwBlLFMQ13ZmbmIr6sdrrlNgLAXJsAB0rYnPevSvSpH4fiB0if0Zk+RU/rUB5i+OCRfaArj8jE/EVe48t48p8e6VWOPjHiblk7BwYz+cCrCsDqDf01rU60+0pStClKUGxB4V9B+lfK+weFfQfpSub1TpcpSlS6FKUoFK8ySBQWYhQASSTYADcknYVmZ3xPhLRQ/b8Mkn4OqJ97xHpbRiEuIxzMxjgAZwbO51SP1t4n+4D6kaXmwOBWK5uXdrZ5G1ZiPPyGpsosBfQVNBAsahUUKo2AFgKkoFVMTwyGQ3eJGP2iov8d6t0oM79joNUeWI/dkYj+xyU+VYvaSXEQ8tFnzrJnz5kAbKoGmeLKUGu4Uk6AakV1dc5x+4xMBPht/83/O0PwrZ7qc8vHG1zzdnpn5jFgt1BRbW7+thlzkLGLJZQdSCSQda3uzk0aDkiPlONx9oi1zc9bW02tsSBer9c5xXiac+MR950Nyw2suuX2k2K3+8wHW3bLGYx87h58+XLV/06PG8SSNljBDSuCUizAMQNCxvsoPX9TpWFgp2nmOGkDygyiUuQjRIsTg8lWUDMQ6qNvrHqDVvjODfEyWgMeZBlZ5IhLGneDW3F30AyjYE3IuLuzfA4wmWTOMSgRZWVmjPdAC5chA5RC6eet+8Dbla9vHh9dTSs79nyL4MTIPuuEkX5qH/NT/AFS//wAJf74v/vUuzRpWcOIOPHhpB5lSjr7rNm/LQcbgHjflfzVaH4cwC/uoNGleIplYXVgw8wQf0r3Qcx23kl/0iQ3JlxBRkEzQZlGHxD5TIillF0B0H1bVXHG5cMUhMa9z6NzQ+IaR74mVo1WJmQGTLa92tfbfWuqmw6uULKGKNmQkeFsrLmHkcrMPQmvE2Bid1kaNGdPA5UFlv9kkXHurrM8dSWMc1F2gxAi5phhAlkEcVnYfvGlaO8htoMq5tPw7618k7VS/SVgWKJsghOIfmEIqyMwLozKAQMux1Y6W0vXTSYGJozE0aNGd0Kgqdb7Wtvr61CeDYe6H6PFeMARnlrdANgundF/Kkyw/BepSlcmvhF6oy8GgbUwoD5hQp+K2NX6UGQ3AEHgklj/rzj/u5vlUL8GmHhnVvY8ep/qVhb+01u0rd1Nwxvxzj4TELvCrfgkB+Tqv61C8zL44pU/oLj+6PMPnXU0rfKovFio4ZwUU3+qv6V9q7Ss2vxKUpWKKr43GLEAWvcmyqBdmb7KgbnQ+4E7CpMQWytkAL2OUMSFv0uQCQPdWNghJGS8sEkkpHekUxsAPsIMwKrpsBc21udaC3Hg2lIee1hYrCDdVI1DOfruD/SCNLkZq0qzhxuH6zmL+Yjxf5gA+6rsM6uLoysPNSCPlQSUpSgUpSgVR4vw4YhMpOVhqreR294IuDqN9LGxF6lBxGPw2OZZY8gComYSA5jKTm/drlF+guco8W2lmi4N2SdiGkvGO7mfwuwDK2RBcsillUljZu7YDUse8pW229pwwxw/liPDwLGoVFCqNgNqrcQwZYiSMhZUvlJvlYHeN7fVPyNj0sbtKxStgcYJVvYqwOV0PiVhupt63vsQQRoas1Qx2FYNzov4gFmXYSKL9w+TC5yt0PsJqxg8UsqB12N7g6EEaFWHRgdCKCeq+NxSRLd+psFAuWJ2VR1J8q847GiIAWLu2iRjxMeu+wHUnQVFgsEQ3NlIeUiwt4UU/US/zY6t7AAAFfh/ChzOfJGqSWIRVA7in7RHjc9TsNh1La9KUClKUClKUClKUClKUClKUClKUClKUClKUClKUAiqU3CYXOYxJm+2FCv8A3DUfGrtKDOPCreCaaP8Arz/KUMK+8nErtLHIPvxlWPqytb8taFKDFxfFJ4rK8CgkMeaJLwoF3eUsqkDyAuSdNrkF4i5ZGbMFOkcQW0kh2aVlY9xBe4BOlxmNyFGpPhVcqWF8puB0v0JGxI6X2Ou9Vsbw0SuCxAQizqBZnAJsjNvyxc93rfXS4IeIuLKzAi3KYhEfW8jk/wC2oGqAXOb2E+EXqzhsasjMqgkJoX0yFuqA31I620B0vcECni+FmSW/hTJlLBjmt1iS38NTYFmGp0HTT1DwSOMBYWkhCiyqkjZAPII10A9BQadKzjhcQvgxCv7JYwT8Yytvga+/SMQvigV9v4cmp9zqo+dBoUrOHF1HjjljP3o2Yf3R5l+dTYXicMptHKjn7IYFveNxQW6wuLTNBJmw68yVxd4BswGnONvCwta/1gMupC2vYvGsW5UIDSaZifBGDszW3Pkg1PsGtTYHBCIGxLMxu7tqzN5n/wAAaAWAFhQQcJw625ufmvIATLtcdFUfUQdF+Nzc1oVl4hDh2MiAmJjeVBrlJ3mQf5Dr4hrfNqUClKUClKUClKUClKUClKUClKUClKUClKUClKUClKUClKUClKUClKUClKUClKUCocThI5RaSNZB5Mob9ampQQ4TCpEuWNFRdTZRYXO50qalKBVLjHFI8LE00pyouUE2v4mCj5kVdrC7W8GOMSOGwMRkzTAm3dVJClvbzeWfQGqxkt99C9guLxSyTxo3ew7KslxYAsgca9RY17n4pCjRq0igykrHr4iFZjb3KdfZXDf9JYoYdlaSMTTohnctZGlTE8xYtUN1dHaO5VrBVFiNK08D2Rt9DzQYdBh55pCtzKcrxSgWZowM3NdXIAVRl08IrrcMJ9/zX92bdLxHiSQrmPe78SELYkGV1RSRfQXa/pVt5ALXIFzYXNrnyHtrg8F2SxKsMyYcEcrPMHYySsmJjlMr3jGpVW0ubHTatLtZwR8VKAnJc8rLaRiGhzPf6TGoU3ewIB7uqCx3qfDHetjqFmUnKGBPlcX8tvWvplW5GYXAuRcXA8zWPwPgCQvJK0ac5pcSwkXxZJpMwBNhc2VNOltK4j9jHEYmaFDh5SY+ICSVWZnYzSpkSdsvcyrdAt28BtYCmOGNt9m36aMQhAIdSCbA3G/l6+yq2O4pHEhe+cBo1spBN5JFjHXoza+hrmOPdkWaS+Hhw5jKJZXJQRSq4ZpUCxsLuoVeluWPM1k4DsrJiI3KxwxIz4hWyuyvMGxyuzSZUBUokTBNTrJutbOPDvZt+iNiluNbg5u8CMoy73N9KjwfEopY1kSRWRtA17XPlr19lYfD+zXLmJyRLAJMQRGBYZJo4RlyBco7yvce2/WsPGdhZOVhkWOB1jSZZYc3KRnkKEShhExuAmUkBWsTZuhyYYX6P0OlR4dSFUG1wADa9r21tfW1SVyaUpSgUpSgUpSgUpSgUpSgUpSgUpSgUpSgUpSgUpSgUpSgUpSg53t6pOEGXMCJ8GxZVLsoXERFnCgG+UAtsdqx4J8bO6RR4mWOMjGZMSYEzvy/owiZ1ZAo7zyjQLnCXG9KV2xy1j1+/wBGPkvH8SLpmZJF+n5yYHZVtiFGGJKof9pr3F97kGxrPinxZD4hZJkZMKWYtGjNIUxE+VAeWoMWUE6IrFWQ93r8pV+Uk6HW9q8bJGIQkjwo7nmTRxc1lARmVQuVgMzAC5U9RoSDWDxDi+LDy8tpSwWf91yLKI1w5aPEBil2laXIMtz4iMt1NKVGFknQ94zD4uSII+Jm5iYnBkvHHGoKycguADGe4jF7dbDvE14xHHMWss2UyOypjAuH5ByBoivIbOEuzOuZvFY7AUpWzP8AYJZoZZnwDR4zEyKuJkDvyUjuORM12BiAK3GQG1u/bxAMO4pSo5Lv0QpSlc2lKUoFKUo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219200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://www.cyberphysics.co.uk/Q&amp;A/KS4/magnetism/motorEffect/diagra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3" y="1268760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0" y="1412776"/>
            <a:ext cx="44644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 current flows in different directions on each side of the coil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This means the force on each side is in the opposite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This creates a couple which turns the coil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Every half-turn the current flows again and there is another force to keep the coil turning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6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3528" y="1268760"/>
            <a:ext cx="8496944" cy="5184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Write an explanation of how the DC Motor works. Include as much detail as you can.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3528" y="1268760"/>
            <a:ext cx="8568952" cy="53285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Current flows around the coil when the brushes 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This current produces a magnetic field around the 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On opposite sides of the coil the current is in opposite directions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This means the force acting on each side is in opposite directions producing a couple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The couple produces a turning effect on the coil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Every half turn the current reconnects and a force acts to continue turning the coil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The motor can be speeded up by (name 2 of) increasing the current, adding more coils, increasing the magnetic field strength of the magnet or moving the magnet closer to the 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0000"/>
                </a:solidFill>
              </a:rPr>
              <a:t>1-2 = D, 3-4=C, 5=B, 6=A</a:t>
            </a:r>
          </a:p>
        </p:txBody>
      </p:sp>
    </p:spTree>
    <p:extLst>
      <p:ext uri="{BB962C8B-B14F-4D97-AF65-F5344CB8AC3E}">
        <p14:creationId xmlns:p14="http://schemas.microsoft.com/office/powerpoint/2010/main" val="30695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9021" y="1665108"/>
            <a:ext cx="89249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just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400" b="1" dirty="0">
                <a:latin typeface="+mn-lt"/>
                <a:ea typeface="+mj-ea"/>
                <a:cs typeface="+mj-cs"/>
              </a:rPr>
              <a:t>Definition : </a:t>
            </a:r>
            <a:r>
              <a:rPr lang="en-GB" sz="2400" dirty="0">
                <a:latin typeface="+mn-lt"/>
                <a:ea typeface="+mj-ea"/>
                <a:cs typeface="+mj-cs"/>
              </a:rPr>
              <a:t>A magnetic field is a force field which surrounds either a magnet or a wire carrying an electric current and will act upon, without contact, another magnet or current carrying wire</a:t>
            </a:r>
          </a:p>
        </p:txBody>
      </p:sp>
      <p:pic>
        <p:nvPicPr>
          <p:cNvPr id="6148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3" y="3140968"/>
            <a:ext cx="3786187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93" y="3343722"/>
            <a:ext cx="38115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3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628800"/>
            <a:ext cx="4863575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3919" cy="4525963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 current moving inside a wire creates a magnetic field around the wire</a:t>
            </a:r>
          </a:p>
          <a:p>
            <a:r>
              <a:rPr lang="en-GB" b="1" dirty="0">
                <a:solidFill>
                  <a:schemeClr val="bg1"/>
                </a:solidFill>
              </a:rPr>
              <a:t>The field lines move in a circle around the wire</a:t>
            </a:r>
          </a:p>
          <a:p>
            <a:r>
              <a:rPr lang="en-GB" b="1" dirty="0">
                <a:solidFill>
                  <a:schemeClr val="bg1"/>
                </a:solidFill>
              </a:rPr>
              <a:t>If the wire is inside another magnetic field the two may exert a force on each other</a:t>
            </a:r>
          </a:p>
          <a:p>
            <a:endParaRPr lang="en-GB" dirty="0"/>
          </a:p>
        </p:txBody>
      </p:sp>
      <p:pic>
        <p:nvPicPr>
          <p:cNvPr id="4" name="Picture 2" descr="http://www.acecrc.sipex.aq/access/media/library/view?mediaItem=1022&amp;v=MediaIte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19" y="2393923"/>
            <a:ext cx="381288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556792"/>
            <a:ext cx="8280920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When will you get maximum force or no force at all?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If </a:t>
            </a:r>
            <a:r>
              <a:rPr lang="en-GB" b="1" dirty="0">
                <a:solidFill>
                  <a:schemeClr val="bg1"/>
                </a:solidFill>
              </a:rPr>
              <a:t>the wire and the magnetic field are at right angles to each other then the force is a maximum</a:t>
            </a:r>
          </a:p>
          <a:p>
            <a:r>
              <a:rPr lang="en-GB" b="1" dirty="0">
                <a:solidFill>
                  <a:schemeClr val="bg1"/>
                </a:solidFill>
              </a:rPr>
              <a:t>If the wire and the field lines are in the same direction then the force is zero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1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5750" y="1023144"/>
            <a:ext cx="8858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l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800" dirty="0">
                <a:latin typeface="+mj-lt"/>
                <a:ea typeface="+mj-ea"/>
                <a:cs typeface="+mj-cs"/>
              </a:rPr>
              <a:t>Wires carrying 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an electric </a:t>
            </a:r>
            <a:r>
              <a:rPr lang="en-GB" sz="2800" dirty="0">
                <a:latin typeface="+mj-lt"/>
                <a:ea typeface="+mj-ea"/>
                <a:cs typeface="+mj-cs"/>
              </a:rPr>
              <a:t>current produce a magnetic 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field.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14312" y="5124641"/>
            <a:ext cx="871537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algn="just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800" dirty="0" smtClean="0">
                <a:latin typeface="+mj-lt"/>
                <a:ea typeface="+mj-ea"/>
                <a:cs typeface="+mj-cs"/>
              </a:rPr>
              <a:t>The “</a:t>
            </a:r>
            <a:r>
              <a:rPr lang="en-GB" sz="2800" i="1" dirty="0" smtClean="0">
                <a:latin typeface="+mj-lt"/>
                <a:ea typeface="+mj-ea"/>
                <a:cs typeface="+mj-cs"/>
              </a:rPr>
              <a:t>right-hand rule</a:t>
            </a:r>
            <a:r>
              <a:rPr lang="en-GB" sz="2800" i="1" dirty="0">
                <a:latin typeface="+mj-lt"/>
                <a:ea typeface="+mj-ea"/>
                <a:cs typeface="+mj-cs"/>
              </a:rPr>
              <a:t>” </a:t>
            </a:r>
            <a:r>
              <a:rPr lang="en-GB" sz="2800" dirty="0">
                <a:latin typeface="+mj-lt"/>
                <a:ea typeface="+mj-ea"/>
                <a:cs typeface="+mj-cs"/>
              </a:rPr>
              <a:t>can be used to establish the direction of this field. Note the current direction is the direction of “conventional current” positive to negative</a:t>
            </a:r>
          </a:p>
        </p:txBody>
      </p:sp>
      <p:pic>
        <p:nvPicPr>
          <p:cNvPr id="1024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08" y="1690222"/>
            <a:ext cx="4684780" cy="311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1" y="1880394"/>
            <a:ext cx="296480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1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1556792"/>
            <a:ext cx="8280920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three factors that affect the magnitude of the force are:</a:t>
            </a:r>
          </a:p>
          <a:p>
            <a:r>
              <a:rPr lang="en-GB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magnetic flux density – B</a:t>
            </a:r>
          </a:p>
          <a:p>
            <a:r>
              <a:rPr lang="en-GB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current in the wire – I</a:t>
            </a:r>
          </a:p>
          <a:p>
            <a:r>
              <a:rPr lang="en-GB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length of the wire inside the field – l</a:t>
            </a:r>
          </a:p>
          <a:p>
            <a:endParaRPr lang="en-GB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This gives is the formula </a:t>
            </a:r>
            <a:r>
              <a:rPr lang="en-GB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 = </a:t>
            </a:r>
            <a:r>
              <a:rPr lang="en-GB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BIl</a:t>
            </a:r>
            <a:r>
              <a:rPr lang="en-GB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when the field and wire are at right angles</a:t>
            </a:r>
            <a:endParaRPr lang="en-GB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767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196" y="958280"/>
            <a:ext cx="777686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" y="980728"/>
            <a:ext cx="8229600" cy="4525963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We can use Fleming’s left-hand rule to determine the direction the wire will move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sciencecity.oupchina.com.hk/npaw/student/glossary/img/flemings_left_rule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2420888"/>
            <a:ext cx="6336704" cy="46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4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15856"/>
            <a:ext cx="8229600" cy="944562"/>
          </a:xfrm>
        </p:spPr>
        <p:txBody>
          <a:bodyPr/>
          <a:lstStyle/>
          <a:p>
            <a:r>
              <a:rPr lang="en-GB" u="sng" dirty="0" smtClean="0"/>
              <a:t>Formula and units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41419"/>
            <a:ext cx="8229600" cy="1676400"/>
          </a:xfrm>
        </p:spPr>
        <p:txBody>
          <a:bodyPr/>
          <a:lstStyle/>
          <a:p>
            <a:r>
              <a:rPr lang="en-GB" dirty="0" smtClean="0"/>
              <a:t>If the current flow is at right angles to the magnetic field then then the following formula can be used: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590728" y="3589218"/>
          <a:ext cx="2209800" cy="77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507960" imgH="177480" progId="Equation.3">
                  <p:embed/>
                </p:oleObj>
              </mc:Choice>
              <mc:Fallback>
                <p:oleObj name="Equation" r:id="rId3" imgW="507960" imgH="17748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0728" y="3589218"/>
                        <a:ext cx="2209800" cy="773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52128" y="4427418"/>
          <a:ext cx="783771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2857320" imgH="888840" progId="Equation.3">
                  <p:embed/>
                </p:oleObj>
              </mc:Choice>
              <mc:Fallback>
                <p:oleObj name="Equation" r:id="rId5" imgW="2857320" imgH="88884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128" y="4427418"/>
                        <a:ext cx="7837715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7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835</Words>
  <Application>Microsoft Office PowerPoint</Application>
  <PresentationFormat>On-screen Show (4:3)</PresentationFormat>
  <Paragraphs>116</Paragraphs>
  <Slides>22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Bradley Hand ITC</vt:lpstr>
      <vt:lpstr>Calibri</vt:lpstr>
      <vt:lpstr>Cambria Math</vt:lpstr>
      <vt:lpstr>Symbol</vt:lpstr>
      <vt:lpstr>Tahoma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Formula and units</vt:lpstr>
      <vt:lpstr>PowerPoint Presentation</vt:lpstr>
      <vt:lpstr>Magnetic Flux Density</vt:lpstr>
      <vt:lpstr>PowerPoint Presentation</vt:lpstr>
      <vt:lpstr>Answers</vt:lpstr>
      <vt:lpstr>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Iain Holmes</dc:creator>
  <cp:lastModifiedBy>Josh Duddy</cp:lastModifiedBy>
  <cp:revision>9</cp:revision>
  <dcterms:created xsi:type="dcterms:W3CDTF">2015-01-15T14:31:39Z</dcterms:created>
  <dcterms:modified xsi:type="dcterms:W3CDTF">2019-03-06T10:35:29Z</dcterms:modified>
</cp:coreProperties>
</file>