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3" r:id="rId4"/>
    <p:sldId id="264" r:id="rId5"/>
    <p:sldId id="266" r:id="rId6"/>
    <p:sldId id="265" r:id="rId7"/>
    <p:sldId id="260" r:id="rId8"/>
    <p:sldId id="261" r:id="rId9"/>
    <p:sldId id="262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F37B"/>
    <a:srgbClr val="EE9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3C487-C89B-4E65-AE14-D03EAB6E899B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20E02-9B68-41A6-99EB-14103A7C32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173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E9DE84-51F0-4544-A726-D96C83BDF541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E41227-4044-44A9-B044-7DECD73AF2C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7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88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85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620B3-F321-4672-B8FF-071D397EBD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93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0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5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09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1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03409-58FF-4B80-8B2C-BC58F01366F5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9143999" cy="4766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LO: to explain the</a:t>
            </a:r>
            <a:r>
              <a:rPr lang="en-GB" sz="2000" b="1" baseline="0" dirty="0" smtClean="0">
                <a:solidFill>
                  <a:schemeClr val="tx1"/>
                </a:solidFill>
              </a:rPr>
              <a:t> motor effect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" y="476672"/>
            <a:ext cx="9143999" cy="476672"/>
          </a:xfrm>
          <a:prstGeom prst="rect">
            <a:avLst/>
          </a:prstGeom>
          <a:solidFill>
            <a:srgbClr val="9AF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Key</a:t>
            </a:r>
            <a:r>
              <a:rPr lang="en-GB" sz="2000" b="1" baseline="0" dirty="0" smtClean="0">
                <a:solidFill>
                  <a:schemeClr val="tx1"/>
                </a:solidFill>
              </a:rPr>
              <a:t> words: force, current, coil, axle, motor effect, north, south 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4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DoafISETF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.uk/url?sa=i&amp;rct=j&amp;q=&amp;esrc=s&amp;source=images&amp;cd=&amp;cad=rja&amp;uact=8&amp;ved=0CAcQjRw&amp;url=http://www.cyberphysics.co.uk/Q%26A/KS4/magnetism/motorEffect/questions_motor.html&amp;ei=ony9VIn-LpTUar20gJAF&amp;bvm=bv.83829542,d.d2s&amp;psig=AFQjCNG4wbOX0_iTVJ88Ntj2TLbaRR8kWQ&amp;ust=142179074332115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1628800"/>
            <a:ext cx="6984776" cy="136815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u="sng" dirty="0" smtClean="0">
                <a:solidFill>
                  <a:schemeClr val="tx1"/>
                </a:solidFill>
              </a:rPr>
              <a:t>The Motor Effect</a:t>
            </a:r>
            <a:endParaRPr lang="en-GB" sz="4000" b="1" u="sng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84168" y="1052736"/>
            <a:ext cx="2952328" cy="5040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D123033-2646-410F-8CFE-CFD8B249CAF3}" type="datetime1">
              <a:rPr lang="en-GB" sz="2400" u="sng" smtClean="0">
                <a:solidFill>
                  <a:schemeClr val="tx1"/>
                </a:solidFill>
              </a:rPr>
              <a:t>04/01/2017</a:t>
            </a:fld>
            <a:endParaRPr lang="en-GB" sz="2400" u="sng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3140968"/>
            <a:ext cx="8280920" cy="33843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4000" b="1" dirty="0" smtClean="0">
                <a:solidFill>
                  <a:srgbClr val="00B050"/>
                </a:solidFill>
              </a:rPr>
              <a:t>K – describe the construction of a DC motor</a:t>
            </a:r>
          </a:p>
          <a:p>
            <a:r>
              <a:rPr lang="en-GB" sz="4000" b="1" dirty="0" smtClean="0">
                <a:solidFill>
                  <a:srgbClr val="FFC000"/>
                </a:solidFill>
              </a:rPr>
              <a:t>B – state the factors which increase the speed of the motor</a:t>
            </a:r>
          </a:p>
          <a:p>
            <a:r>
              <a:rPr lang="en-GB" sz="4000" b="1" dirty="0" smtClean="0">
                <a:solidFill>
                  <a:srgbClr val="FF0000"/>
                </a:solidFill>
              </a:rPr>
              <a:t>A – explain how the DC motor works</a:t>
            </a:r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10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15856"/>
            <a:ext cx="8229600" cy="944562"/>
          </a:xfrm>
        </p:spPr>
        <p:txBody>
          <a:bodyPr/>
          <a:lstStyle/>
          <a:p>
            <a:r>
              <a:rPr lang="en-GB" u="sng" dirty="0" smtClean="0"/>
              <a:t>Formula and units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41419"/>
            <a:ext cx="8229600" cy="1676400"/>
          </a:xfrm>
        </p:spPr>
        <p:txBody>
          <a:bodyPr/>
          <a:lstStyle/>
          <a:p>
            <a:r>
              <a:rPr lang="en-GB" dirty="0" smtClean="0"/>
              <a:t>If the current flow is at right angles to the magnetic field then then the following formula can be used: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224225"/>
              </p:ext>
            </p:extLst>
          </p:nvPr>
        </p:nvGraphicFramePr>
        <p:xfrm>
          <a:off x="4590728" y="3589218"/>
          <a:ext cx="2209800" cy="773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507960" imgH="177480" progId="Equation.3">
                  <p:embed/>
                </p:oleObj>
              </mc:Choice>
              <mc:Fallback>
                <p:oleObj name="Equation" r:id="rId3" imgW="50796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90728" y="3589218"/>
                        <a:ext cx="2209800" cy="773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079349"/>
              </p:ext>
            </p:extLst>
          </p:nvPr>
        </p:nvGraphicFramePr>
        <p:xfrm>
          <a:off x="552128" y="4427418"/>
          <a:ext cx="783771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2857320" imgH="888840" progId="Equation.3">
                  <p:embed/>
                </p:oleObj>
              </mc:Choice>
              <mc:Fallback>
                <p:oleObj name="Equation" r:id="rId5" imgW="285732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2128" y="4427418"/>
                        <a:ext cx="7837715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54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8717" y="503957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dirty="0" smtClean="0"/>
              <a:t>Magnetic Flux Density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8419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467544" y="1916832"/>
                <a:ext cx="8075613" cy="4392613"/>
              </a:xfrm>
            </p:spPr>
            <p:txBody>
              <a:bodyPr>
                <a:normAutofit fontScale="85000" lnSpcReduction="10000"/>
              </a:bodyPr>
              <a:lstStyle/>
              <a:p>
                <a:pPr marL="0" lvl="2" indent="0" algn="just" fontAlgn="auto">
                  <a:spcBef>
                    <a:spcPts val="0"/>
                  </a:spcBef>
                  <a:spcAft>
                    <a:spcPts val="1800"/>
                  </a:spcAft>
                  <a:buNone/>
                  <a:defRPr/>
                </a:pPr>
                <a:r>
                  <a:rPr lang="en-GB" sz="2800" b="1" dirty="0" smtClean="0">
                    <a:solidFill>
                      <a:schemeClr val="accent6"/>
                    </a:solidFill>
                  </a:rPr>
                  <a:t>For </a:t>
                </a:r>
                <a:r>
                  <a:rPr lang="en-GB" sz="2800" b="1" dirty="0">
                    <a:solidFill>
                      <a:schemeClr val="accent6"/>
                    </a:solidFill>
                  </a:rPr>
                  <a:t>a given magnetic </a:t>
                </a:r>
                <a:r>
                  <a:rPr lang="en-GB" sz="2800" b="1" dirty="0" smtClean="0">
                    <a:solidFill>
                      <a:schemeClr val="accent6"/>
                    </a:solidFill>
                  </a:rPr>
                  <a:t>field, the Force on a current-carrying wire (when perpendicular to the field) is equal to:</a:t>
                </a:r>
                <a:endParaRPr lang="en-GB" sz="2800" b="1" dirty="0">
                  <a:effectLst>
                    <a:outerShdw blurRad="38100" dist="25400" dir="54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  <a:p>
                <a:pPr marL="0" lvl="2" indent="0" algn="ctr" fontAlgn="auto">
                  <a:spcBef>
                    <a:spcPts val="0"/>
                  </a:spcBef>
                  <a:spcAft>
                    <a:spcPts val="1800"/>
                  </a:spcAft>
                  <a:buNone/>
                  <a:defRPr/>
                </a:pPr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srgbClr val="FF0000"/>
                        </a:solidFill>
                        <a:effectLst>
                          <a:outerShdw blurRad="38100" dist="25400" dir="54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  <a:latin typeface="Cambria Math"/>
                        <a:cs typeface="Arial" pitchFamily="34" charset="0"/>
                        <a:sym typeface="Symbol"/>
                      </a:rPr>
                      <m:t>𝑭</m:t>
                    </m:r>
                    <m:r>
                      <a:rPr lang="en-GB" sz="4000" b="1" i="1" smtClean="0">
                        <a:solidFill>
                          <a:srgbClr val="FF0000"/>
                        </a:solidFill>
                        <a:effectLst>
                          <a:outerShdw blurRad="38100" dist="25400" dir="54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r>
                      <a:rPr lang="en-GB" sz="4000" b="1" i="1" smtClean="0">
                        <a:solidFill>
                          <a:srgbClr val="FF0000"/>
                        </a:solidFill>
                        <a:effectLst>
                          <a:outerShdw blurRad="38100" dist="25400" dir="54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  <a:latin typeface="Cambria Math"/>
                        <a:cs typeface="Arial" pitchFamily="34" charset="0"/>
                        <a:sym typeface="Symbol"/>
                      </a:rPr>
                      <m:t>𝑩𝑰𝒍</m:t>
                    </m:r>
                  </m:oMath>
                </a14:m>
                <a:r>
                  <a:rPr lang="en-GB" sz="2800" b="1" dirty="0">
                    <a:effectLst>
                      <a:outerShdw blurRad="38100" dist="25400" dir="5400000" algn="tl" rotWithShape="0">
                        <a:srgbClr val="000000">
                          <a:alpha val="43000"/>
                        </a:srgbClr>
                      </a:outerShdw>
                    </a:effectLst>
                    <a:cs typeface="Arial" pitchFamily="34" charset="0"/>
                    <a:sym typeface="Symbol"/>
                  </a:rPr>
                  <a:t>	</a:t>
                </a:r>
                <a:endParaRPr lang="en-GB" sz="2800" b="1" dirty="0" smtClean="0">
                  <a:effectLst>
                    <a:outerShdw blurRad="38100" dist="25400" dir="5400000" algn="tl" rotWithShape="0">
                      <a:srgbClr val="000000">
                        <a:alpha val="43000"/>
                      </a:srgbClr>
                    </a:outerShdw>
                  </a:effectLst>
                  <a:cs typeface="Arial" pitchFamily="34" charset="0"/>
                  <a:sym typeface="Symbol"/>
                </a:endParaRPr>
              </a:p>
              <a:p>
                <a:pPr marL="0" lvl="2" indent="0" algn="ctr" fontAlgn="auto">
                  <a:spcBef>
                    <a:spcPts val="0"/>
                  </a:spcBef>
                  <a:spcAft>
                    <a:spcPts val="1800"/>
                  </a:spcAft>
                  <a:buNone/>
                  <a:defRPr/>
                </a:pPr>
                <a:endParaRPr lang="en-GB" sz="2800" b="1" dirty="0" smtClean="0">
                  <a:effectLst>
                    <a:outerShdw blurRad="38100" dist="25400" dir="5400000" algn="tl" rotWithShape="0">
                      <a:srgbClr val="000000">
                        <a:alpha val="43000"/>
                      </a:srgbClr>
                    </a:outerShdw>
                  </a:effectLst>
                  <a:cs typeface="Arial" pitchFamily="34" charset="0"/>
                  <a:sym typeface="Symbol"/>
                </a:endParaRPr>
              </a:p>
              <a:p>
                <a:pPr marL="0" lvl="2" indent="0" fontAlgn="auto">
                  <a:spcBef>
                    <a:spcPts val="0"/>
                  </a:spcBef>
                  <a:spcAft>
                    <a:spcPts val="1800"/>
                  </a:spcAft>
                  <a:buNone/>
                  <a:defRPr/>
                </a:pPr>
                <a:r>
                  <a:rPr lang="en-GB" b="1" dirty="0" smtClean="0">
                    <a:solidFill>
                      <a:schemeClr val="tx1"/>
                    </a:solidFill>
                    <a:sym typeface="Symbol"/>
                  </a:rPr>
                  <a:t>Where </a:t>
                </a:r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chemeClr val="tx1"/>
                        </a:solidFill>
                        <a:latin typeface="Cambria Math"/>
                        <a:sym typeface="Symbol"/>
                      </a:rPr>
                      <m:t>𝑰</m:t>
                    </m:r>
                  </m:oMath>
                </a14:m>
                <a:r>
                  <a:rPr lang="en-GB" b="1" dirty="0" smtClean="0">
                    <a:solidFill>
                      <a:schemeClr val="tx1"/>
                    </a:solidFill>
                    <a:sym typeface="Symbol"/>
                  </a:rPr>
                  <a:t> is the current, </a:t>
                </a:r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chemeClr val="tx1"/>
                        </a:solidFill>
                        <a:latin typeface="Cambria Math"/>
                        <a:sym typeface="Symbol"/>
                      </a:rPr>
                      <m:t>𝒍</m:t>
                    </m:r>
                  </m:oMath>
                </a14:m>
                <a:r>
                  <a:rPr lang="en-GB" b="1" dirty="0" smtClean="0">
                    <a:solidFill>
                      <a:schemeClr val="tx1"/>
                    </a:solidFill>
                    <a:sym typeface="Symbol"/>
                  </a:rPr>
                  <a:t> is the length of the wire, and B </a:t>
                </a:r>
                <a:r>
                  <a:rPr lang="en-GB" b="1" dirty="0">
                    <a:solidFill>
                      <a:schemeClr val="tx1"/>
                    </a:solidFill>
                    <a:sym typeface="Symbol"/>
                  </a:rPr>
                  <a:t>is the </a:t>
                </a:r>
                <a:r>
                  <a:rPr lang="en-GB" b="1" u="sng" dirty="0">
                    <a:sym typeface="Symbol"/>
                  </a:rPr>
                  <a:t>M</a:t>
                </a:r>
                <a:r>
                  <a:rPr lang="en-GB" b="1" u="sng" dirty="0" smtClean="0">
                    <a:solidFill>
                      <a:schemeClr val="tx1"/>
                    </a:solidFill>
                    <a:sym typeface="Symbol"/>
                  </a:rPr>
                  <a:t>agnetic </a:t>
                </a:r>
                <a:r>
                  <a:rPr lang="en-GB" b="1" u="sng" dirty="0">
                    <a:solidFill>
                      <a:schemeClr val="tx1"/>
                    </a:solidFill>
                    <a:sym typeface="Symbol"/>
                  </a:rPr>
                  <a:t>flux </a:t>
                </a:r>
                <a:r>
                  <a:rPr lang="en-GB" b="1" u="sng" dirty="0" smtClean="0">
                    <a:solidFill>
                      <a:schemeClr val="tx1"/>
                    </a:solidFill>
                    <a:sym typeface="Symbol"/>
                  </a:rPr>
                  <a:t>density</a:t>
                </a:r>
                <a:r>
                  <a:rPr lang="en-GB" b="1" dirty="0" smtClean="0">
                    <a:solidFill>
                      <a:schemeClr val="tx1"/>
                    </a:solidFill>
                    <a:sym typeface="Symbol"/>
                  </a:rPr>
                  <a:t>, equal to the </a:t>
                </a:r>
                <a:r>
                  <a:rPr lang="en-GB" b="1" dirty="0">
                    <a:solidFill>
                      <a:schemeClr val="tx1"/>
                    </a:solidFill>
                    <a:sym typeface="Symbol"/>
                  </a:rPr>
                  <a:t>force per unit</a:t>
                </a:r>
                <a:r>
                  <a:rPr lang="en-GB" b="1" dirty="0">
                    <a:sym typeface="Symbol"/>
                  </a:rPr>
                  <a:t> </a:t>
                </a:r>
                <a:r>
                  <a:rPr lang="en-GB" b="1" dirty="0" smtClean="0">
                    <a:sym typeface="Symbol"/>
                  </a:rPr>
                  <a:t>length per unit current.</a:t>
                </a:r>
              </a:p>
              <a:p>
                <a:pPr marL="0" lvl="2" indent="0" fontAlgn="auto">
                  <a:spcBef>
                    <a:spcPts val="0"/>
                  </a:spcBef>
                  <a:spcAft>
                    <a:spcPts val="1800"/>
                  </a:spcAft>
                  <a:buNone/>
                  <a:defRPr/>
                </a:pPr>
                <a:r>
                  <a:rPr lang="en-GB" b="1" i="1" dirty="0" smtClean="0">
                    <a:sym typeface="Symbol"/>
                  </a:rPr>
                  <a:t>Unit of Magnetic flux: </a:t>
                </a:r>
                <a:r>
                  <a:rPr lang="en-GB" b="1" dirty="0" smtClean="0">
                    <a:sym typeface="Symbol"/>
                  </a:rPr>
                  <a:t>NA</a:t>
                </a:r>
                <a:r>
                  <a:rPr lang="en-GB" b="1" baseline="30000" dirty="0" smtClean="0">
                    <a:sym typeface="Symbol"/>
                  </a:rPr>
                  <a:t>-1</a:t>
                </a:r>
                <a:r>
                  <a:rPr lang="en-GB" b="1" dirty="0" smtClean="0">
                    <a:sym typeface="Symbol"/>
                  </a:rPr>
                  <a:t>m</a:t>
                </a:r>
                <a:r>
                  <a:rPr lang="en-GB" b="1" baseline="30000" dirty="0" smtClean="0">
                    <a:sym typeface="Symbol"/>
                  </a:rPr>
                  <a:t>-1</a:t>
                </a:r>
                <a:r>
                  <a:rPr lang="en-GB" b="1" dirty="0" smtClean="0">
                    <a:sym typeface="Symbol"/>
                  </a:rPr>
                  <a:t> </a:t>
                </a:r>
                <a:r>
                  <a:rPr lang="en-GB" b="1" dirty="0">
                    <a:sym typeface="Symbol"/>
                  </a:rPr>
                  <a:t>but given the unit of </a:t>
                </a:r>
                <a:r>
                  <a:rPr lang="en-GB" b="1" u="sng" dirty="0">
                    <a:sym typeface="Symbol"/>
                  </a:rPr>
                  <a:t>Tesla (T</a:t>
                </a:r>
                <a:r>
                  <a:rPr lang="en-GB" b="1" u="sng" dirty="0" smtClean="0">
                    <a:sym typeface="Symbol"/>
                  </a:rPr>
                  <a:t>)</a:t>
                </a:r>
                <a:r>
                  <a:rPr lang="en-GB" b="1" dirty="0" smtClean="0">
                    <a:sym typeface="Symbol"/>
                  </a:rPr>
                  <a:t>     </a:t>
                </a:r>
                <a:r>
                  <a:rPr lang="en-GB" b="1" dirty="0" smtClean="0">
                    <a:solidFill>
                      <a:srgbClr val="FF0000"/>
                    </a:solidFill>
                    <a:sym typeface="Symbol"/>
                  </a:rPr>
                  <a:t>(therefore 1T = 1 NA</a:t>
                </a:r>
                <a:r>
                  <a:rPr lang="en-GB" b="1" baseline="30000" dirty="0" smtClean="0">
                    <a:solidFill>
                      <a:srgbClr val="FF0000"/>
                    </a:solidFill>
                    <a:sym typeface="Symbol"/>
                  </a:rPr>
                  <a:t>-1</a:t>
                </a:r>
                <a:r>
                  <a:rPr lang="en-GB" b="1" dirty="0" smtClean="0">
                    <a:solidFill>
                      <a:srgbClr val="FF0000"/>
                    </a:solidFill>
                    <a:sym typeface="Symbol"/>
                  </a:rPr>
                  <a:t>m</a:t>
                </a:r>
                <a:r>
                  <a:rPr lang="en-GB" b="1" baseline="30000" dirty="0" smtClean="0">
                    <a:solidFill>
                      <a:srgbClr val="FF0000"/>
                    </a:solidFill>
                    <a:sym typeface="Symbol"/>
                  </a:rPr>
                  <a:t>-1</a:t>
                </a:r>
                <a:r>
                  <a:rPr lang="en-GB" b="1" dirty="0" smtClean="0">
                    <a:solidFill>
                      <a:srgbClr val="FF0000"/>
                    </a:solidFill>
                    <a:sym typeface="Symbol"/>
                  </a:rPr>
                  <a:t>)</a:t>
                </a:r>
                <a:endParaRPr lang="en-GB" b="1" dirty="0">
                  <a:solidFill>
                    <a:srgbClr val="FF0000"/>
                  </a:solidFill>
                  <a:sym typeface="Symbol"/>
                </a:endParaRPr>
              </a:p>
              <a:p>
                <a:pPr marL="0" indent="0" eaLnBrk="1" hangingPunct="1">
                  <a:lnSpc>
                    <a:spcPct val="90000"/>
                  </a:lnSpc>
                  <a:buFontTx/>
                  <a:buNone/>
                </a:pPr>
                <a:r>
                  <a:rPr lang="en-GB" altLang="en-US" sz="2800" dirty="0" smtClean="0"/>
                  <a:t>			</a:t>
                </a:r>
                <a:endParaRPr lang="el-GR" altLang="en-US" sz="2800" b="1" i="1" dirty="0" smtClean="0">
                  <a:solidFill>
                    <a:srgbClr val="FF3300"/>
                  </a:solidFill>
                </a:endParaRPr>
              </a:p>
            </p:txBody>
          </p:sp>
        </mc:Choice>
        <mc:Fallback>
          <p:sp>
            <p:nvSpPr>
              <p:cNvPr id="1884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467544" y="1916832"/>
                <a:ext cx="8075613" cy="4392613"/>
              </a:xfrm>
              <a:blipFill rotWithShape="1">
                <a:blip r:embed="rId4"/>
                <a:stretch>
                  <a:fillRect l="-1208" t="-1942" r="-1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1391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85750" y="886346"/>
                <a:ext cx="8572500" cy="532453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marL="0" lvl="2" algn="just" fontAlgn="auto">
                  <a:spcBef>
                    <a:spcPts val="0"/>
                  </a:spcBef>
                  <a:spcAft>
                    <a:spcPts val="1800"/>
                  </a:spcAft>
                  <a:defRPr/>
                </a:pPr>
                <a:r>
                  <a:rPr lang="en-GB" sz="2800" dirty="0" smtClean="0">
                    <a:latin typeface="+mj-lt"/>
                    <a:ea typeface="+mj-ea"/>
                    <a:cs typeface="+mj-cs"/>
                  </a:rPr>
                  <a:t>A straight horizontal wire of length 5m is in a uniform magnetic field which has a magnetic flux density of 120mT. The wire is perpendicular to the field lines which act due North. When the wire conducts a current of 14A from East to West calculate the magnitude and direction of the force on the wire.</a:t>
                </a:r>
              </a:p>
              <a:p>
                <a:pPr marL="0" lvl="2" algn="just" fontAlgn="auto">
                  <a:spcBef>
                    <a:spcPts val="0"/>
                  </a:spcBef>
                  <a:spcAft>
                    <a:spcPts val="180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effectLst>
                            <a:outerShdw blurRad="38100" dist="25400" dir="54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mbria Math"/>
                          <a:ea typeface="+mj-ea"/>
                          <a:cs typeface="+mj-cs"/>
                        </a:rPr>
                        <m:t>𝑭</m:t>
                      </m:r>
                      <m:r>
                        <a:rPr lang="en-GB" sz="2800" b="1" i="1" smtClean="0">
                          <a:effectLst>
                            <a:outerShdw blurRad="38100" dist="25400" dir="54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mbria Math"/>
                          <a:ea typeface="+mj-ea"/>
                          <a:cs typeface="+mj-cs"/>
                        </a:rPr>
                        <m:t>=</m:t>
                      </m:r>
                      <m:r>
                        <a:rPr lang="en-GB" sz="2800" b="1" i="1" smtClean="0">
                          <a:effectLst>
                            <a:outerShdw blurRad="38100" dist="25400" dir="54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mbria Math"/>
                          <a:ea typeface="+mj-ea"/>
                          <a:cs typeface="+mj-cs"/>
                        </a:rPr>
                        <m:t>𝑩𝑰𝑳</m:t>
                      </m:r>
                    </m:oMath>
                  </m:oMathPara>
                </a14:m>
                <a:endParaRPr lang="en-GB" sz="2800" b="1" dirty="0">
                  <a:effectLst>
                    <a:outerShdw blurRad="38100" dist="25400" dir="5400000" algn="tl" rotWithShape="0">
                      <a:srgbClr val="000000">
                        <a:alpha val="43000"/>
                      </a:srgbClr>
                    </a:outerShdw>
                  </a:effectLst>
                  <a:latin typeface="Bradley Hand ITC" pitchFamily="66" charset="0"/>
                  <a:cs typeface="Arial" pitchFamily="34" charset="0"/>
                  <a:sym typeface="Symbol"/>
                </a:endParaRPr>
              </a:p>
              <a:p>
                <a:pPr marL="0" lvl="2" fontAlgn="auto">
                  <a:spcBef>
                    <a:spcPts val="0"/>
                  </a:spcBef>
                  <a:spcAft>
                    <a:spcPts val="1800"/>
                  </a:spcAft>
                  <a:defRPr/>
                </a:pPr>
                <a:r>
                  <a:rPr lang="en-GB" sz="2800" b="1" dirty="0">
                    <a:effectLst>
                      <a:outerShdw blurRad="38100" dist="25400" dir="54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+mj-lt"/>
                    <a:ea typeface="+mj-ea"/>
                    <a:cs typeface="Arial" pitchFamily="34" charset="0"/>
                    <a:sym typeface="Symbol"/>
                  </a:rPr>
                  <a:t>F = 120 x 10</a:t>
                </a:r>
                <a:r>
                  <a:rPr lang="en-GB" sz="2800" b="1" baseline="30000" dirty="0">
                    <a:effectLst>
                      <a:outerShdw blurRad="38100" dist="25400" dir="54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+mj-lt"/>
                    <a:ea typeface="+mj-ea"/>
                    <a:cs typeface="Arial" pitchFamily="34" charset="0"/>
                    <a:sym typeface="Symbol"/>
                  </a:rPr>
                  <a:t>-3</a:t>
                </a:r>
                <a:r>
                  <a:rPr lang="en-GB" sz="2800" b="1" dirty="0">
                    <a:effectLst>
                      <a:outerShdw blurRad="38100" dist="25400" dir="54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+mj-lt"/>
                    <a:ea typeface="+mj-ea"/>
                    <a:cs typeface="Arial" pitchFamily="34" charset="0"/>
                    <a:sym typeface="Symbol"/>
                  </a:rPr>
                  <a:t> x 14 x </a:t>
                </a:r>
                <a:r>
                  <a:rPr lang="en-GB" sz="2800" b="1" dirty="0" smtClean="0">
                    <a:effectLst>
                      <a:outerShdw blurRad="38100" dist="25400" dir="54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+mj-lt"/>
                    <a:ea typeface="+mj-ea"/>
                    <a:cs typeface="Arial" pitchFamily="34" charset="0"/>
                    <a:sym typeface="Symbol"/>
                  </a:rPr>
                  <a:t>5</a:t>
                </a:r>
              </a:p>
              <a:p>
                <a:pPr marL="0" lvl="2" fontAlgn="auto">
                  <a:spcBef>
                    <a:spcPts val="0"/>
                  </a:spcBef>
                  <a:spcAft>
                    <a:spcPts val="1800"/>
                  </a:spcAft>
                  <a:defRPr/>
                </a:pPr>
                <a:r>
                  <a:rPr lang="en-GB" sz="2800" b="1" dirty="0" smtClean="0">
                    <a:solidFill>
                      <a:srgbClr val="FF0000"/>
                    </a:solidFill>
                    <a:latin typeface="+mj-lt"/>
                    <a:ea typeface="+mj-ea"/>
                    <a:cs typeface="Arial" pitchFamily="34" charset="0"/>
                    <a:sym typeface="Symbol"/>
                  </a:rPr>
                  <a:t>F = 8.4N</a:t>
                </a:r>
              </a:p>
              <a:p>
                <a:pPr marL="0" lvl="2" fontAlgn="auto">
                  <a:spcBef>
                    <a:spcPts val="0"/>
                  </a:spcBef>
                  <a:spcAft>
                    <a:spcPts val="1800"/>
                  </a:spcAft>
                  <a:defRPr/>
                </a:pPr>
                <a:r>
                  <a:rPr lang="en-GB" sz="2800" b="1" dirty="0" smtClean="0">
                    <a:solidFill>
                      <a:srgbClr val="FF0000"/>
                    </a:solidFill>
                    <a:latin typeface="+mj-lt"/>
                    <a:ea typeface="+mj-ea"/>
                    <a:cs typeface="Arial" pitchFamily="34" charset="0"/>
                    <a:sym typeface="Symbol"/>
                  </a:rPr>
                  <a:t>Vertically </a:t>
                </a:r>
                <a:r>
                  <a:rPr lang="en-GB" sz="2800" b="1" dirty="0">
                    <a:solidFill>
                      <a:srgbClr val="FF0000"/>
                    </a:solidFill>
                    <a:latin typeface="+mj-lt"/>
                    <a:ea typeface="+mj-ea"/>
                    <a:cs typeface="Arial" pitchFamily="34" charset="0"/>
                    <a:sym typeface="Symbol"/>
                  </a:rPr>
                  <a:t>downwards</a:t>
                </a:r>
                <a:endParaRPr lang="en-GB" sz="2800" b="1" dirty="0">
                  <a:solidFill>
                    <a:srgbClr val="FF0000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0" y="886346"/>
                <a:ext cx="8572500" cy="5324535"/>
              </a:xfrm>
              <a:prstGeom prst="rect">
                <a:avLst/>
              </a:prstGeom>
              <a:blipFill rotWithShape="1">
                <a:blip r:embed="rId4"/>
                <a:stretch>
                  <a:fillRect l="-1707" t="-1030" r="-1422" b="-2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rot="5400000" flipH="1" flipV="1">
            <a:off x="852872" y="5775845"/>
            <a:ext cx="1357313" cy="1588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881445" y="6101284"/>
            <a:ext cx="1295400" cy="11113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173421" y="6455296"/>
            <a:ext cx="23103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/>
              <a:t>Current East to West</a:t>
            </a:r>
          </a:p>
        </p:txBody>
      </p:sp>
      <p:sp>
        <p:nvSpPr>
          <p:cNvPr id="15367" name="TextBox 9"/>
          <p:cNvSpPr txBox="1">
            <a:spLocks noChangeArrowheads="1"/>
          </p:cNvSpPr>
          <p:nvPr/>
        </p:nvSpPr>
        <p:spPr bwMode="auto">
          <a:xfrm>
            <a:off x="173421" y="5092865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/>
              <a:t>Field due North</a:t>
            </a:r>
          </a:p>
        </p:txBody>
      </p:sp>
      <p:pic>
        <p:nvPicPr>
          <p:cNvPr id="1536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327" y="4638130"/>
            <a:ext cx="2032923" cy="1578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614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5366" grpId="0"/>
      <p:bldP spid="153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7544" y="1628800"/>
            <a:ext cx="8208912" cy="44644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Name 5 things that have an electric motor in.</a:t>
            </a:r>
          </a:p>
          <a:p>
            <a:pPr algn="ctr"/>
            <a:endParaRPr lang="en-GB" sz="4800" dirty="0">
              <a:solidFill>
                <a:schemeClr val="tx1"/>
              </a:solidFill>
            </a:endParaRPr>
          </a:p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In each device what does the motor do?</a:t>
            </a:r>
            <a:endParaRPr lang="en-GB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60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http://41.media.tumblr.com/ee94b28a1fc36d27110c5e4da575c89e/tumblr_inline_nm0kxrKAMh1qi84oh_4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923274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75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http://physicsnet.co.uk/wp-content/uploads/2010/06/fleming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856" y="1124744"/>
            <a:ext cx="6402288" cy="5505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0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lDoafISETF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496" y="1124744"/>
            <a:ext cx="921702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509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https://getrevising.co.uk/https_proxy/24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8560"/>
            <a:ext cx="9145400" cy="470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81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23528" y="1268760"/>
            <a:ext cx="8496944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AutoShape 2" descr="data:image/jpeg;base64,/9j/4AAQSkZJRgABAQAAAQABAAD/2wCEAAkGBxQREhUUExIWEhUWGBQaFxUYFxgWGBwZFxkWHBkVGhwYHSsgGholHBcaJDEhJSorLi4uGCAzODM4NygtLisBCgoKDgwOGxAQGywmICYsLSwsLCwsLCwsLCwsLy8sLCwtLCwsLCwsLSwsLCwsLCwsLCwsLCwsLCw0LCwsLCwsLP/AABEIALgBEgMBIgACEQEDEQH/xAAbAAEAAwEBAQEAAAAAAAAAAAAAAwQFBgIBB//EAEEQAAIBAgQDBQQHBwMEAwEAAAECAwARBBIhMQUTQQYiMlFxYYGRoRRCUmJyorEVIzNzgpKyJEOzFqPBwtHS8FP/xAAZAQEBAQEBAQAAAAAAAAAAAAAAAgEDBAX/xAAmEQEBAAICAwEAAAYDAAAAAAAAAQIRAzESIUFREzKx0fDxIlJx/9oADAMBAAIRAxEAPwD9xpSlApSs5uNwKxVn5ZBIOdWQafeYAH40GjSooMSji6OrjzUgj5VLQKUpQKUpQKUpQKUpQKUpQKUpQKUpQKUpQKq8UxLRQyyKudkjdlQbsVUkL7yLVapSDg4eIQxRrLDikmxEgiSWd5GkhTnm4kdA4VRcWVAV8Si9RHjb4lCXCix4cQylsr3x0yCRQWICOsSuvWz7mwrsOK4qLDx3aMvnYKIkUFndjooBsCdzckAAEk6Vlt2gCSSB43YH6OIYVQc0uySOUsxAuAhOpAGU616Jlub0xNxrH4j6THh8OYlLQzSkyKzfwngUKMrC1+adddqw5O0eInjxAjlhU8ieRcqMz4flPl5c37wXdwGse7lKNoba78XaOKRoxEkkheNXzBNI1ckLzLm63ZCLC9spvprWbwLtfBJhopZALyRx86RFHKErQtI8ZN9SApBGtrgGsksn8oqS9pZ4ngiebDggYPmFlKvL9JcrmjUyd0IBv3rm+1qr4jj+LwsbZ5Y5WkxkkKOY8qRhVdrHNMAblQoBZbXOp0B3cP2lw85jZQbW1LR3IBgWewIOhCst9Drp7arTdtsNyeY0MhRicq2ibOoVWaUWe2UZgCCc2YgWubVU3/1EEHaiV58LGZMPllWPOYyJc0hDl0XvhkXuEq+RgbG5Gl+0qGFUYK4UAlRYlbMAemuo9KmrjlZepppSlKgKUpQKUpQKwcX429TW9WDi/G3qarFx5ulJ8HGTcxqT55Rf4719SEr4JZU9HLD3LJmUfCpqVenCWzp9XF4hdpVb8cYPzQr+lTpxmUeKBW9qSan3Mot8TVelZ4xU5courx9B445Y/VC4+MWa3vtVmLjEDGwmS/kWAPwOtZNfHQMLEAjyIuKzxXOa/Y6WlckmAjXwLy/5ZaP/AAIqdGlXwzyAfZbK4+LDN+as8VTmjpqVz6cSxC78qT3NH87t+lTR8dYePDuPMoyOPmVPyrNVc5Mb9bVY3a7iD4fCvJF4w0Kju5/4k0aGy3FzZjYX3tUyceg+sxj/AJiMg/uYZfnXvFRw4uPJnDqWjbuON43V11HTMgrcdSzat76YqdoZIE/eRzzueY+TlxRSLFGFzyHv5WUFxa2pvYA2qz/1WmaU8mXkxZs89lKXESS2ABzG6uoGm5tWhxfgkOKy81WOUMO67xkq9syNkIzI1hdTpoKxODY7D4qbH4TkOqh7OWDhJboiMUJ2AygaHazDe9X5YfYPfEu2Yw6x83CzLLJnIgvEZMqZbsLSWYnMLIpLHXTQ26gGsSTsph2yX52ZM4En0icSWe2ZS4fMVOUaX6XGutbMUYVQqiwUAAewaAVOVx1PEe6UpUNKUrL4rxpYSVAzsBdrkIiDzkc6L6an2WprbMspjN1PxThq4hVDFkKMHR0OVlYAi4PoSCDcEE1Tm7NxNrnlDjlkSBznBRHQNmN7kq7A3ve9UV7Qyad/Ckk+DOwvvoH1ubfdq9H2gBsjROsx8MWhze1XHdKi1yTYgbjUXv8A5Yxzx5cMrqX2rYjg8GGyMrSocscaxRuf3vLzFFI+s2rXYkXF8xsKjh7F4YwRxNGVVUw4ZA2hMFspYgDM1rqTpmBIPS2xgcEVYySEPKwsSPCq78tPJb7ndiLnYAXqeeX66sbDdmYI1ypnWzzOCHIYNMCGIO4sDYeQA8qqr2NgBDB5RKHaTnBxnzMqI3TLYqi9Ol99a6OlZ55fppHh4QiKgJIUAAsSxsBbUnUn2mpKUqQpSlApSlApSlArBxfjb1Nb1cxjZZRI/wC7Ui5tZ9fgygA++qxcebp7pVX6bbxxyJ/TnH/bzfOvo4hFtzFB8icp+DWq3nWaUFK0KUpQKUpQUcJxeKXNy2zFH5bixur+TC1x67VerCfgZ+kRYhDynHdnUaiVBfJf7ytYg+RIrdrI26+FZfFpY1BHJWaSwsuUdTYXNu7c6DqTtVh8Q0hKxGwGjS7gEbqo+s3t2HtOlT8Owi8+JANBnla+pZlyqC19zd7+qjypem4Td00+zXC3w8VpJGkkc5nuzMikgdyIMTkjGwHXc6mrHD/4mI/mr/ww1eqjw/8AiYj+av8Aww1yexepSoMZi0iUu5sB7yT0UAaknoBrQT0rnE4vipu9BAFj6M1nv/3E+K5lPRjUHEO0WLw0ZeTAPLl1tERcjzCgsBbfVqDb47xNcLBJM31R3R9pjoq6ebED31l9neDNZZsT3pD3gh1Cs2pcg7yG59iiyroCTg4Dt3hMYYFxUGIw8qkTLG8cmTMqkAggDmgZrjTcA2uBXYpxvDm371VvtnvGT7nsaMsl7XZoVdSrqGU6FWAIPsINctxDA8lxGjFVY58O19EkS5MV98pFyF+zzBsAK32maU5UFoyv8ZWXc7COwN7dSbAXFr62zMV2fKuJIXvlACxS3ZBYG+Rt42a5u1mv1qsbquXPhc8PXfz/ANXOEcX57MpieMqkbHNYauXBUC97AodTvuNLE6lZHZ/DOvOeWPls8mgzBu4qIoN16EhiOve1rXrLrfp0wuVxly7KUpWKKUpQKUpQKUpQKUpQKwcX429TW9WDi/G3qarFx5ukNGF99aUro86seHRdECnzXuf42r59Dt4ZZF94cfnBq1SsFbJKNnRvVCPmG/8AFfOdIN4gfwOD8nC1apQVfpwHiSRf6Cw+KXFe48dG20ik+WYX+G9T15eMNuAfUX/WgSSBQWJAUakk2FvWqlmm3ukfls7+vVV9m5622MGHwEbycwIFVCQgUZQzDRnYDQ2Ist/aeorUoPiKAAALAaADQADpXvAOFxMZP10kQfi7rgfBW+FeajxEZYd05WBDK29mU3B9L7jqCRSzcVjdXbqKo8P/AImI/mr/AMMNScMxomjDWsdQy9VYaMv/AO3BB61jYnjAhknRRnlaVMq2J3hiAJt6GwGpsdgCw5PY99r+18HDUUzZmeTMIokF3crbQeWrAXPmKo8AwGIxirPxCMRMb5cOCSFUk2Vr7d22Ybsb30sot4LswkkgxGLRJpxqmdVbl+lxofTQdNbs3R0AClKhxeJWJSzHTQWAJJJ2UAakk9BQesQyhWLlQgBLFrZbdb30tWQnBopGLCJI4mUWKZonYmxuchXKLaWNyfZbXQWBnYtIQU7uWIqNCLNma97uGGltBbz1q3Qc+/ZSIEmJ3hJ+zY/EkZ/zVgYrstxVJnkw3FQVIASOaMuAL3K9bAWFm1Y3Ivpr39Vsdjo4FLyusajqxt7h5n2Cgwlx+OhjzTxxSZVvIyd1O6LswOYsBodMhrYg4rG0POY5F1BzdCrFSum5zAgW36VzuNxbYmzyExYYHugavI2uVVA8TafhW1xcjMkqRlipYZQgtHEDdUFrXP2pPvdNh1J2TaM85ilnxUszZs7wKPAi5c34nzAi/wB3Ydbnb3Hi8Qv+8r/jjF/ihUfKquGx6SGyknxWOU2OU2Njaxsas1eo89zy2nTjMo8UKsPNH1/tcAfmqdOPp9eOVPVC/wDx5qo0p4xU5smvBxeB9FmjJ+zmAb3qdRVwGuakjDaMA3qAf1qAYFB4AYv5bNF8chF/fWeKpzfsdbSs7DxHKvfc6DdvZSp07eTRpSlY0rBxfjb1Nb1Y2M4bMWZkeMg6hWVh7swY/wCNVjdOfJjcp6VKUfDzr4oM38t1b/PKflUD4rL40kjtuWjfL/cAV+dXuPPcMp8T0qKLFI3hdW9GB/Spa1JSlKBUGPlKxuRuAbep0HzIqeq/EIy0bBd7XA9o1A+IrBLDEEUKNlAA91e68xSBlDDYgEehr1WhUUs1iEVS8jeFBv7STsqjzP62FfM7OWWOwy+ORv4cYG9z1a2uX4264HGMBisWww/D5DDCbjF4ljaSQHLYA5bqcpayi3iBsFILTctOuHH5e62YcUylo8O3OnlIzuv8NMtwQl7g5di5vqOpAjrc4PwZYO8xzym+Zz7dwL6621J1PU6AB2d4BBgIVhw6ZVG53Zj1Zj1Nalc3pk10UpVbE4hh3YwHe4BGYAKCCczdbabAa/MB6xmIyLcIzkkAKo1JPmdlHtOlfIMOQzOzsxbYE91R9lQPmTqfSwDD4RUZmFyzm7MTc9bKL7KL6Aae8mrFApSszjPGFgFh35DbKg310BNtbE6CwJJ0AJoJ+J8STDoWc+dl0u1ugubepNgBqSBrX57xPgT46dcVxEgxI3+jwcY1bVSzSFgDY2sbgaeWx6ngmAM7vNiNXV8oQ2sMtiNASNCQQtyARckt3qqYvCzR4hy0ivzLmNmQ+Af7VwwAy+QGoN9Tetk2nPLxm0yRszZ5CC1rKBoiL9hB+rbm3kABPVTmyjeJW/A+vwcAfOn04DxRyL/QW/wvXR5LbfdZPB+CNBOZEvEjhzLCHzxmQkEPGD4L94n1roKrx46JtBIhPlmF/hvVihbb2UpStYUpSg18P4V9B+lKYfwr6D9KVzeqdLckgUFmIUAEkk2AA3JJ2FVuHcThxCloZVlUGxKm9jvb4Gq/aOHmYd0MTzK2UMkbBHtmF3UkjVd7X1t12PG8TinPJEq4uWNsSwiiMqRzlfo0xYM0br3M4BGZs299LCqwwmU7W7v9oR52jzd5SgIsd3BK62tqAanjlDC6kMASNDfVTYj1BBFcfw/hWLBiMgJb/Q85w697lwyLMSbjMMxHTW+gq52e4DJh4XWJuQzTzMeYXxF4+Y+S2aTukqQb39Relwxn0dJLKFF2NhcD3kgD5kV7rkBwKbK8oM3POIew5xy8k4pGFlzZQBElwN+8w62rPxPCMYnNkVpiZJcTmHOA/cnFRFEju2VGMPNykWN2sSNLbOOX6O3xOBikFpIkceTKrfqKptwGH6oaP2I7qP7b5flWd2Bdjh3uGC8/EBFeQzFVVyuXOWN7EHqbG4vpXS1GU8bo9VivwNh4MQ3pIquPy5T86hbh2IHSJ/6mT5FW/WugpWbqbx4345huYvjw8i+0ZXH5GJ+VQnHxiwZuWTsHBjPuzgXrra+EX0Otb5IvDHH4dxG2S4yNdozfQdXS/wAx7L+VXMHhmxOoJSH7Y0Z/Ynkv3/h9qtWbgeGcgth4iQbg5F0Pnt7T8a0KXJuPFJd1xXHZlSVYXDQ4ZLWC5QGsFbN3iLksTrrYoTbMVK7WA43hQoSIkKPsxuR5kkhdz5netuuJ4/2kwpnTCQRJi8TIWuEjWQRhb3dybAG4tYka7+2XV2GExaSrmjcOL2uDex8j5H2VNWV2f4X9HQ5jd2sW8gBeyjzAudbDfQAWUSNiuYocScqJW1ZgFzgWsVLHRCbi9rnpoQSEjYgyaQshAfK7G5tbcLbRm6b2Bvva1WIMOqAhVC3JY26k7k+ZrATjxmOTBIsiLcGQAMmlwQAGUWvpfNrY2BGtexxnEx25uENurLmP5Yw9ve1B0NKwE7VxAgSK8d/PK35VYt+WoZ+LyYo8vCghT4pTpYf+v+fQAXzqFTtr2mljthMDG8uMmuqsB+7itYs8jEZdAR3faNri9zsfwCSCJXxcnPxTFmkkJBAZtwlgNLaXte2gsAANXhPCkw62XVj4nI1PWw8l129Sbkkm/QZ3B95v5z/otOPwZoWYDvR/vF9V3HvW6/1U4PvN/Of9Fq3jZAsbs3hCsT6AG9C+2ArXFxsa+1BgUKxRg7hEB9QovU9dnheZIw3iAb1AP61X/Zsf1V5f8stH8chF/fVqlYKv0Rh4ZnHsOVh81v8AOlph1jf3NH/5arVKCr9JceKFvVGVh8yD8qftFB4iyfiRlHxItVqvtBrYY3RSNQVWx91KQeFfQfpSoeqdOXg7WyPGHEuFQyyKqAk3w6sZADiRnBLEply9zvtkvpeqv/UmLmaMomFsPo45jh2Gedpog8YDCyEBWGtyHy/WzDuThU7wyLZ/F3R3vxefvr62GQ7optltoPqG6/A6jyrp/Ex/F6cRD2qxkpjCLh0uuEEhYO1pJ2mRwAGHdDxi1zrt1uJ8B2xd1jD8pJXbBKUub3mcpLYFrnKyOB+E3rrzhU+wu4PhG6m6n1B1HtocJHcHlrcbHKLjW+h6a61lzx/BxkXG8VCjCSfDlpMVPGkroyRxiNXcggyd8nLZVzL1N9KqycZmmQTyiGfDtw9MQ2E5Ze72vYMXIuHG+U6C2+td9Jh0YWZFIvexAIv5+vtr0sSjZQNLaAbeXpW/xJ+GnEcP4ziSRhsMcHdTKqyoj8ghYoZAEVX6NLlNmI0voe7XV/tBluGgl03KqGU+ZXKxNvUXq1Hh0W2VFW17WAFr72tteosbj1iIBuztfKijM5A3Nh0HUnTbzFRnlL1GoP23EPFzE9rwyoPiyW+de4+MYdjZcRET5CRCfhevJ41EPGWjt1eN0HxZbfOp4pYphdWjlHmCrj5VAmSQNsQfQ3r3VF+D4djc4eIk9eWt/ja9RS8IiVSQZkA1sksw+Cq1j6WoNOo55lRSzsEUbsxAA9SdqxMZIsUYkOJxCA3yoQmdrdMsqX6XJNgBqTbWuUlxk+Nl5Ss0hXXWwVQSQCSFAvowzWvoQANQ46bfEO18cpMWGlUa5Xma6gGwOhYbWN89iPK9mKXOyXZfDcOjZobu0tmklLF2kOpuNT5nQb9bnWpuC8FTDLp3nI7znf0Hkvs+NQYxI8LIkxB5d2BUXKpIwNpEXZWbVSfvja7Xrxc5yy3TTZ8wWaUtAiXOQsF/C0lv8b211125XjmDxHGGWFX+j4C7c8gESy5SLRC+iqdbjpax1uo1cPhZccwkmvHCNUjBsT96/wD7b/ZsO83RxRhQFUBVAAAAsABsABsKl0VOCcJiwcCQQrljQWHmfNierHcmr1KUHxlB3F6AW20r7SgUpQ0Gdwfeb+c/6LVTj2IzsIBt3WlPsBuqerEXPsB8xVfsbxgYk4q0MsXLxDqeYALtYXUWJva2p21FWDwBlLFMQ13ZmbmIr6sdrrlNgLAXJsAB0rYnPevSvSpH4fiB0if0Zk+RU/rUB5i+OCRfaArj8jE/EVe48t48p8e6VWOPjHiblk7BwYz+cCrCsDqDf01rU60+0pStClKUGxB4V9B+lfK+weFfQfpSub1TpcpSlS6FKUoFK8ySBQWYhQASSTYADcknYVmZ3xPhLRQ/b8Mkn4OqJ97xHpbRiEuIxzMxjgAZwbO51SP1t4n+4D6kaXmwOBWK5uXdrZ5G1ZiPPyGpsosBfQVNBAsahUUKo2AFgKkoFVMTwyGQ3eJGP2iov8d6t0oM79joNUeWI/dkYj+xyU+VYvaSXEQ8tFnzrJnz5kAbKoGmeLKUGu4Uk6AakV1dc5x+4xMBPht/83/O0PwrZ7qc8vHG1zzdnpn5jFgt1BRbW7+thlzkLGLJZQdSCSQda3uzk0aDkiPlONx9oi1zc9bW02tsSBer9c5xXiac+MR950Nyw2suuX2k2K3+8wHW3bLGYx87h58+XLV/06PG8SSNljBDSuCUizAMQNCxvsoPX9TpWFgp2nmOGkDygyiUuQjRIsTg8lWUDMQ6qNvrHqDVvjODfEyWgMeZBlZ5IhLGneDW3F30AyjYE3IuLuzfA4wmWTOMSgRZWVmjPdAC5chA5RC6eet+8Dbla9vHh9dTSs79nyL4MTIPuuEkX5qH/NT/AFS//wAJf74v/vUuzRpWcOIOPHhpB5lSjr7rNm/LQcbgHjflfzVaH4cwC/uoNGleIplYXVgw8wQf0r3Qcx23kl/0iQ3JlxBRkEzQZlGHxD5TIillF0B0H1bVXHG5cMUhMa9z6NzQ+IaR74mVo1WJmQGTLa92tfbfWuqmw6uULKGKNmQkeFsrLmHkcrMPQmvE2Bid1kaNGdPA5UFlv9kkXHurrM8dSWMc1F2gxAi5phhAlkEcVnYfvGlaO8htoMq5tPw7618k7VS/SVgWKJsghOIfmEIqyMwLozKAQMux1Y6W0vXTSYGJozE0aNGd0Kgqdb7Wtvr61CeDYe6H6PFeMARnlrdANgundF/Kkyw/BepSlcmvhF6oy8GgbUwoD5hQp+K2NX6UGQ3AEHgklj/rzj/u5vlUL8GmHhnVvY8ep/qVhb+01u0rd1Nwxvxzj4TELvCrfgkB+Tqv61C8zL44pU/oLj+6PMPnXU0rfKovFio4ZwUU3+qv6V9q7Ss2vxKUpWKKr43GLEAWvcmyqBdmb7KgbnQ+4E7CpMQWytkAL2OUMSFv0uQCQPdWNghJGS8sEkkpHekUxsAPsIMwKrpsBc21udaC3Hg2lIee1hYrCDdVI1DOfruD/SCNLkZq0qzhxuH6zmL+Yjxf5gA+6rsM6uLoysPNSCPlQSUpSgUpSgVR4vw4YhMpOVhqreR294IuDqN9LGxF6lBxGPw2OZZY8gComYSA5jKTm/drlF+guco8W2lmi4N2SdiGkvGO7mfwuwDK2RBcsillUljZu7YDUse8pW229pwwxw/liPDwLGoVFCqNgNqrcQwZYiSMhZUvlJvlYHeN7fVPyNj0sbtKxStgcYJVvYqwOV0PiVhupt63vsQQRoas1Qx2FYNzov4gFmXYSKL9w+TC5yt0PsJqxg8UsqB12N7g6EEaFWHRgdCKCeq+NxSRLd+psFAuWJ2VR1J8q847GiIAWLu2iRjxMeu+wHUnQVFgsEQ3NlIeUiwt4UU/US/zY6t7AAAFfh/ChzOfJGqSWIRVA7in7RHjc9TsNh1La9KUClKUClKUClKUClKUClKUClKUClKUClKUClKUAiqU3CYXOYxJm+2FCv8A3DUfGrtKDOPCreCaaP8Arz/KUMK+8nErtLHIPvxlWPqytb8taFKDFxfFJ4rK8CgkMeaJLwoF3eUsqkDyAuSdNrkF4i5ZGbMFOkcQW0kh2aVlY9xBe4BOlxmNyFGpPhVcqWF8puB0v0JGxI6X2Ou9Vsbw0SuCxAQizqBZnAJsjNvyxc93rfXS4IeIuLKzAi3KYhEfW8jk/wC2oGqAXOb2E+EXqzhsasjMqgkJoX0yFuqA31I620B0vcECni+FmSW/hTJlLBjmt1iS38NTYFmGp0HTT1DwSOMBYWkhCiyqkjZAPII10A9BQadKzjhcQvgxCv7JYwT8Yytvga+/SMQvigV9v4cmp9zqo+dBoUrOHF1HjjljP3o2Yf3R5l+dTYXicMptHKjn7IYFveNxQW6wuLTNBJmw68yVxd4BswGnONvCwta/1gMupC2vYvGsW5UIDSaZifBGDszW3Pkg1PsGtTYHBCIGxLMxu7tqzN5n/wAAaAWAFhQQcJw625ufmvIATLtcdFUfUQdF+Nzc1oVl4hDh2MiAmJjeVBrlJ3mQf5Dr4hrfNqUClKUClKUClKUClKUClKUClKUClKUClKUClKUClKUClKUClKUClKUClKUClKUCocThI5RaSNZB5Mob9ampQQ4TCpEuWNFRdTZRYXO50qalKBVLjHFI8LE00pyouUE2v4mCj5kVdrC7W8GOMSOGwMRkzTAm3dVJClvbzeWfQGqxkt99C9guLxSyTxo3ew7KslxYAsgca9RY17n4pCjRq0igykrHr4iFZjb3KdfZXDf9JYoYdlaSMTTohnctZGlTE8xYtUN1dHaO5VrBVFiNK08D2Rt9DzQYdBh55pCtzKcrxSgWZowM3NdXIAVRl08IrrcMJ9/zX92bdLxHiSQrmPe78SELYkGV1RSRfQXa/pVt5ALXIFzYXNrnyHtrg8F2SxKsMyYcEcrPMHYySsmJjlMr3jGpVW0ubHTatLtZwR8VKAnJc8rLaRiGhzPf6TGoU3ewIB7uqCx3qfDHetjqFmUnKGBPlcX8tvWvplW5GYXAuRcXA8zWPwPgCQvJK0ac5pcSwkXxZJpMwBNhc2VNOltK4j9jHEYmaFDh5SY+ICSVWZnYzSpkSdsvcyrdAt28BtYCmOGNt9m36aMQhAIdSCbA3G/l6+yq2O4pHEhe+cBo1spBN5JFjHXoza+hrmOPdkWaS+Hhw5jKJZXJQRSq4ZpUCxsLuoVeluWPM1k4DsrJiI3KxwxIz4hWyuyvMGxyuzSZUBUokTBNTrJutbOPDvZt+iNiluNbg5u8CMoy73N9KjwfEopY1kSRWRtA17XPlr19lYfD+zXLmJyRLAJMQRGBYZJo4RlyBco7yvce2/WsPGdhZOVhkWOB1jSZZYc3KRnkKEShhExuAmUkBWsTZuhyYYX6P0OlR4dSFUG1wADa9r21tfW1SVyaUpSgUpSgUpSgUpSgUpSgUpSgUpSgUpSgUpSgUpSgUpSgUpSg53t6pOEGXMCJ8GxZVLsoXERFnCgG+UAtsdqx4J8bO6RR4mWOMjGZMSYEzvy/owiZ1ZAo7zyjQLnCXG9KV2xy1j1+/wBGPkvH8SLpmZJF+n5yYHZVtiFGGJKof9pr3F97kGxrPinxZD4hZJkZMKWYtGjNIUxE+VAeWoMWUE6IrFWQ93r8pV+Uk6HW9q8bJGIQkjwo7nmTRxc1lARmVQuVgMzAC5U9RoSDWDxDi+LDy8tpSwWf91yLKI1w5aPEBil2laXIMtz4iMt1NKVGFknQ94zD4uSII+Jm5iYnBkvHHGoKycguADGe4jF7dbDvE14xHHMWss2UyOypjAuH5ByBoivIbOEuzOuZvFY7AUpWzP8AYJZoZZnwDR4zEyKuJkDvyUjuORM12BiAK3GQG1u/bxAMO4pSo5Lv0QpSlc2lKUoFKUo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219200"/>
            <a:ext cx="3810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2" name="Picture 4" descr="http://www.cyberphysics.co.uk/Q&amp;A/KS4/magnetism/motorEffect/diagram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93" y="1268760"/>
            <a:ext cx="3810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11960" y="1412776"/>
            <a:ext cx="446449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The current flows in different directions on each side of the coil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This means the force on each side is in the opposite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This creates a couple which turns the coil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Every half-turn the current flows again and there is another force to keep the coil turning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98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23528" y="1268760"/>
            <a:ext cx="8496944" cy="51845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</a:rPr>
              <a:t>Write an explanation of how the DC Motor works. Include as much detail as you can.</a:t>
            </a:r>
            <a:endParaRPr lang="en-GB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23528" y="1268760"/>
            <a:ext cx="8568952" cy="53285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Current flows around the coil when the brushes connect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This current produces a magnetic field around the wire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On opposite sides of the coil the current is in opposite directions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This means the force acting on each side is in opposite directions producing a couple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The couple produces a turning effect on the coil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Every half turn the current reconnects and a force acts to continue turning the coil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The motor can be speeded up by (name 2 of) increasing the current, adding more coils, increasing the magnetic field strength of the magnet or moving the magnet closer to the coils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FF0000"/>
                </a:solidFill>
              </a:rPr>
              <a:t>1-2 = D, 3-4=C, 5=B, 6=A</a:t>
            </a:r>
          </a:p>
        </p:txBody>
      </p:sp>
    </p:spTree>
    <p:extLst>
      <p:ext uri="{BB962C8B-B14F-4D97-AF65-F5344CB8AC3E}">
        <p14:creationId xmlns:p14="http://schemas.microsoft.com/office/powerpoint/2010/main" val="15288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370</Words>
  <Application>Microsoft Office PowerPoint</Application>
  <PresentationFormat>On-screen Show (4:3)</PresentationFormat>
  <Paragraphs>39</Paragraphs>
  <Slides>12</Slides>
  <Notes>2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Formula and units</vt:lpstr>
      <vt:lpstr>Magnetic Flux Density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Joshua Duddy</cp:lastModifiedBy>
  <cp:revision>11</cp:revision>
  <dcterms:created xsi:type="dcterms:W3CDTF">2015-01-15T14:31:39Z</dcterms:created>
  <dcterms:modified xsi:type="dcterms:W3CDTF">2017-01-04T12:49:22Z</dcterms:modified>
</cp:coreProperties>
</file>