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5" r:id="rId6"/>
    <p:sldId id="262" r:id="rId7"/>
    <p:sldId id="263" r:id="rId8"/>
    <p:sldId id="259" r:id="rId9"/>
    <p:sldId id="260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F37B"/>
    <a:srgbClr val="EE9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7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88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8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0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5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09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1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03409-58FF-4B80-8B2C-BC58F01366F5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9143999" cy="4766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LO: to understand</a:t>
            </a:r>
            <a:r>
              <a:rPr lang="en-GB" sz="2000" b="1" baseline="0" dirty="0" smtClean="0">
                <a:solidFill>
                  <a:schemeClr val="tx1"/>
                </a:solidFill>
              </a:rPr>
              <a:t> and apply Lenz’s law and Faraday’s Law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" y="476672"/>
            <a:ext cx="9143999" cy="476672"/>
          </a:xfrm>
          <a:prstGeom prst="rect">
            <a:avLst/>
          </a:prstGeom>
          <a:solidFill>
            <a:srgbClr val="9AF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Key</a:t>
            </a:r>
            <a:r>
              <a:rPr lang="en-GB" sz="2000" b="1" baseline="0" dirty="0" smtClean="0">
                <a:solidFill>
                  <a:schemeClr val="tx1"/>
                </a:solidFill>
              </a:rPr>
              <a:t> words: flux, cutting, flux density, flux linkage, Weber  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4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5289" y="1772816"/>
            <a:ext cx="7344816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796" y="1649871"/>
            <a:ext cx="7772400" cy="1470025"/>
          </a:xfrm>
        </p:spPr>
        <p:txBody>
          <a:bodyPr>
            <a:normAutofit/>
          </a:bodyPr>
          <a:lstStyle/>
          <a:p>
            <a:r>
              <a:rPr lang="en-GB" sz="7200" b="1" u="sng" dirty="0" smtClean="0"/>
              <a:t>Lenz and Faraday</a:t>
            </a:r>
            <a:endParaRPr lang="en-GB" sz="72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55576" y="2996952"/>
            <a:ext cx="7560840" cy="31683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4000" b="1" dirty="0" smtClean="0">
                <a:solidFill>
                  <a:srgbClr val="00B050"/>
                </a:solidFill>
              </a:rPr>
              <a:t>K – define the terms magnetic flux density and magnetic flux linkage</a:t>
            </a:r>
          </a:p>
          <a:p>
            <a:r>
              <a:rPr lang="en-GB" sz="4000" b="1" dirty="0" smtClean="0">
                <a:solidFill>
                  <a:srgbClr val="FFC000"/>
                </a:solidFill>
              </a:rPr>
              <a:t>B – apply Faraday’s law to wires and coils</a:t>
            </a:r>
          </a:p>
          <a:p>
            <a:r>
              <a:rPr lang="en-GB" sz="4000" b="1" dirty="0" smtClean="0">
                <a:solidFill>
                  <a:srgbClr val="FF0000"/>
                </a:solidFill>
              </a:rPr>
              <a:t>A – apply Lenz’s law to induction</a:t>
            </a:r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109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36135" y="1196752"/>
                <a:ext cx="8568952" cy="525658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GB" sz="2800" b="1" dirty="0" smtClean="0">
                    <a:solidFill>
                      <a:schemeClr val="tx1"/>
                    </a:solidFill>
                  </a:rPr>
                  <a:t>Faraday’s law of electromagnetic induction states that the induced emf in a circuit is equal to the rate of change of flux linkage through the circuit</a:t>
                </a:r>
              </a:p>
              <a:p>
                <a:endParaRPr lang="en-GB" sz="2800" b="1" dirty="0">
                  <a:solidFill>
                    <a:schemeClr val="tx1"/>
                  </a:solidFill>
                  <a:cs typeface="Times New Roman"/>
                </a:endParaRPr>
              </a:p>
              <a:p>
                <a:r>
                  <a:rPr lang="en-GB" sz="2800" b="1" dirty="0" smtClean="0">
                    <a:solidFill>
                      <a:schemeClr val="tx1"/>
                    </a:solidFill>
                    <a:cs typeface="Times New Roman"/>
                  </a:rPr>
                  <a:t>Induced emf </a:t>
                </a:r>
                <a:r>
                  <a:rPr lang="el-GR" sz="2800" b="1" dirty="0" smtClean="0">
                    <a:solidFill>
                      <a:schemeClr val="tx1"/>
                    </a:solidFill>
                    <a:cs typeface="Times New Roman"/>
                  </a:rPr>
                  <a:t>ε</a:t>
                </a:r>
                <a:r>
                  <a:rPr lang="en-GB" sz="2800" b="1" dirty="0" smtClean="0">
                    <a:solidFill>
                      <a:schemeClr val="tx1"/>
                    </a:solidFill>
                    <a:cs typeface="Times New Roman"/>
                  </a:rPr>
                  <a:t> =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solidFill>
                          <a:schemeClr val="tx1"/>
                        </a:solidFill>
                        <a:latin typeface="Cambria Math"/>
                        <a:cs typeface="Times New Roman"/>
                      </a:rPr>
                      <m:t>−</m:t>
                    </m:r>
                    <m:r>
                      <a:rPr lang="en-GB" sz="2800" b="1" i="1" smtClean="0">
                        <a:solidFill>
                          <a:schemeClr val="tx1"/>
                        </a:solidFill>
                        <a:latin typeface="Cambria Math"/>
                        <a:cs typeface="Times New Roman"/>
                      </a:rPr>
                      <m:t>𝑵</m:t>
                    </m:r>
                    <m:f>
                      <m:fPr>
                        <m:ctrlPr>
                          <a:rPr lang="en-GB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fPr>
                      <m:num>
                        <m:r>
                          <a:rPr lang="en-GB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∆∅</m:t>
                        </m:r>
                      </m:num>
                      <m:den>
                        <m:r>
                          <a:rPr lang="en-GB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∆</m:t>
                        </m:r>
                        <m:r>
                          <a:rPr lang="en-GB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𝒕</m:t>
                        </m:r>
                      </m:den>
                    </m:f>
                  </m:oMath>
                </a14:m>
                <a:endParaRPr lang="en-GB" sz="2800" dirty="0">
                  <a:solidFill>
                    <a:schemeClr val="tx1"/>
                  </a:solidFill>
                  <a:cs typeface="Times New Roman"/>
                </a:endParaRPr>
              </a:p>
              <a:p>
                <a:endParaRPr lang="en-GB" sz="2800" dirty="0" smtClean="0">
                  <a:solidFill>
                    <a:schemeClr val="tx1"/>
                  </a:solidFill>
                </a:endParaRPr>
              </a:p>
              <a:p>
                <a:r>
                  <a:rPr lang="en-GB" sz="2800" dirty="0" smtClean="0">
                    <a:solidFill>
                      <a:schemeClr val="tx1"/>
                    </a:solidFill>
                  </a:rPr>
                  <a:t>The minus sign denotes that the induced emf acts in such a way to oppose the change that caused it.</a:t>
                </a:r>
              </a:p>
              <a:p>
                <a:endParaRPr lang="en-GB" sz="2800" dirty="0">
                  <a:solidFill>
                    <a:schemeClr val="tx1"/>
                  </a:solidFill>
                </a:endParaRPr>
              </a:p>
              <a:p>
                <a:r>
                  <a:rPr lang="en-GB" sz="2800" dirty="0" smtClean="0">
                    <a:solidFill>
                      <a:schemeClr val="tx1"/>
                    </a:solidFill>
                  </a:rPr>
                  <a:t>Page 126 – Q1-4</a:t>
                </a:r>
              </a:p>
              <a:p>
                <a:r>
                  <a:rPr lang="en-GB" sz="2800" b="1" dirty="0" smtClean="0">
                    <a:solidFill>
                      <a:srgbClr val="FF0000"/>
                    </a:solidFill>
                  </a:rPr>
                  <a:t>Extension – page 133 Q1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35" y="1196752"/>
                <a:ext cx="8568952" cy="5256584"/>
              </a:xfrm>
              <a:prstGeom prst="rect">
                <a:avLst/>
              </a:prstGeom>
              <a:blipFill rotWithShape="1">
                <a:blip r:embed="rId2"/>
                <a:stretch>
                  <a:fillRect l="-1277" t="-807" r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440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268760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dirty="0" smtClean="0">
                <a:solidFill>
                  <a:schemeClr val="tx1"/>
                </a:solidFill>
              </a:rPr>
              <a:t>If you have current in a solenoid the magnetic field is analogous to a bar magnet. Which end will be the north or the south pole?</a:t>
            </a: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electronics-tutorials.ws/electromagnetism/mag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30226"/>
            <a:ext cx="4752528" cy="363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99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268760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dirty="0" smtClean="0">
                <a:solidFill>
                  <a:schemeClr val="tx1"/>
                </a:solidFill>
              </a:rPr>
              <a:t>What will happen when a bar magnet is pushed into a coil connected to an ammeter?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The lines of flux cutting across the coils of wire induce a current in the solenoid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The current in the solenoid must produce a magnetic field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Why must the pole of the field in the solenoid oppose the pole of the incoming magnet?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5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268760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dirty="0" smtClean="0">
                <a:solidFill>
                  <a:schemeClr val="tx1"/>
                </a:solidFill>
              </a:rPr>
              <a:t>Lenz’s law states that the direction of the induced current is always such as to oppose the change that causes the current</a:t>
            </a:r>
          </a:p>
          <a:p>
            <a:endParaRPr lang="en-GB" sz="2800" b="1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What conservation law is this?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What happens when the magnet leaves the solenoid?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68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980728"/>
            <a:ext cx="4968552" cy="579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70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268760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dirty="0" smtClean="0">
                <a:solidFill>
                  <a:schemeClr val="tx1"/>
                </a:solidFill>
              </a:rPr>
              <a:t>Definitions: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Magnetic flux density – B – Tesla, 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Area – A – m</a:t>
            </a:r>
            <a:r>
              <a:rPr lang="en-GB" sz="2800" baseline="30000" dirty="0" smtClean="0">
                <a:solidFill>
                  <a:schemeClr val="tx1"/>
                </a:solidFill>
              </a:rPr>
              <a:t>2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Magnetic flux – </a:t>
            </a:r>
            <a:r>
              <a:rPr lang="el-GR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Φ</a:t>
            </a:r>
            <a:r>
              <a:rPr lang="en-GB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– </a:t>
            </a:r>
            <a:r>
              <a:rPr lang="en-GB" sz="2800" dirty="0" smtClean="0">
                <a:solidFill>
                  <a:schemeClr val="tx1"/>
                </a:solidFill>
                <a:latin typeface="+mj-lt"/>
                <a:cs typeface="Times New Roman"/>
              </a:rPr>
              <a:t>Weber, </a:t>
            </a:r>
            <a:r>
              <a:rPr lang="en-GB" sz="2800" dirty="0" err="1" smtClean="0">
                <a:solidFill>
                  <a:schemeClr val="tx1"/>
                </a:solidFill>
                <a:latin typeface="+mj-lt"/>
                <a:cs typeface="Times New Roman"/>
              </a:rPr>
              <a:t>Wb</a:t>
            </a:r>
            <a:endParaRPr lang="en-GB" sz="2800" dirty="0" smtClean="0">
              <a:solidFill>
                <a:schemeClr val="tx1"/>
              </a:solidFill>
              <a:latin typeface="+mj-lt"/>
              <a:cs typeface="Times New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  <a:latin typeface="+mj-lt"/>
              <a:cs typeface="Times New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Φ</a:t>
            </a:r>
            <a:r>
              <a:rPr lang="en-GB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= BA</a:t>
            </a: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2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240663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u="sng" dirty="0" smtClean="0">
                <a:solidFill>
                  <a:schemeClr val="tx1"/>
                </a:solidFill>
              </a:rPr>
              <a:t>Consider:</a:t>
            </a:r>
            <a:endParaRPr lang="en-GB" sz="28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72497" y="3369657"/>
            <a:ext cx="2494950" cy="249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072497" y="3369657"/>
            <a:ext cx="2452018" cy="249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88024" y="2708920"/>
            <a:ext cx="0" cy="38164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32040" y="4509120"/>
            <a:ext cx="165618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914827" y="3931154"/>
            <a:ext cx="165618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32040" y="5013176"/>
            <a:ext cx="165618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691680" y="2996952"/>
            <a:ext cx="424847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691680" y="6021288"/>
            <a:ext cx="424847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691680" y="2996952"/>
            <a:ext cx="0" cy="3024336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5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124744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9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6135" y="1196752"/>
            <a:ext cx="8568952" cy="52565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u="sng" dirty="0" smtClean="0">
                <a:solidFill>
                  <a:schemeClr val="tx1"/>
                </a:solidFill>
              </a:rPr>
              <a:t>More about flux linkage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Flux linkage through a coil with N turns = N</a:t>
            </a:r>
            <a:r>
              <a:rPr lang="el-GR" sz="28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Φ</a:t>
            </a:r>
            <a:r>
              <a:rPr lang="en-GB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2800" dirty="0" smtClean="0">
                <a:solidFill>
                  <a:schemeClr val="tx1"/>
                </a:solidFill>
                <a:latin typeface="+mj-lt"/>
                <a:cs typeface="Times New Roman"/>
              </a:rPr>
              <a:t>= BAN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chemeClr val="tx1"/>
                </a:solidFill>
                <a:latin typeface="+mj-lt"/>
                <a:cs typeface="Times New Roman"/>
              </a:rPr>
              <a:t>When the magnetic field is perpendicular to the coil face the flux linkage </a:t>
            </a:r>
            <a:r>
              <a:rPr lang="en-GB" sz="2800" dirty="0">
                <a:solidFill>
                  <a:schemeClr val="tx1"/>
                </a:solidFill>
              </a:rPr>
              <a:t>= N</a:t>
            </a:r>
            <a:r>
              <a:rPr lang="el-GR" sz="2800" dirty="0">
                <a:solidFill>
                  <a:schemeClr val="tx1"/>
                </a:solidFill>
                <a:latin typeface="Times New Roman"/>
                <a:cs typeface="Times New Roman"/>
              </a:rPr>
              <a:t> Φ</a:t>
            </a: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2800" dirty="0">
                <a:solidFill>
                  <a:schemeClr val="tx1"/>
                </a:solidFill>
                <a:cs typeface="Times New Roman"/>
              </a:rPr>
              <a:t>= BAN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chemeClr val="tx1"/>
                </a:solidFill>
              </a:rPr>
              <a:t>When the coil is turned through 180⁰ the flux linkage = -BAN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chemeClr val="tx1"/>
                </a:solidFill>
              </a:rPr>
              <a:t>When the magnetic field is parallel to the coil then the flux linkage =0 as no field lines pass through the coil area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tx1"/>
                </a:solidFill>
              </a:rPr>
              <a:t>In general = N</a:t>
            </a:r>
            <a:r>
              <a:rPr lang="el-GR" sz="2800" dirty="0">
                <a:solidFill>
                  <a:schemeClr val="tx1"/>
                </a:solidFill>
                <a:latin typeface="Times New Roman"/>
                <a:cs typeface="Times New Roman"/>
              </a:rPr>
              <a:t> Φ</a:t>
            </a:r>
            <a:r>
              <a:rPr lang="en-GB" sz="28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2800" dirty="0">
                <a:solidFill>
                  <a:schemeClr val="tx1"/>
                </a:solidFill>
                <a:cs typeface="Times New Roman"/>
              </a:rPr>
              <a:t>= </a:t>
            </a:r>
            <a:r>
              <a:rPr lang="en-GB" sz="2800" dirty="0" err="1" smtClean="0">
                <a:solidFill>
                  <a:schemeClr val="tx1"/>
                </a:solidFill>
                <a:cs typeface="Times New Roman"/>
              </a:rPr>
              <a:t>BANcos</a:t>
            </a:r>
            <a:r>
              <a:rPr lang="el-GR" sz="2800" dirty="0" smtClean="0">
                <a:solidFill>
                  <a:schemeClr val="tx1"/>
                </a:solidFill>
                <a:cs typeface="Times New Roman"/>
              </a:rPr>
              <a:t>θ</a:t>
            </a:r>
            <a:endParaRPr lang="en-GB" sz="2800" dirty="0">
              <a:solidFill>
                <a:schemeClr val="tx1"/>
              </a:solidFill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7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299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Lenz and Faraday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Josh Duddy</cp:lastModifiedBy>
  <cp:revision>14</cp:revision>
  <dcterms:created xsi:type="dcterms:W3CDTF">2015-01-15T14:31:39Z</dcterms:created>
  <dcterms:modified xsi:type="dcterms:W3CDTF">2019-03-27T12:05:26Z</dcterms:modified>
</cp:coreProperties>
</file>