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1" r:id="rId4"/>
    <p:sldId id="260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6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7207E-114D-4AC5-B613-A3AE0140CBD4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A3074-2BE0-41A6-BD72-E6B101E9E748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7207E-114D-4AC5-B613-A3AE0140CBD4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A3074-2BE0-41A6-BD72-E6B101E9E74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7207E-114D-4AC5-B613-A3AE0140CBD4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A3074-2BE0-41A6-BD72-E6B101E9E74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D19351A-5E74-4E26-A421-481B5A67D17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14576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7207E-114D-4AC5-B613-A3AE0140CBD4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A3074-2BE0-41A6-BD72-E6B101E9E74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7207E-114D-4AC5-B613-A3AE0140CBD4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A3074-2BE0-41A6-BD72-E6B101E9E748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7207E-114D-4AC5-B613-A3AE0140CBD4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A3074-2BE0-41A6-BD72-E6B101E9E74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7207E-114D-4AC5-B613-A3AE0140CBD4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A3074-2BE0-41A6-BD72-E6B101E9E74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7207E-114D-4AC5-B613-A3AE0140CBD4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A3074-2BE0-41A6-BD72-E6B101E9E74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7207E-114D-4AC5-B613-A3AE0140CBD4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A3074-2BE0-41A6-BD72-E6B101E9E74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7207E-114D-4AC5-B613-A3AE0140CBD4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A3074-2BE0-41A6-BD72-E6B101E9E748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F07207E-114D-4AC5-B613-A3AE0140CBD4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AFA3074-2BE0-41A6-BD72-E6B101E9E748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F07207E-114D-4AC5-B613-A3AE0140CBD4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FA3074-2BE0-41A6-BD72-E6B101E9E748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.uk/url?sa=i&amp;rct=j&amp;q=&amp;esrc=s&amp;frm=1&amp;source=images&amp;cd=&amp;cad=rja&amp;docid=OApB19woE363iM&amp;tbnid=QCrQ0cIOwVGSpM:&amp;ved=0CAUQjRw&amp;url=http://www.electronics-tutorials.ws/accircuits/sinusoidal-waveform.html&amp;ei=EHJUUtL9IuGK0AW_0oCQCg&amp;bvm=bv.53537100,d.d2k&amp;psig=AFQjCNH0baHbny336Jl974OYRIVoAT7dMA&amp;ust=138135229531587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www.google.co.uk/url?sa=i&amp;rct=j&amp;q=&amp;esrc=s&amp;frm=1&amp;source=images&amp;cd=&amp;cad=rja&amp;docid=pHYd7AAegb45OM&amp;tbnid=t_p7ma2WLSBN1M:&amp;ved=0CAUQjRw&amp;url=http://www.citycollegiate.com/xii_chpxiv9.htm&amp;ei=QnNUUpj0Lemd0QWWoYD4DA&amp;bvm=bv.53537100,d.d2k&amp;psig=AFQjCNE9PWciH18x1Kd_nT_KP2nmeH9-kg&amp;ust=1381352627292646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AC Generators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400" dirty="0" smtClean="0"/>
              <a:t>Outcomes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GB" sz="2400" dirty="0"/>
              <a:t>Describe the main features of an AC generator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GB" sz="2400" dirty="0"/>
              <a:t>Explain the shape of the voltage waveform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/>
              <a:t>Explain two changes to the voltage waveform if the coil is turned faster</a:t>
            </a:r>
          </a:p>
        </p:txBody>
      </p:sp>
    </p:spTree>
    <p:extLst>
      <p:ext uri="{BB962C8B-B14F-4D97-AF65-F5344CB8AC3E}">
        <p14:creationId xmlns:p14="http://schemas.microsoft.com/office/powerpoint/2010/main" val="280708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en-US" sz="4000" u="sng" dirty="0"/>
              <a:t>Current supplied from a 3 phase coil generator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575" y="1776845"/>
            <a:ext cx="6793660" cy="506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125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504" y="758877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Summary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40768"/>
            <a:ext cx="8915400" cy="4525963"/>
          </a:xfrm>
        </p:spPr>
        <p:txBody>
          <a:bodyPr/>
          <a:lstStyle/>
          <a:p>
            <a:r>
              <a:rPr lang="en-GB" dirty="0"/>
              <a:t>Flux linkage for </a:t>
            </a:r>
            <a:r>
              <a:rPr lang="en-GB" i="1" dirty="0"/>
              <a:t>N</a:t>
            </a:r>
            <a:r>
              <a:rPr lang="en-GB" dirty="0"/>
              <a:t> coils at time </a:t>
            </a:r>
            <a:r>
              <a:rPr lang="en-GB" i="1" dirty="0"/>
              <a:t>t </a:t>
            </a:r>
            <a:r>
              <a:rPr lang="en-GB" dirty="0"/>
              <a:t>(after angle </a:t>
            </a:r>
            <a:r>
              <a:rPr lang="el-GR" dirty="0"/>
              <a:t>θ</a:t>
            </a:r>
            <a:r>
              <a:rPr lang="en-GB" dirty="0"/>
              <a:t> was zero) is given as</a:t>
            </a:r>
            <a:r>
              <a:rPr lang="en-GB" dirty="0" smtClean="0"/>
              <a:t>: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altLang="en-US" dirty="0"/>
              <a:t>The gradient of a graph of flux linkage against time is the change in flux linkage per second so it is a way of calculating </a:t>
            </a:r>
            <a:r>
              <a:rPr lang="en-GB" altLang="en-US" i="1" dirty="0" err="1" smtClean="0"/>
              <a:t>emf</a:t>
            </a:r>
            <a:r>
              <a:rPr lang="en-GB" altLang="en-US" dirty="0" smtClean="0"/>
              <a:t>:</a:t>
            </a:r>
            <a:endParaRPr lang="en-GB" altLang="en-US" dirty="0"/>
          </a:p>
          <a:p>
            <a:endParaRPr lang="en-GB" dirty="0"/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748365616"/>
              </p:ext>
            </p:extLst>
          </p:nvPr>
        </p:nvGraphicFramePr>
        <p:xfrm>
          <a:off x="1783904" y="2559968"/>
          <a:ext cx="63246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1295280" imgH="215640" progId="Equation.3">
                  <p:embed/>
                </p:oleObj>
              </mc:Choice>
              <mc:Fallback>
                <p:oleObj name="Equation" r:id="rId3" imgW="1295280" imgH="21564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3904" y="2559968"/>
                        <a:ext cx="6324600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505242736"/>
              </p:ext>
            </p:extLst>
          </p:nvPr>
        </p:nvGraphicFramePr>
        <p:xfrm>
          <a:off x="3917504" y="5912768"/>
          <a:ext cx="40386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5" imgW="876300" imgH="228600" progId="Equation.3">
                  <p:embed/>
                </p:oleObj>
              </mc:Choice>
              <mc:Fallback>
                <p:oleObj name="Equation" r:id="rId5" imgW="876300" imgH="2286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7504" y="5912768"/>
                        <a:ext cx="4038600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8447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r>
              <a:rPr lang="en-GB" dirty="0" smtClean="0"/>
              <a:t>AC current is a sine wave, as is the </a:t>
            </a:r>
            <a:r>
              <a:rPr lang="en-GB" i="1" dirty="0" err="1" smtClean="0"/>
              <a:t>emf</a:t>
            </a:r>
            <a:r>
              <a:rPr lang="en-GB" i="1" dirty="0" smtClean="0"/>
              <a:t>,</a:t>
            </a:r>
            <a:r>
              <a:rPr lang="en-GB" dirty="0" smtClean="0"/>
              <a:t> over time</a:t>
            </a:r>
          </a:p>
          <a:p>
            <a:r>
              <a:rPr lang="en-GB" dirty="0" smtClean="0"/>
              <a:t>DC from a spinning coil is a wave but is always positive</a:t>
            </a:r>
          </a:p>
          <a:p>
            <a:r>
              <a:rPr lang="en-GB" dirty="0" smtClean="0"/>
              <a:t>UK mains electricity is created in three phases, only one phase is used by any one consumer.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2309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1800" dirty="0"/>
              <a:t>Outcomes</a:t>
            </a:r>
            <a:br>
              <a:rPr lang="en-GB" sz="1800" dirty="0"/>
            </a:br>
            <a:r>
              <a:rPr lang="en-GB" sz="1800" dirty="0" smtClean="0"/>
              <a:t>* Describe </a:t>
            </a:r>
            <a:r>
              <a:rPr lang="en-GB" sz="1800" dirty="0"/>
              <a:t>the main features of an AC generator</a:t>
            </a:r>
            <a:br>
              <a:rPr lang="en-GB" sz="1800" dirty="0"/>
            </a:br>
            <a:r>
              <a:rPr lang="en-GB" sz="1800" dirty="0" smtClean="0"/>
              <a:t>* Explain </a:t>
            </a:r>
            <a:r>
              <a:rPr lang="en-GB" sz="1800" dirty="0"/>
              <a:t>the shape of the voltage waveform</a:t>
            </a:r>
            <a:br>
              <a:rPr lang="en-GB" sz="1800" dirty="0"/>
            </a:br>
            <a:r>
              <a:rPr lang="en-GB" sz="1800" dirty="0" smtClean="0"/>
              <a:t>* Explain </a:t>
            </a:r>
            <a:r>
              <a:rPr lang="en-GB" sz="1800" dirty="0"/>
              <a:t>two changes to the voltage waveform if the coil is turned faster</a:t>
            </a:r>
            <a:br>
              <a:rPr lang="en-GB" sz="1800" dirty="0"/>
            </a:b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46366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0032" y="1775191"/>
            <a:ext cx="3826768" cy="4625609"/>
          </a:xfrm>
        </p:spPr>
        <p:txBody>
          <a:bodyPr/>
          <a:lstStyle/>
          <a:p>
            <a:pPr marL="118872" indent="0" algn="ctr">
              <a:buNone/>
            </a:pPr>
            <a:r>
              <a:rPr lang="en-GB" b="1" u="sng" dirty="0" smtClean="0"/>
              <a:t>AC Generator </a:t>
            </a:r>
          </a:p>
          <a:p>
            <a:pPr marL="118872" indent="0" algn="ctr">
              <a:buNone/>
            </a:pPr>
            <a:endParaRPr lang="en-GB" dirty="0"/>
          </a:p>
          <a:p>
            <a:pPr marL="118872" indent="0" algn="ctr">
              <a:buNone/>
            </a:pPr>
            <a:r>
              <a:rPr lang="en-GB" dirty="0" smtClean="0">
                <a:solidFill>
                  <a:srgbClr val="FF0000"/>
                </a:solidFill>
              </a:rPr>
              <a:t>State the parts of an AC Generator?</a:t>
            </a:r>
          </a:p>
          <a:p>
            <a:pPr marL="118872" indent="0" algn="ctr">
              <a:buNone/>
            </a:pPr>
            <a:r>
              <a:rPr lang="en-GB" dirty="0" smtClean="0">
                <a:solidFill>
                  <a:srgbClr val="FFC000"/>
                </a:solidFill>
              </a:rPr>
              <a:t>Explain how the generators work?</a:t>
            </a:r>
          </a:p>
          <a:p>
            <a:pPr marL="118872" indent="0" algn="ctr">
              <a:buNone/>
            </a:pPr>
            <a:r>
              <a:rPr lang="en-GB" dirty="0" smtClean="0">
                <a:solidFill>
                  <a:srgbClr val="00B050"/>
                </a:solidFill>
              </a:rPr>
              <a:t>Suggest why the current is AC?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1800" dirty="0"/>
              <a:t>Outcomes</a:t>
            </a:r>
            <a:br>
              <a:rPr lang="en-GB" sz="1800" dirty="0"/>
            </a:br>
            <a:r>
              <a:rPr lang="en-GB" sz="1800" dirty="0" smtClean="0"/>
              <a:t>* Describe </a:t>
            </a:r>
            <a:r>
              <a:rPr lang="en-GB" sz="1800" dirty="0"/>
              <a:t>the main features of an AC generator</a:t>
            </a:r>
            <a:br>
              <a:rPr lang="en-GB" sz="1800" dirty="0"/>
            </a:br>
            <a:r>
              <a:rPr lang="en-GB" sz="1800" dirty="0" smtClean="0"/>
              <a:t>* Explain </a:t>
            </a:r>
            <a:r>
              <a:rPr lang="en-GB" sz="1800" dirty="0"/>
              <a:t>the shape of the voltage waveform</a:t>
            </a:r>
            <a:br>
              <a:rPr lang="en-GB" sz="1800" dirty="0"/>
            </a:br>
            <a:r>
              <a:rPr lang="en-GB" sz="1800" dirty="0" smtClean="0"/>
              <a:t>* Explain </a:t>
            </a:r>
            <a:r>
              <a:rPr lang="en-GB" sz="1800" dirty="0"/>
              <a:t>two changes to the voltage waveform if the coil is turned faster</a:t>
            </a:r>
            <a:br>
              <a:rPr lang="en-GB" sz="1800" dirty="0"/>
            </a:br>
            <a:endParaRPr lang="en-GB" sz="1800" dirty="0"/>
          </a:p>
        </p:txBody>
      </p:sp>
      <p:pic>
        <p:nvPicPr>
          <p:cNvPr id="5" name="Picture 2" descr="http://www.electronics-tutorials.ws/accircuits/acp14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37" y="2276872"/>
            <a:ext cx="4501111" cy="3821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157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en-GB" b="1" u="sng" dirty="0" smtClean="0"/>
              <a:t>Task</a:t>
            </a:r>
          </a:p>
          <a:p>
            <a:pPr marL="118872" indent="0">
              <a:buNone/>
            </a:pPr>
            <a:r>
              <a:rPr lang="en-GB" dirty="0" smtClean="0"/>
              <a:t>Explain the shape of the graph you have sketched. What would happen if the coil turned faster?</a:t>
            </a:r>
          </a:p>
          <a:p>
            <a:pPr marL="118872" indent="0">
              <a:buNone/>
            </a:pPr>
            <a:endParaRPr lang="en-GB" dirty="0"/>
          </a:p>
          <a:p>
            <a:pPr marL="118872" indent="0">
              <a:buNone/>
            </a:pPr>
            <a:r>
              <a:rPr lang="en-GB" b="1" u="sng" dirty="0" smtClean="0"/>
              <a:t>Extension</a:t>
            </a:r>
          </a:p>
          <a:p>
            <a:pPr marL="118872" indent="0">
              <a:buNone/>
            </a:pPr>
            <a:r>
              <a:rPr lang="en-GB" dirty="0" smtClean="0"/>
              <a:t>Explain these changes in the waveform by referring to Faraday’s law.</a:t>
            </a:r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1800" dirty="0"/>
              <a:t>Outcomes</a:t>
            </a:r>
            <a:br>
              <a:rPr lang="en-GB" sz="1800" dirty="0"/>
            </a:br>
            <a:r>
              <a:rPr lang="en-GB" sz="1800" dirty="0" smtClean="0"/>
              <a:t>* Describe </a:t>
            </a:r>
            <a:r>
              <a:rPr lang="en-GB" sz="1800" dirty="0"/>
              <a:t>the main features of an AC generator</a:t>
            </a:r>
            <a:br>
              <a:rPr lang="en-GB" sz="1800" dirty="0"/>
            </a:br>
            <a:r>
              <a:rPr lang="en-GB" sz="1800" dirty="0" smtClean="0"/>
              <a:t>* Explain </a:t>
            </a:r>
            <a:r>
              <a:rPr lang="en-GB" sz="1800" dirty="0"/>
              <a:t>the shape of the voltage waveform</a:t>
            </a:r>
            <a:br>
              <a:rPr lang="en-GB" sz="1800" dirty="0"/>
            </a:br>
            <a:r>
              <a:rPr lang="en-GB" sz="1800" dirty="0" smtClean="0"/>
              <a:t>* Explain </a:t>
            </a:r>
            <a:r>
              <a:rPr lang="en-GB" sz="1800" dirty="0"/>
              <a:t>two changes to the voltage waveform if the coil is turned faster</a:t>
            </a:r>
            <a:br>
              <a:rPr lang="en-GB" sz="1800" dirty="0"/>
            </a:b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38843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1800" dirty="0"/>
              <a:t>Outcomes</a:t>
            </a:r>
            <a:br>
              <a:rPr lang="en-GB" sz="1800" dirty="0"/>
            </a:br>
            <a:r>
              <a:rPr lang="en-GB" sz="1800" dirty="0" smtClean="0"/>
              <a:t>* Describe </a:t>
            </a:r>
            <a:r>
              <a:rPr lang="en-GB" sz="1800" dirty="0"/>
              <a:t>the main features of an AC generator</a:t>
            </a:r>
            <a:br>
              <a:rPr lang="en-GB" sz="1800" dirty="0"/>
            </a:br>
            <a:r>
              <a:rPr lang="en-GB" sz="1800" dirty="0" smtClean="0"/>
              <a:t>* Explain </a:t>
            </a:r>
            <a:r>
              <a:rPr lang="en-GB" sz="1800" dirty="0"/>
              <a:t>the shape of the voltage waveform</a:t>
            </a:r>
            <a:br>
              <a:rPr lang="en-GB" sz="1800" dirty="0"/>
            </a:br>
            <a:r>
              <a:rPr lang="en-GB" sz="1800" dirty="0" smtClean="0"/>
              <a:t>* Explain </a:t>
            </a:r>
            <a:r>
              <a:rPr lang="en-GB" sz="1800" dirty="0"/>
              <a:t>two changes to the voltage waveform if the coil is turned faster</a:t>
            </a:r>
            <a:br>
              <a:rPr lang="en-GB" sz="1800" dirty="0"/>
            </a:br>
            <a:endParaRPr lang="en-GB" sz="1800" dirty="0"/>
          </a:p>
        </p:txBody>
      </p:sp>
      <p:pic>
        <p:nvPicPr>
          <p:cNvPr id="6146" name="Picture 2" descr="http://www.citycollegiate.com/generator1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700808"/>
            <a:ext cx="8592889" cy="493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192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altLang="en-US" u="sng" dirty="0"/>
              <a:t>AC Generator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3505200"/>
            <a:ext cx="7848600" cy="2814927"/>
          </a:xfrm>
        </p:spPr>
        <p:txBody>
          <a:bodyPr/>
          <a:lstStyle/>
          <a:p>
            <a:r>
              <a:rPr lang="en-GB" altLang="en-US" sz="2800" dirty="0"/>
              <a:t>Spinning a coil of wire inside a constant magnetic field means that the angle that the wires cut the magnetic field lines </a:t>
            </a:r>
            <a:r>
              <a:rPr lang="en-GB" altLang="en-US" sz="2800" dirty="0" smtClean="0"/>
              <a:t>changes </a:t>
            </a:r>
            <a:r>
              <a:rPr lang="en-GB" altLang="en-US" sz="2800" dirty="0"/>
              <a:t>over time.</a:t>
            </a:r>
          </a:p>
          <a:p>
            <a:r>
              <a:rPr lang="en-GB" altLang="en-US" sz="2800" dirty="0"/>
              <a:t>This means that the flux linkage changes over time.</a:t>
            </a:r>
          </a:p>
        </p:txBody>
      </p:sp>
      <p:graphicFrame>
        <p:nvGraphicFramePr>
          <p:cNvPr id="5124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19064808"/>
              </p:ext>
            </p:extLst>
          </p:nvPr>
        </p:nvGraphicFramePr>
        <p:xfrm>
          <a:off x="1066800" y="2209800"/>
          <a:ext cx="63246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1066680" imgH="177480" progId="Equation.3">
                  <p:embed/>
                </p:oleObj>
              </mc:Choice>
              <mc:Fallback>
                <p:oleObj name="Equation" r:id="rId3" imgW="106668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209800"/>
                        <a:ext cx="6324600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57200" y="1414790"/>
            <a:ext cx="73805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Flux linkage for </a:t>
            </a:r>
            <a:r>
              <a:rPr lang="en-GB" sz="2800" i="1" dirty="0" smtClean="0"/>
              <a:t>N</a:t>
            </a:r>
            <a:r>
              <a:rPr lang="en-GB" sz="2800" dirty="0" smtClean="0"/>
              <a:t> coils at angle </a:t>
            </a:r>
            <a:r>
              <a:rPr lang="el-GR" sz="2800" dirty="0" smtClean="0"/>
              <a:t>θ</a:t>
            </a:r>
            <a:r>
              <a:rPr lang="en-GB" sz="2800" dirty="0" smtClean="0"/>
              <a:t> is given as:</a:t>
            </a:r>
            <a:endParaRPr lang="en-GB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304801" y="4361542"/>
            <a:ext cx="701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The frequency of the spinning magnet can be used to calculate the angle </a:t>
            </a:r>
            <a:r>
              <a:rPr lang="el-GR" sz="2800" dirty="0" smtClean="0"/>
              <a:t>θ</a:t>
            </a:r>
            <a:r>
              <a:rPr lang="en-GB" sz="2800" dirty="0" smtClean="0"/>
              <a:t>:</a:t>
            </a:r>
            <a:endParaRPr lang="en-GB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6535841"/>
              </p:ext>
            </p:extLst>
          </p:nvPr>
        </p:nvGraphicFramePr>
        <p:xfrm>
          <a:off x="2642522" y="5341049"/>
          <a:ext cx="3009901" cy="11466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533160" imgH="203040" progId="Equation.3">
                  <p:embed/>
                </p:oleObj>
              </mc:Choice>
              <mc:Fallback>
                <p:oleObj name="Equation" r:id="rId5" imgW="53316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42522" y="5341049"/>
                        <a:ext cx="3009901" cy="11466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3073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6 L -0.00416 -0.3050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15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3" grpId="1"/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9384"/>
            <a:ext cx="8229600" cy="1143000"/>
          </a:xfrm>
        </p:spPr>
        <p:txBody>
          <a:bodyPr/>
          <a:lstStyle/>
          <a:p>
            <a:r>
              <a:rPr lang="en-GB" altLang="en-US" u="sng" dirty="0"/>
              <a:t>AC Generator</a:t>
            </a:r>
          </a:p>
        </p:txBody>
      </p:sp>
      <p:graphicFrame>
        <p:nvGraphicFramePr>
          <p:cNvPr id="7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61031911"/>
              </p:ext>
            </p:extLst>
          </p:nvPr>
        </p:nvGraphicFramePr>
        <p:xfrm>
          <a:off x="1295400" y="2627784"/>
          <a:ext cx="63246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1295280" imgH="215640" progId="Equation.3">
                  <p:embed/>
                </p:oleObj>
              </mc:Choice>
              <mc:Fallback>
                <p:oleObj name="Equation" r:id="rId3" imgW="1295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627784"/>
                        <a:ext cx="6324600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04800" y="1484784"/>
            <a:ext cx="830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Flux linkage for </a:t>
            </a:r>
            <a:r>
              <a:rPr lang="en-GB" sz="2800" i="1" dirty="0" smtClean="0"/>
              <a:t>N</a:t>
            </a:r>
            <a:r>
              <a:rPr lang="en-GB" sz="2800" dirty="0" smtClean="0"/>
              <a:t> coils at time </a:t>
            </a:r>
            <a:r>
              <a:rPr lang="en-GB" sz="2800" i="1" dirty="0" smtClean="0"/>
              <a:t>t </a:t>
            </a:r>
            <a:r>
              <a:rPr lang="en-GB" sz="2800" dirty="0" smtClean="0"/>
              <a:t>(after angle </a:t>
            </a:r>
            <a:r>
              <a:rPr lang="el-GR" sz="2800" dirty="0" smtClean="0"/>
              <a:t>θ</a:t>
            </a:r>
            <a:r>
              <a:rPr lang="en-GB" sz="2800" dirty="0" smtClean="0"/>
              <a:t> was zero) is given as:</a:t>
            </a:r>
            <a:endParaRPr lang="en-GB" sz="28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0039332"/>
              </p:ext>
            </p:extLst>
          </p:nvPr>
        </p:nvGraphicFramePr>
        <p:xfrm>
          <a:off x="3252788" y="5675784"/>
          <a:ext cx="2867025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5" imgW="533160" imgH="203040" progId="Equation.3">
                  <p:embed/>
                </p:oleObj>
              </mc:Choice>
              <mc:Fallback>
                <p:oleObj name="Equation" r:id="rId5" imgW="53316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52788" y="5675784"/>
                        <a:ext cx="2867025" cy="106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62001" y="4380384"/>
            <a:ext cx="784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Any formula containing 2</a:t>
            </a:r>
            <a:r>
              <a:rPr lang="el-GR" sz="2800" i="1" dirty="0" smtClean="0"/>
              <a:t>π</a:t>
            </a:r>
            <a:r>
              <a:rPr lang="en-GB" sz="2800" i="1" dirty="0" smtClean="0"/>
              <a:t>f </a:t>
            </a:r>
            <a:r>
              <a:rPr lang="en-GB" sz="2800" dirty="0" smtClean="0"/>
              <a:t>is often shortened to the following, called the angular frequency:</a:t>
            </a:r>
            <a:endParaRPr lang="en-GB" sz="2800" i="1" dirty="0"/>
          </a:p>
        </p:txBody>
      </p:sp>
    </p:spTree>
    <p:extLst>
      <p:ext uri="{BB962C8B-B14F-4D97-AF65-F5344CB8AC3E}">
        <p14:creationId xmlns:p14="http://schemas.microsoft.com/office/powerpoint/2010/main" val="232150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u="sng" dirty="0" err="1"/>
              <a:t>Emf</a:t>
            </a:r>
            <a:endParaRPr lang="en-GB" altLang="en-US" u="sng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53400" cy="1600200"/>
          </a:xfrm>
        </p:spPr>
        <p:txBody>
          <a:bodyPr/>
          <a:lstStyle/>
          <a:p>
            <a:r>
              <a:rPr lang="en-GB" altLang="en-US" sz="2800" dirty="0"/>
              <a:t>The gradient of </a:t>
            </a:r>
            <a:r>
              <a:rPr lang="en-GB" altLang="en-US" sz="2800" dirty="0" smtClean="0"/>
              <a:t>a </a:t>
            </a:r>
            <a:r>
              <a:rPr lang="en-GB" altLang="en-US" sz="2800" dirty="0"/>
              <a:t>graph </a:t>
            </a:r>
            <a:r>
              <a:rPr lang="en-GB" altLang="en-US" sz="2800" dirty="0" smtClean="0"/>
              <a:t>of flux linkage against time is </a:t>
            </a:r>
            <a:r>
              <a:rPr lang="en-GB" altLang="en-US" sz="2800" dirty="0"/>
              <a:t>the change in flux linkage per second so it is a way of calculating </a:t>
            </a:r>
            <a:r>
              <a:rPr lang="en-GB" altLang="en-US" sz="2800" i="1" dirty="0" err="1"/>
              <a:t>emf</a:t>
            </a:r>
            <a:endParaRPr lang="en-GB" altLang="en-US" sz="2800" i="1" dirty="0"/>
          </a:p>
        </p:txBody>
      </p:sp>
      <p:graphicFrame>
        <p:nvGraphicFramePr>
          <p:cNvPr id="7172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762000" y="3581400"/>
          <a:ext cx="40386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876240" imgH="228600" progId="Equation.3">
                  <p:embed/>
                </p:oleObj>
              </mc:Choice>
              <mc:Fallback>
                <p:oleObj name="Equation" r:id="rId3" imgW="8762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581400"/>
                        <a:ext cx="4038600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5546725" y="3646488"/>
            <a:ext cx="24796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 sz="2800" i="1" dirty="0">
                <a:cs typeface="Arial" charset="0"/>
              </a:rPr>
              <a:t>ε</a:t>
            </a:r>
            <a:r>
              <a:rPr lang="en-GB" altLang="en-US" sz="2800" baseline="-25000" dirty="0">
                <a:cs typeface="Arial" charset="0"/>
              </a:rPr>
              <a:t>0</a:t>
            </a:r>
            <a:r>
              <a:rPr lang="en-GB" altLang="en-US" sz="2800" dirty="0">
                <a:cs typeface="Arial" charset="0"/>
              </a:rPr>
              <a:t> = Peak </a:t>
            </a:r>
            <a:r>
              <a:rPr lang="en-GB" altLang="en-US" sz="2800" dirty="0" err="1" smtClean="0">
                <a:cs typeface="Arial" charset="0"/>
              </a:rPr>
              <a:t>p.d</a:t>
            </a:r>
            <a:r>
              <a:rPr lang="en-GB" altLang="en-US" sz="2800" dirty="0" smtClean="0">
                <a:cs typeface="Arial" charset="0"/>
              </a:rPr>
              <a:t>.</a:t>
            </a:r>
            <a:endParaRPr lang="en-GB" altLang="en-US" sz="2800" dirty="0">
              <a:cs typeface="Arial" charset="0"/>
            </a:endParaRPr>
          </a:p>
          <a:p>
            <a:r>
              <a:rPr lang="en-GB" altLang="en-US" sz="2800" i="1" dirty="0">
                <a:cs typeface="Arial" charset="0"/>
              </a:rPr>
              <a:t>f</a:t>
            </a:r>
            <a:r>
              <a:rPr lang="en-GB" altLang="en-US" sz="2800" dirty="0">
                <a:cs typeface="Arial" charset="0"/>
              </a:rPr>
              <a:t> = Frequency</a:t>
            </a:r>
            <a:endParaRPr lang="el-GR" altLang="en-US" sz="28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15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9093" y="273968"/>
            <a:ext cx="8229600" cy="1143000"/>
          </a:xfrm>
        </p:spPr>
        <p:txBody>
          <a:bodyPr/>
          <a:lstStyle/>
          <a:p>
            <a:r>
              <a:rPr lang="en-GB" altLang="en-US" u="sng" dirty="0"/>
              <a:t>D.C. Generator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293" y="1340768"/>
            <a:ext cx="8763000" cy="1295400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800" dirty="0"/>
              <a:t>Using a split-ring commutator you can create a DC current from a spinning coil of wire</a:t>
            </a:r>
          </a:p>
        </p:txBody>
      </p:sp>
      <p:pic>
        <p:nvPicPr>
          <p:cNvPr id="10242" name="Picture 2" descr="https://upload.wikimedia.org/wikipedia/commons/d/da/Waveform_fullwave_rectifi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293" y="2426618"/>
            <a:ext cx="6038850" cy="3257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16639" y="5684168"/>
            <a:ext cx="87630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GB" altLang="en-US" sz="2800" kern="0" dirty="0" smtClean="0"/>
              <a:t>Although the current is always in the same direction, the spinning coil still creates a changing </a:t>
            </a:r>
            <a:r>
              <a:rPr lang="en-GB" altLang="en-US" sz="2800" i="1" kern="0" dirty="0" err="1" smtClean="0"/>
              <a:t>emf</a:t>
            </a:r>
            <a:r>
              <a:rPr lang="en-GB" altLang="en-US" sz="2800" kern="0" dirty="0" smtClean="0"/>
              <a:t> over time</a:t>
            </a:r>
            <a:endParaRPr lang="en-GB" alt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202538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2014" y="422176"/>
            <a:ext cx="8229600" cy="868362"/>
          </a:xfrm>
        </p:spPr>
        <p:txBody>
          <a:bodyPr/>
          <a:lstStyle/>
          <a:p>
            <a:r>
              <a:rPr lang="en-GB" altLang="en-US" u="sng" dirty="0" smtClean="0"/>
              <a:t>Three </a:t>
            </a:r>
            <a:r>
              <a:rPr lang="en-GB" altLang="en-US" u="sng" dirty="0"/>
              <a:t>phase alternator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4" y="1412776"/>
            <a:ext cx="8839200" cy="3352800"/>
          </a:xfrm>
        </p:spPr>
        <p:txBody>
          <a:bodyPr/>
          <a:lstStyle/>
          <a:p>
            <a:r>
              <a:rPr lang="en-GB" altLang="en-US" dirty="0"/>
              <a:t>A power station uses static coil windings outside of a spinning electromagnet. This creates 3 AC currents that are 120</a:t>
            </a:r>
            <a:r>
              <a:rPr lang="en-GB" altLang="en-US" baseline="30000" dirty="0"/>
              <a:t>o</a:t>
            </a:r>
            <a:r>
              <a:rPr lang="en-GB" altLang="en-US" dirty="0"/>
              <a:t> out of phase to each other.</a:t>
            </a:r>
          </a:p>
          <a:p>
            <a:r>
              <a:rPr lang="en-GB" altLang="en-US" dirty="0"/>
              <a:t>Transformers and sub-stations can supply these to businesses and homes 1/3 to </a:t>
            </a:r>
            <a:r>
              <a:rPr lang="en-GB" altLang="en-US" dirty="0" smtClean="0"/>
              <a:t>each.</a:t>
            </a:r>
          </a:p>
        </p:txBody>
      </p:sp>
    </p:spTree>
    <p:extLst>
      <p:ext uri="{BB962C8B-B14F-4D97-AF65-F5344CB8AC3E}">
        <p14:creationId xmlns:p14="http://schemas.microsoft.com/office/powerpoint/2010/main" val="120826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63</TotalTime>
  <Words>415</Words>
  <Application>Microsoft Office PowerPoint</Application>
  <PresentationFormat>On-screen Show (4:3)</PresentationFormat>
  <Paragraphs>47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Module</vt:lpstr>
      <vt:lpstr>Equation</vt:lpstr>
      <vt:lpstr>AC Generators</vt:lpstr>
      <vt:lpstr>Outcomes * Describe the main features of an AC generator * Explain the shape of the voltage waveform * Explain two changes to the voltage waveform if the coil is turned faster </vt:lpstr>
      <vt:lpstr>Outcomes * Describe the main features of an AC generator * Explain the shape of the voltage waveform * Explain two changes to the voltage waveform if the coil is turned faster </vt:lpstr>
      <vt:lpstr>Outcomes * Describe the main features of an AC generator * Explain the shape of the voltage waveform * Explain two changes to the voltage waveform if the coil is turned faster </vt:lpstr>
      <vt:lpstr>AC Generator</vt:lpstr>
      <vt:lpstr>AC Generator</vt:lpstr>
      <vt:lpstr>Emf</vt:lpstr>
      <vt:lpstr>D.C. Generator</vt:lpstr>
      <vt:lpstr>Three phase alternator</vt:lpstr>
      <vt:lpstr>Current supplied from a 3 phase coil generator</vt:lpstr>
      <vt:lpstr>Summary</vt:lpstr>
      <vt:lpstr>PowerPoint Presentation</vt:lpstr>
      <vt:lpstr>Outcomes * Describe the main features of an AC generator * Explain the shape of the voltage waveform * Explain two changes to the voltage waveform if the coil is turned faster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Outcomes * Describe the main features of an AC generator * Explain the shape of the voltage waveform * Explain two changes to the voltage waveform if the coil is turned faster</dc:title>
  <dc:creator>Iain Holmes</dc:creator>
  <cp:lastModifiedBy>Joshua Duddy</cp:lastModifiedBy>
  <cp:revision>6</cp:revision>
  <dcterms:created xsi:type="dcterms:W3CDTF">2013-10-08T20:48:41Z</dcterms:created>
  <dcterms:modified xsi:type="dcterms:W3CDTF">2017-01-26T08:21:52Z</dcterms:modified>
</cp:coreProperties>
</file>