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3000"/>
          </a:xfrm>
        </p:spPr>
        <p:txBody>
          <a:bodyPr/>
          <a:lstStyle/>
          <a:p>
            <a:r>
              <a:rPr lang="en-GB" u="sng" dirty="0" smtClean="0"/>
              <a:t>Newton’s Law of Gravitation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r>
              <a:rPr lang="en-GB" dirty="0" smtClean="0"/>
              <a:t>What data would you need to have to be able to understand and predict the motion of the planets?</a:t>
            </a:r>
            <a:endParaRPr lang="en-GB" dirty="0"/>
          </a:p>
        </p:txBody>
      </p:sp>
      <p:pic>
        <p:nvPicPr>
          <p:cNvPr id="1026" name="Picture 2" descr="https://c2.staticflickr.com/4/3045/2818891443_d4c8e2b37c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817" y="1600200"/>
            <a:ext cx="797068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600200" y="5029200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time period of each orbit </a:t>
            </a:r>
            <a:r>
              <a:rPr lang="en-GB" i="1" dirty="0" smtClean="0"/>
              <a:t>T</a:t>
            </a:r>
            <a:r>
              <a:rPr lang="en-GB" dirty="0" smtClean="0"/>
              <a:t> and the average orbital radius </a:t>
            </a:r>
            <a:r>
              <a:rPr lang="en-GB" i="1" dirty="0" smtClean="0"/>
              <a:t>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1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86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Analysing data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14477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/>
              <a:t>Look at the data below of the planets. Assuming that there is a relationship between the time period </a:t>
            </a:r>
            <a:r>
              <a:rPr lang="en-GB" i="1" dirty="0" smtClean="0"/>
              <a:t>T</a:t>
            </a:r>
            <a:r>
              <a:rPr lang="en-GB" dirty="0" smtClean="0"/>
              <a:t> and the orbital radius </a:t>
            </a:r>
            <a:r>
              <a:rPr lang="en-GB" i="1" dirty="0" smtClean="0"/>
              <a:t>r</a:t>
            </a:r>
            <a:r>
              <a:rPr lang="en-GB" dirty="0" smtClean="0"/>
              <a:t> can you use logs to plot a graph and find it?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832222"/>
              </p:ext>
            </p:extLst>
          </p:nvPr>
        </p:nvGraphicFramePr>
        <p:xfrm>
          <a:off x="2438400" y="2057400"/>
          <a:ext cx="4734214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1765080" imgH="419040" progId="Equation.3">
                  <p:embed/>
                </p:oleObj>
              </mc:Choice>
              <mc:Fallback>
                <p:oleObj name="Equation" r:id="rId3" imgW="17650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0" y="2057400"/>
                        <a:ext cx="4734214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82730"/>
              </p:ext>
            </p:extLst>
          </p:nvPr>
        </p:nvGraphicFramePr>
        <p:xfrm>
          <a:off x="381000" y="3322320"/>
          <a:ext cx="8446761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587"/>
                <a:gridCol w="2815587"/>
                <a:gridCol w="2815587"/>
              </a:tblGrid>
              <a:tr h="719521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Planet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Orbital</a:t>
                      </a:r>
                      <a:r>
                        <a:rPr lang="en-GB" sz="2800" baseline="0" dirty="0" smtClean="0"/>
                        <a:t> Radius</a:t>
                      </a:r>
                    </a:p>
                    <a:p>
                      <a:r>
                        <a:rPr lang="en-GB" sz="2800" baseline="0" dirty="0" smtClean="0"/>
                        <a:t>/10</a:t>
                      </a:r>
                      <a:r>
                        <a:rPr lang="en-GB" sz="2800" baseline="30000" dirty="0" smtClean="0"/>
                        <a:t>6 </a:t>
                      </a:r>
                      <a:r>
                        <a:rPr lang="en-GB" sz="2800" baseline="0" dirty="0" smtClean="0"/>
                        <a:t>km</a:t>
                      </a:r>
                      <a:endParaRPr lang="en-GB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Orbital</a:t>
                      </a:r>
                      <a:r>
                        <a:rPr lang="en-GB" sz="2800" baseline="0" dirty="0" smtClean="0"/>
                        <a:t> period /days</a:t>
                      </a:r>
                      <a:endParaRPr lang="en-GB" sz="2800" dirty="0"/>
                    </a:p>
                  </a:txBody>
                  <a:tcPr/>
                </a:tc>
              </a:tr>
              <a:tr h="39457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Mercury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58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88</a:t>
                      </a:r>
                      <a:endParaRPr lang="en-GB" sz="2800" dirty="0"/>
                    </a:p>
                  </a:txBody>
                  <a:tcPr/>
                </a:tc>
              </a:tr>
              <a:tr h="39457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Venus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108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225</a:t>
                      </a:r>
                      <a:endParaRPr lang="en-GB" sz="2800" dirty="0"/>
                    </a:p>
                  </a:txBody>
                  <a:tcPr/>
                </a:tc>
              </a:tr>
              <a:tr h="39457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Earth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150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365</a:t>
                      </a:r>
                      <a:endParaRPr lang="en-GB" sz="2800" dirty="0"/>
                    </a:p>
                  </a:txBody>
                  <a:tcPr/>
                </a:tc>
              </a:tr>
              <a:tr h="39457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Mars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228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687</a:t>
                      </a:r>
                      <a:endParaRPr lang="en-GB" sz="2800" dirty="0"/>
                    </a:p>
                  </a:txBody>
                  <a:tcPr/>
                </a:tc>
              </a:tr>
              <a:tr h="394576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Jupiter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778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4400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Johannes Kepler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1"/>
            <a:ext cx="45720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Johannes Kepler (1571 – 1630) discovered several laws that can be used to understand and predict the motion of planets.</a:t>
            </a:r>
            <a:endParaRPr lang="en-GB" dirty="0"/>
          </a:p>
        </p:txBody>
      </p:sp>
      <p:pic>
        <p:nvPicPr>
          <p:cNvPr id="3074" name="Picture 2" descr="https://upload.wikimedia.org/wikipedia/commons/d/d5/Johannes_Kepl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564" y="1371601"/>
            <a:ext cx="3799214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777228"/>
              </p:ext>
            </p:extLst>
          </p:nvPr>
        </p:nvGraphicFramePr>
        <p:xfrm>
          <a:off x="228600" y="4400550"/>
          <a:ext cx="4677658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4" imgW="1752480" imgH="634680" progId="Equation.3">
                  <p:embed/>
                </p:oleObj>
              </mc:Choice>
              <mc:Fallback>
                <p:oleObj name="Equation" r:id="rId4" imgW="1752480" imgH="6346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00550"/>
                        <a:ext cx="4677658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788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Isaac Newton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1"/>
            <a:ext cx="8686800" cy="33527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Isaac Newton invented a theory that there was a force of attraction that acted between the planets and the Sun. He then used this force to explain Kepler’s third law, assuming the masses can be modelled as </a:t>
            </a:r>
            <a:r>
              <a:rPr lang="en-GB" i="1" dirty="0" smtClean="0"/>
              <a:t>point masses</a:t>
            </a:r>
            <a:r>
              <a:rPr lang="en-GB" dirty="0" smtClean="0"/>
              <a:t>:</a:t>
            </a:r>
          </a:p>
          <a:p>
            <a:r>
              <a:rPr lang="en-GB" dirty="0" smtClean="0"/>
              <a:t>The force is always attractive</a:t>
            </a:r>
          </a:p>
          <a:p>
            <a:r>
              <a:rPr lang="en-GB" dirty="0" smtClean="0"/>
              <a:t>The force is proportional to the product of the masses of the planets</a:t>
            </a:r>
          </a:p>
          <a:p>
            <a:r>
              <a:rPr lang="en-GB" dirty="0" smtClean="0"/>
              <a:t>The force is inversely proportional to the square of their separations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9530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can the above three conditions be written as a single formula?</a:t>
            </a:r>
            <a:endParaRPr lang="en-GB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111480"/>
              </p:ext>
            </p:extLst>
          </p:nvPr>
        </p:nvGraphicFramePr>
        <p:xfrm>
          <a:off x="3048000" y="4722028"/>
          <a:ext cx="2832100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787320" imgH="393480" progId="Equation.3">
                  <p:embed/>
                </p:oleObj>
              </mc:Choice>
              <mc:Fallback>
                <p:oleObj name="Equation" r:id="rId3" imgW="7873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4722028"/>
                        <a:ext cx="2832100" cy="141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20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Newton’s constant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r>
              <a:rPr lang="en-GB" dirty="0" smtClean="0"/>
              <a:t>Rearranging the formula from the previous slide we can calculate the constant </a:t>
            </a:r>
            <a:r>
              <a:rPr lang="en-GB" i="1" dirty="0" smtClean="0"/>
              <a:t>G</a:t>
            </a:r>
            <a:endParaRPr lang="en-GB" dirty="0"/>
          </a:p>
          <a:p>
            <a:r>
              <a:rPr lang="en-GB" dirty="0" smtClean="0"/>
              <a:t>This constant is the same for all masses (all planets, stars and other masses) anywhere in the universe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989538"/>
              </p:ext>
            </p:extLst>
          </p:nvPr>
        </p:nvGraphicFramePr>
        <p:xfrm>
          <a:off x="1676400" y="4800600"/>
          <a:ext cx="6248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562040" imgH="228600" progId="Equation.3">
                  <p:embed/>
                </p:oleObj>
              </mc:Choice>
              <mc:Fallback>
                <p:oleObj name="Equation" r:id="rId3" imgW="15620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4800600"/>
                        <a:ext cx="62484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35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1"/>
            <a:ext cx="8763000" cy="3962400"/>
          </a:xfrm>
        </p:spPr>
        <p:txBody>
          <a:bodyPr/>
          <a:lstStyle/>
          <a:p>
            <a:r>
              <a:rPr lang="en-GB" dirty="0" smtClean="0"/>
              <a:t>Isaac Newton built on Kepler’s work to discover his own Law of Gravitation</a:t>
            </a:r>
          </a:p>
          <a:p>
            <a:r>
              <a:rPr lang="en-GB" dirty="0" smtClean="0"/>
              <a:t>The formula to calculate the force of attraction between two masses assumes the following:</a:t>
            </a:r>
          </a:p>
          <a:p>
            <a:pPr lvl="2"/>
            <a:r>
              <a:rPr lang="en-GB" dirty="0" smtClean="0"/>
              <a:t>The masses can be considered point masses</a:t>
            </a:r>
          </a:p>
          <a:p>
            <a:pPr lvl="2"/>
            <a:r>
              <a:rPr lang="en-GB" dirty="0" smtClean="0"/>
              <a:t>The force is always attractive</a:t>
            </a:r>
          </a:p>
          <a:p>
            <a:pPr lvl="2"/>
            <a:r>
              <a:rPr lang="en-GB" dirty="0" smtClean="0"/>
              <a:t>The separation </a:t>
            </a:r>
            <a:r>
              <a:rPr lang="en-GB" i="1" dirty="0" smtClean="0"/>
              <a:t>r</a:t>
            </a:r>
            <a:r>
              <a:rPr lang="en-GB" dirty="0" smtClean="0"/>
              <a:t> between the masses is the distance between their centres (</a:t>
            </a:r>
            <a:r>
              <a:rPr lang="en-GB" b="1" dirty="0" smtClean="0"/>
              <a:t>not their surfaces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111266"/>
              </p:ext>
            </p:extLst>
          </p:nvPr>
        </p:nvGraphicFramePr>
        <p:xfrm>
          <a:off x="685800" y="5486400"/>
          <a:ext cx="7594600" cy="1115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2679480" imgH="393480" progId="Equation.3">
                  <p:embed/>
                </p:oleObj>
              </mc:Choice>
              <mc:Fallback>
                <p:oleObj name="Equation" r:id="rId3" imgW="26794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486400"/>
                        <a:ext cx="7594600" cy="1115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47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306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Equation 3.0</vt:lpstr>
      <vt:lpstr>Newton’s Law of Gravitation</vt:lpstr>
      <vt:lpstr>Analysing data</vt:lpstr>
      <vt:lpstr>Johannes Kepler</vt:lpstr>
      <vt:lpstr>Isaac Newton</vt:lpstr>
      <vt:lpstr>Newton’s constant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Newton’s Law of Gravitation</dc:title>
  <dc:creator>SMatthews</dc:creator>
  <cp:lastModifiedBy>USERBUILD</cp:lastModifiedBy>
  <cp:revision>6</cp:revision>
  <dcterms:created xsi:type="dcterms:W3CDTF">2006-08-16T00:00:00Z</dcterms:created>
  <dcterms:modified xsi:type="dcterms:W3CDTF">2016-08-22T09:29:10Z</dcterms:modified>
</cp:coreProperties>
</file>