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9.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1.bin"/></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1"/>
            <a:ext cx="7772400" cy="914400"/>
          </a:xfrm>
        </p:spPr>
        <p:txBody>
          <a:bodyPr/>
          <a:lstStyle/>
          <a:p>
            <a:r>
              <a:rPr lang="en-GB" u="sng" dirty="0" smtClean="0"/>
              <a:t>Satellite Motion</a:t>
            </a:r>
            <a:endParaRPr lang="en-GB" u="sng" dirty="0"/>
          </a:p>
        </p:txBody>
      </p:sp>
      <p:sp>
        <p:nvSpPr>
          <p:cNvPr id="3" name="Subtitle 2"/>
          <p:cNvSpPr>
            <a:spLocks noGrp="1"/>
          </p:cNvSpPr>
          <p:nvPr>
            <p:ph type="subTitle" idx="1"/>
          </p:nvPr>
        </p:nvSpPr>
        <p:spPr>
          <a:xfrm>
            <a:off x="1295400" y="5486400"/>
            <a:ext cx="6400800" cy="1066800"/>
          </a:xfrm>
        </p:spPr>
        <p:txBody>
          <a:bodyPr/>
          <a:lstStyle/>
          <a:p>
            <a:r>
              <a:rPr lang="en-GB" dirty="0" smtClean="0"/>
              <a:t>Why do satellites stay in space and not fall to Earth?</a:t>
            </a:r>
            <a:endParaRPr lang="en-GB" dirty="0"/>
          </a:p>
        </p:txBody>
      </p:sp>
      <p:pic>
        <p:nvPicPr>
          <p:cNvPr id="1026" name="Picture 2" descr="https://upload.wikimedia.org/wikipedia/commons/1/18/AEHF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143000"/>
            <a:ext cx="5853362" cy="4175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7667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Centripetal force and Gravity</a:t>
            </a:r>
            <a:endParaRPr lang="en-GB" u="sng" dirty="0"/>
          </a:p>
        </p:txBody>
      </p:sp>
      <p:sp>
        <p:nvSpPr>
          <p:cNvPr id="3" name="Content Placeholder 2"/>
          <p:cNvSpPr>
            <a:spLocks noGrp="1"/>
          </p:cNvSpPr>
          <p:nvPr>
            <p:ph idx="1"/>
          </p:nvPr>
        </p:nvSpPr>
        <p:spPr>
          <a:xfrm>
            <a:off x="457200" y="1600201"/>
            <a:ext cx="8229600" cy="1371600"/>
          </a:xfrm>
        </p:spPr>
        <p:txBody>
          <a:bodyPr/>
          <a:lstStyle/>
          <a:p>
            <a:r>
              <a:rPr lang="en-GB" dirty="0" smtClean="0"/>
              <a:t>Recalling the two formulae for centripetal force and gravity and equating them you get:</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875418772"/>
              </p:ext>
            </p:extLst>
          </p:nvPr>
        </p:nvGraphicFramePr>
        <p:xfrm>
          <a:off x="2933700" y="2971800"/>
          <a:ext cx="2895600" cy="2438400"/>
        </p:xfrm>
        <a:graphic>
          <a:graphicData uri="http://schemas.openxmlformats.org/presentationml/2006/ole">
            <mc:AlternateContent xmlns:mc="http://schemas.openxmlformats.org/markup-compatibility/2006">
              <mc:Choice xmlns:v="urn:schemas-microsoft-com:vml" Requires="v">
                <p:oleObj spid="_x0000_s2064" name="Equation" r:id="rId3" imgW="965160" imgH="812520" progId="Equation.3">
                  <p:embed/>
                </p:oleObj>
              </mc:Choice>
              <mc:Fallback>
                <p:oleObj name="Equation" r:id="rId3" imgW="965160" imgH="812520" progId="Equation.3">
                  <p:embed/>
                  <p:pic>
                    <p:nvPicPr>
                      <p:cNvPr id="0" name=""/>
                      <p:cNvPicPr/>
                      <p:nvPr/>
                    </p:nvPicPr>
                    <p:blipFill>
                      <a:blip r:embed="rId4"/>
                      <a:stretch>
                        <a:fillRect/>
                      </a:stretch>
                    </p:blipFill>
                    <p:spPr>
                      <a:xfrm>
                        <a:off x="2933700" y="2971800"/>
                        <a:ext cx="2895600" cy="24384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498131714"/>
              </p:ext>
            </p:extLst>
          </p:nvPr>
        </p:nvGraphicFramePr>
        <p:xfrm>
          <a:off x="3429000" y="3581400"/>
          <a:ext cx="1943100" cy="1257300"/>
        </p:xfrm>
        <a:graphic>
          <a:graphicData uri="http://schemas.openxmlformats.org/presentationml/2006/ole">
            <mc:AlternateContent xmlns:mc="http://schemas.openxmlformats.org/markup-compatibility/2006">
              <mc:Choice xmlns:v="urn:schemas-microsoft-com:vml" Requires="v">
                <p:oleObj spid="_x0000_s2065" name="Equation" r:id="rId5" imgW="647640" imgH="419040" progId="Equation.3">
                  <p:embed/>
                </p:oleObj>
              </mc:Choice>
              <mc:Fallback>
                <p:oleObj name="Equation" r:id="rId5" imgW="647640" imgH="419040" progId="Equation.3">
                  <p:embed/>
                  <p:pic>
                    <p:nvPicPr>
                      <p:cNvPr id="0" name="Object 3"/>
                      <p:cNvPicPr>
                        <a:picLocks noChangeAspect="1" noChangeArrowheads="1"/>
                      </p:cNvPicPr>
                      <p:nvPr/>
                    </p:nvPicPr>
                    <p:blipFill>
                      <a:blip r:embed="rId6"/>
                      <a:srcRect/>
                      <a:stretch>
                        <a:fillRect/>
                      </a:stretch>
                    </p:blipFill>
                    <p:spPr bwMode="auto">
                      <a:xfrm>
                        <a:off x="3429000" y="3581400"/>
                        <a:ext cx="194310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63645090"/>
              </p:ext>
            </p:extLst>
          </p:nvPr>
        </p:nvGraphicFramePr>
        <p:xfrm>
          <a:off x="3505200" y="3657600"/>
          <a:ext cx="1866900" cy="1181100"/>
        </p:xfrm>
        <a:graphic>
          <a:graphicData uri="http://schemas.openxmlformats.org/presentationml/2006/ole">
            <mc:AlternateContent xmlns:mc="http://schemas.openxmlformats.org/markup-compatibility/2006">
              <mc:Choice xmlns:v="urn:schemas-microsoft-com:vml" Requires="v">
                <p:oleObj spid="_x0000_s2066" name="Equation" r:id="rId7" imgW="622080" imgH="393480" progId="Equation.3">
                  <p:embed/>
                </p:oleObj>
              </mc:Choice>
              <mc:Fallback>
                <p:oleObj name="Equation" r:id="rId7" imgW="622080" imgH="393480" progId="Equation.3">
                  <p:embed/>
                  <p:pic>
                    <p:nvPicPr>
                      <p:cNvPr id="0" name="Object 4"/>
                      <p:cNvPicPr>
                        <a:picLocks noChangeAspect="1" noChangeArrowheads="1"/>
                      </p:cNvPicPr>
                      <p:nvPr/>
                    </p:nvPicPr>
                    <p:blipFill>
                      <a:blip r:embed="rId8"/>
                      <a:srcRect/>
                      <a:stretch>
                        <a:fillRect/>
                      </a:stretch>
                    </p:blipFill>
                    <p:spPr bwMode="auto">
                      <a:xfrm>
                        <a:off x="3505200" y="3657600"/>
                        <a:ext cx="18669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0975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nodeType="clickEffect">
                                  <p:stCondLst>
                                    <p:cond delay="0"/>
                                  </p:stCondLst>
                                  <p:childTnLst>
                                    <p:animEffect transition="out" filter="fade">
                                      <p:cBhvr>
                                        <p:cTn id="15" dur="500"/>
                                        <p:tgtEl>
                                          <p:spTgt spid="5"/>
                                        </p:tgtEl>
                                      </p:cBhvr>
                                    </p:animEffect>
                                    <p:set>
                                      <p:cBhvr>
                                        <p:cTn id="16" dur="1" fill="hold">
                                          <p:stCondLst>
                                            <p:cond delay="499"/>
                                          </p:stCondLst>
                                        </p:cTn>
                                        <p:tgtEl>
                                          <p:spTgt spid="5"/>
                                        </p:tgtEl>
                                        <p:attrNameLst>
                                          <p:attrName>style.visibility</p:attrName>
                                        </p:attrNameLst>
                                      </p:cBhvr>
                                      <p:to>
                                        <p:strVal val="hidden"/>
                                      </p:to>
                                    </p:set>
                                  </p:childTnLst>
                                </p:cTn>
                              </p:par>
                              <p:par>
                                <p:cTn id="17" presetID="10"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Radial velocity</a:t>
            </a:r>
            <a:endParaRPr lang="en-GB" u="sng" dirty="0"/>
          </a:p>
        </p:txBody>
      </p:sp>
      <p:sp>
        <p:nvSpPr>
          <p:cNvPr id="3" name="Content Placeholder 2"/>
          <p:cNvSpPr>
            <a:spLocks noGrp="1"/>
          </p:cNvSpPr>
          <p:nvPr>
            <p:ph idx="1"/>
          </p:nvPr>
        </p:nvSpPr>
        <p:spPr>
          <a:xfrm>
            <a:off x="457200" y="1600201"/>
            <a:ext cx="8229600" cy="685800"/>
          </a:xfrm>
        </p:spPr>
        <p:txBody>
          <a:bodyPr/>
          <a:lstStyle/>
          <a:p>
            <a:r>
              <a:rPr lang="en-GB" dirty="0" smtClean="0"/>
              <a:t>The radial velocity of the object is:</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494667844"/>
              </p:ext>
            </p:extLst>
          </p:nvPr>
        </p:nvGraphicFramePr>
        <p:xfrm>
          <a:off x="1676400" y="2438400"/>
          <a:ext cx="6031476" cy="958850"/>
        </p:xfrm>
        <a:graphic>
          <a:graphicData uri="http://schemas.openxmlformats.org/presentationml/2006/ole">
            <mc:AlternateContent xmlns:mc="http://schemas.openxmlformats.org/markup-compatibility/2006">
              <mc:Choice xmlns:v="urn:schemas-microsoft-com:vml" Requires="v">
                <p:oleObj spid="_x0000_s3088" name="Equation" r:id="rId3" imgW="2476440" imgH="393480" progId="Equation.3">
                  <p:embed/>
                </p:oleObj>
              </mc:Choice>
              <mc:Fallback>
                <p:oleObj name="Equation" r:id="rId3" imgW="2476440" imgH="393480" progId="Equation.3">
                  <p:embed/>
                  <p:pic>
                    <p:nvPicPr>
                      <p:cNvPr id="0" name=""/>
                      <p:cNvPicPr/>
                      <p:nvPr/>
                    </p:nvPicPr>
                    <p:blipFill>
                      <a:blip r:embed="rId4"/>
                      <a:stretch>
                        <a:fillRect/>
                      </a:stretch>
                    </p:blipFill>
                    <p:spPr>
                      <a:xfrm>
                        <a:off x="1676400" y="2438400"/>
                        <a:ext cx="6031476" cy="95885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073642767"/>
              </p:ext>
            </p:extLst>
          </p:nvPr>
        </p:nvGraphicFramePr>
        <p:xfrm>
          <a:off x="1600200" y="3962400"/>
          <a:ext cx="2749826" cy="2286000"/>
        </p:xfrm>
        <a:graphic>
          <a:graphicData uri="http://schemas.openxmlformats.org/presentationml/2006/ole">
            <mc:AlternateContent xmlns:mc="http://schemas.openxmlformats.org/markup-compatibility/2006">
              <mc:Choice xmlns:v="urn:schemas-microsoft-com:vml" Requires="v">
                <p:oleObj spid="_x0000_s3089" name="Equation" r:id="rId5" imgW="1054080" imgH="876240" progId="Equation.3">
                  <p:embed/>
                </p:oleObj>
              </mc:Choice>
              <mc:Fallback>
                <p:oleObj name="Equation" r:id="rId5" imgW="1054080" imgH="876240" progId="Equation.3">
                  <p:embed/>
                  <p:pic>
                    <p:nvPicPr>
                      <p:cNvPr id="0" name="Object 5"/>
                      <p:cNvPicPr>
                        <a:picLocks noChangeAspect="1" noChangeArrowheads="1"/>
                      </p:cNvPicPr>
                      <p:nvPr/>
                    </p:nvPicPr>
                    <p:blipFill>
                      <a:blip r:embed="rId6"/>
                      <a:srcRect/>
                      <a:stretch>
                        <a:fillRect/>
                      </a:stretch>
                    </p:blipFill>
                    <p:spPr bwMode="auto">
                      <a:xfrm>
                        <a:off x="1600200" y="3962400"/>
                        <a:ext cx="2749826" cy="2286000"/>
                      </a:xfrm>
                      <a:prstGeom prst="rect">
                        <a:avLst/>
                      </a:prstGeom>
                      <a:noFill/>
                      <a:ln>
                        <a:noFill/>
                      </a:ln>
                    </p:spPr>
                  </p:pic>
                </p:oleObj>
              </mc:Fallback>
            </mc:AlternateContent>
          </a:graphicData>
        </a:graphic>
      </p:graphicFrame>
      <p:sp>
        <p:nvSpPr>
          <p:cNvPr id="6" name="TextBox 5"/>
          <p:cNvSpPr txBox="1"/>
          <p:nvPr/>
        </p:nvSpPr>
        <p:spPr>
          <a:xfrm>
            <a:off x="5181600" y="4419600"/>
            <a:ext cx="2971800" cy="1384995"/>
          </a:xfrm>
          <a:prstGeom prst="rect">
            <a:avLst/>
          </a:prstGeom>
          <a:noFill/>
        </p:spPr>
        <p:txBody>
          <a:bodyPr wrap="square" rtlCol="0">
            <a:spAutoFit/>
          </a:bodyPr>
          <a:lstStyle/>
          <a:p>
            <a:r>
              <a:rPr lang="en-GB" sz="2800" dirty="0" smtClean="0"/>
              <a:t>Can you rearrange this to prove Kepler’s third law?</a:t>
            </a:r>
            <a:endParaRPr lang="en-GB"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3795065310"/>
              </p:ext>
            </p:extLst>
          </p:nvPr>
        </p:nvGraphicFramePr>
        <p:xfrm>
          <a:off x="2212687" y="2133600"/>
          <a:ext cx="4447886" cy="2552700"/>
        </p:xfrm>
        <a:graphic>
          <a:graphicData uri="http://schemas.openxmlformats.org/presentationml/2006/ole">
            <mc:AlternateContent xmlns:mc="http://schemas.openxmlformats.org/markup-compatibility/2006">
              <mc:Choice xmlns:v="urn:schemas-microsoft-com:vml" Requires="v">
                <p:oleObj spid="_x0000_s3090" name="Equation" r:id="rId7" imgW="1460160" imgH="838080" progId="Equation.3">
                  <p:embed/>
                </p:oleObj>
              </mc:Choice>
              <mc:Fallback>
                <p:oleObj name="Equation" r:id="rId7" imgW="1460160" imgH="838080" progId="Equation.3">
                  <p:embed/>
                  <p:pic>
                    <p:nvPicPr>
                      <p:cNvPr id="0" name=""/>
                      <p:cNvPicPr/>
                      <p:nvPr/>
                    </p:nvPicPr>
                    <p:blipFill>
                      <a:blip r:embed="rId8"/>
                      <a:stretch>
                        <a:fillRect/>
                      </a:stretch>
                    </p:blipFill>
                    <p:spPr>
                      <a:xfrm>
                        <a:off x="2212687" y="2133600"/>
                        <a:ext cx="4447886" cy="2552700"/>
                      </a:xfrm>
                      <a:prstGeom prst="rect">
                        <a:avLst/>
                      </a:prstGeom>
                    </p:spPr>
                  </p:pic>
                </p:oleObj>
              </mc:Fallback>
            </mc:AlternateContent>
          </a:graphicData>
        </a:graphic>
      </p:graphicFrame>
    </p:spTree>
    <p:extLst>
      <p:ext uri="{BB962C8B-B14F-4D97-AF65-F5344CB8AC3E}">
        <p14:creationId xmlns:p14="http://schemas.microsoft.com/office/powerpoint/2010/main" val="41371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par>
                                <p:cTn id="21" presetID="10" presetClass="exit" presetSubtype="0" fill="hold" grpId="0" nodeType="withEffect">
                                  <p:stCondLst>
                                    <p:cond delay="0"/>
                                  </p:stCondLst>
                                  <p:childTnLst>
                                    <p:animEffect transition="out" filter="fade">
                                      <p:cBhvr>
                                        <p:cTn id="22" dur="500"/>
                                        <p:tgtEl>
                                          <p:spTgt spid="3">
                                            <p:txEl>
                                              <p:pRg st="0" end="0"/>
                                            </p:txEl>
                                          </p:spTgt>
                                        </p:tgtEl>
                                      </p:cBhvr>
                                    </p:animEffect>
                                    <p:set>
                                      <p:cBhvr>
                                        <p:cTn id="23" dur="1" fill="hold">
                                          <p:stCondLst>
                                            <p:cond delay="499"/>
                                          </p:stCondLst>
                                        </p:cTn>
                                        <p:tgtEl>
                                          <p:spTgt spid="3">
                                            <p:txEl>
                                              <p:pRg st="0" end="0"/>
                                            </p:txEl>
                                          </p:spTgt>
                                        </p:tgtEl>
                                        <p:attrNameLst>
                                          <p:attrName>style.visibility</p:attrName>
                                        </p:attrNameLst>
                                      </p:cBhvr>
                                      <p:to>
                                        <p:strVal val="hidden"/>
                                      </p:to>
                                    </p:set>
                                  </p:childTnLst>
                                </p:cTn>
                              </p:par>
                              <p:par>
                                <p:cTn id="24" presetID="10" presetClass="exit" presetSubtype="0" fill="hold" nodeType="withEffect">
                                  <p:stCondLst>
                                    <p:cond delay="0"/>
                                  </p:stCondLst>
                                  <p:childTnLst>
                                    <p:animEffect transition="out" filter="fade">
                                      <p:cBhvr>
                                        <p:cTn id="25" dur="500"/>
                                        <p:tgtEl>
                                          <p:spTgt spid="4"/>
                                        </p:tgtEl>
                                      </p:cBhvr>
                                    </p:animEffect>
                                    <p:set>
                                      <p:cBhvr>
                                        <p:cTn id="26" dur="1" fill="hold">
                                          <p:stCondLst>
                                            <p:cond delay="499"/>
                                          </p:stCondLst>
                                        </p:cTn>
                                        <p:tgtEl>
                                          <p:spTgt spid="4"/>
                                        </p:tgtEl>
                                        <p:attrNameLst>
                                          <p:attrName>style.visibility</p:attrName>
                                        </p:attrNameLst>
                                      </p:cBhvr>
                                      <p:to>
                                        <p:strVal val="hidden"/>
                                      </p:to>
                                    </p:se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6"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lstStyle/>
          <a:p>
            <a:r>
              <a:rPr lang="en-GB" u="sng" dirty="0" smtClean="0"/>
              <a:t>Satellite Motion</a:t>
            </a:r>
            <a:endParaRPr lang="en-GB" u="sng" dirty="0"/>
          </a:p>
        </p:txBody>
      </p:sp>
      <p:sp>
        <p:nvSpPr>
          <p:cNvPr id="3" name="Content Placeholder 2"/>
          <p:cNvSpPr>
            <a:spLocks noGrp="1"/>
          </p:cNvSpPr>
          <p:nvPr>
            <p:ph idx="1"/>
          </p:nvPr>
        </p:nvSpPr>
        <p:spPr>
          <a:xfrm>
            <a:off x="76200" y="1066801"/>
            <a:ext cx="8839200" cy="2057400"/>
          </a:xfrm>
        </p:spPr>
        <p:txBody>
          <a:bodyPr/>
          <a:lstStyle/>
          <a:p>
            <a:r>
              <a:rPr lang="en-GB" dirty="0" smtClean="0"/>
              <a:t>Satellites are in perpetual freefall, they move around planet Earth at just the correct speed and at just the correct height so that their orbits are stable and satisfy the formula:</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475659972"/>
              </p:ext>
            </p:extLst>
          </p:nvPr>
        </p:nvGraphicFramePr>
        <p:xfrm>
          <a:off x="5943600" y="2971800"/>
          <a:ext cx="2051050" cy="1276350"/>
        </p:xfrm>
        <a:graphic>
          <a:graphicData uri="http://schemas.openxmlformats.org/presentationml/2006/ole">
            <mc:AlternateContent xmlns:mc="http://schemas.openxmlformats.org/markup-compatibility/2006">
              <mc:Choice xmlns:v="urn:schemas-microsoft-com:vml" Requires="v">
                <p:oleObj spid="_x0000_s4102" name="Equation" r:id="rId3" imgW="672840" imgH="419040" progId="Equation.3">
                  <p:embed/>
                </p:oleObj>
              </mc:Choice>
              <mc:Fallback>
                <p:oleObj name="Equation" r:id="rId3" imgW="672840" imgH="419040" progId="Equation.3">
                  <p:embed/>
                  <p:pic>
                    <p:nvPicPr>
                      <p:cNvPr id="0" name="Object 6"/>
                      <p:cNvPicPr>
                        <a:picLocks noChangeAspect="1" noChangeArrowheads="1"/>
                      </p:cNvPicPr>
                      <p:nvPr/>
                    </p:nvPicPr>
                    <p:blipFill>
                      <a:blip r:embed="rId4"/>
                      <a:srcRect/>
                      <a:stretch>
                        <a:fillRect/>
                      </a:stretch>
                    </p:blipFill>
                    <p:spPr bwMode="auto">
                      <a:xfrm>
                        <a:off x="5943600" y="2971800"/>
                        <a:ext cx="2051050"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595746" y="4572000"/>
            <a:ext cx="8077200" cy="1384995"/>
          </a:xfrm>
          <a:prstGeom prst="rect">
            <a:avLst/>
          </a:prstGeom>
          <a:noFill/>
        </p:spPr>
        <p:txBody>
          <a:bodyPr wrap="square" rtlCol="0">
            <a:spAutoFit/>
          </a:bodyPr>
          <a:lstStyle/>
          <a:p>
            <a:r>
              <a:rPr lang="en-GB" sz="2800" dirty="0" smtClean="0"/>
              <a:t>If you wanted a satellite to have a particular orbital time period </a:t>
            </a:r>
            <a:r>
              <a:rPr lang="en-GB" sz="2800" i="1" dirty="0" smtClean="0"/>
              <a:t>T</a:t>
            </a:r>
            <a:r>
              <a:rPr lang="en-GB" sz="2800" dirty="0" smtClean="0"/>
              <a:t> then what variable would you need to set to the correct value?</a:t>
            </a:r>
            <a:endParaRPr lang="en-GB" sz="2800" dirty="0"/>
          </a:p>
        </p:txBody>
      </p:sp>
      <p:sp>
        <p:nvSpPr>
          <p:cNvPr id="6" name="TextBox 5"/>
          <p:cNvSpPr txBox="1"/>
          <p:nvPr/>
        </p:nvSpPr>
        <p:spPr>
          <a:xfrm>
            <a:off x="616528" y="4571999"/>
            <a:ext cx="8077200" cy="1384995"/>
          </a:xfrm>
          <a:prstGeom prst="rect">
            <a:avLst/>
          </a:prstGeom>
          <a:noFill/>
        </p:spPr>
        <p:txBody>
          <a:bodyPr wrap="square" rtlCol="0">
            <a:spAutoFit/>
          </a:bodyPr>
          <a:lstStyle/>
          <a:p>
            <a:r>
              <a:rPr lang="en-GB" sz="2800" dirty="0" smtClean="0"/>
              <a:t>If you wanted a satellite to have a particular orbital time period </a:t>
            </a:r>
            <a:r>
              <a:rPr lang="en-GB" sz="2800" i="1" dirty="0" smtClean="0"/>
              <a:t>T</a:t>
            </a:r>
            <a:r>
              <a:rPr lang="en-GB" sz="2800" dirty="0" smtClean="0"/>
              <a:t> then what variable would you need to set to the correct value? The height!</a:t>
            </a:r>
            <a:endParaRPr lang="en-GB" sz="2800" dirty="0"/>
          </a:p>
        </p:txBody>
      </p:sp>
    </p:spTree>
    <p:extLst>
      <p:ext uri="{BB962C8B-B14F-4D97-AF65-F5344CB8AC3E}">
        <p14:creationId xmlns:p14="http://schemas.microsoft.com/office/powerpoint/2010/main" val="3169506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GB" u="sng" dirty="0" smtClean="0"/>
              <a:t>Geostationary orbits</a:t>
            </a:r>
            <a:endParaRPr lang="en-GB" u="sng" dirty="0"/>
          </a:p>
        </p:txBody>
      </p:sp>
      <p:sp>
        <p:nvSpPr>
          <p:cNvPr id="3" name="Content Placeholder 2"/>
          <p:cNvSpPr>
            <a:spLocks noGrp="1"/>
          </p:cNvSpPr>
          <p:nvPr>
            <p:ph idx="1"/>
          </p:nvPr>
        </p:nvSpPr>
        <p:spPr>
          <a:xfrm>
            <a:off x="457200" y="1143001"/>
            <a:ext cx="8229600" cy="3581400"/>
          </a:xfrm>
        </p:spPr>
        <p:txBody>
          <a:bodyPr>
            <a:normAutofit fontScale="85000" lnSpcReduction="20000"/>
          </a:bodyPr>
          <a:lstStyle/>
          <a:p>
            <a:r>
              <a:rPr lang="en-GB" dirty="0" smtClean="0"/>
              <a:t>A special orbit that is very useful is one that orbits above the equation on planet Earth and has a rotational period of exactly 24 hours.</a:t>
            </a:r>
          </a:p>
          <a:p>
            <a:r>
              <a:rPr lang="en-GB" dirty="0" smtClean="0"/>
              <a:t>This is useful because fixed receivers on Earth do not need to move to track these satellites because they appear to be stationary in the sky.</a:t>
            </a:r>
          </a:p>
          <a:p>
            <a:pPr marL="0" indent="0" algn="ctr">
              <a:buNone/>
            </a:pPr>
            <a:endParaRPr lang="en-GB" dirty="0" smtClean="0"/>
          </a:p>
          <a:p>
            <a:pPr marL="0" indent="0" algn="ctr">
              <a:buNone/>
            </a:pPr>
            <a:r>
              <a:rPr lang="en-GB" dirty="0" smtClean="0"/>
              <a:t>What altitude does a geostationary satellite need to be placed at?</a:t>
            </a:r>
            <a:endParaRPr lang="en-GB" dirty="0"/>
          </a:p>
        </p:txBody>
      </p:sp>
      <p:pic>
        <p:nvPicPr>
          <p:cNvPr id="5122" name="Picture 2" descr="https://upload.wikimedia.org/wikipedia/commons/5/5f/Satellite_dish_in_Austri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4495800"/>
            <a:ext cx="2743200" cy="200699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733800" y="4648200"/>
            <a:ext cx="4648200" cy="1815882"/>
          </a:xfrm>
          <a:prstGeom prst="rect">
            <a:avLst/>
          </a:prstGeom>
          <a:noFill/>
        </p:spPr>
        <p:txBody>
          <a:bodyPr wrap="square" rtlCol="0">
            <a:spAutoFit/>
          </a:bodyPr>
          <a:lstStyle/>
          <a:p>
            <a:r>
              <a:rPr lang="en-GB" sz="2800" dirty="0" smtClean="0"/>
              <a:t>36000 km</a:t>
            </a:r>
          </a:p>
          <a:p>
            <a:endParaRPr lang="en-GB" sz="2800" dirty="0" smtClean="0"/>
          </a:p>
          <a:p>
            <a:pPr algn="ctr"/>
            <a:r>
              <a:rPr lang="en-GB" sz="2800" dirty="0" smtClean="0"/>
              <a:t>(If you got 42000km what did you forget?)</a:t>
            </a:r>
            <a:endParaRPr lang="en-GB" sz="2800" dirty="0"/>
          </a:p>
        </p:txBody>
      </p:sp>
    </p:spTree>
    <p:extLst>
      <p:ext uri="{BB962C8B-B14F-4D97-AF65-F5344CB8AC3E}">
        <p14:creationId xmlns:p14="http://schemas.microsoft.com/office/powerpoint/2010/main" val="2291359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792162"/>
          </a:xfrm>
        </p:spPr>
        <p:txBody>
          <a:bodyPr/>
          <a:lstStyle/>
          <a:p>
            <a:r>
              <a:rPr lang="en-GB" u="sng" dirty="0" smtClean="0"/>
              <a:t>Satellites and Energy</a:t>
            </a:r>
            <a:endParaRPr lang="en-GB" u="sng" dirty="0"/>
          </a:p>
        </p:txBody>
      </p:sp>
      <p:sp>
        <p:nvSpPr>
          <p:cNvPr id="3" name="Content Placeholder 2"/>
          <p:cNvSpPr>
            <a:spLocks noGrp="1"/>
          </p:cNvSpPr>
          <p:nvPr>
            <p:ph idx="1"/>
          </p:nvPr>
        </p:nvSpPr>
        <p:spPr>
          <a:xfrm>
            <a:off x="381000" y="1066800"/>
            <a:ext cx="8229600" cy="1066800"/>
          </a:xfrm>
        </p:spPr>
        <p:txBody>
          <a:bodyPr/>
          <a:lstStyle/>
          <a:p>
            <a:r>
              <a:rPr lang="en-GB" dirty="0" smtClean="0"/>
              <a:t>A satellite has two energies, kinetic and potential:</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756438963"/>
              </p:ext>
            </p:extLst>
          </p:nvPr>
        </p:nvGraphicFramePr>
        <p:xfrm>
          <a:off x="2895600" y="1828800"/>
          <a:ext cx="3862388" cy="2423459"/>
        </p:xfrm>
        <a:graphic>
          <a:graphicData uri="http://schemas.openxmlformats.org/presentationml/2006/ole">
            <mc:AlternateContent xmlns:mc="http://schemas.openxmlformats.org/markup-compatibility/2006">
              <mc:Choice xmlns:v="urn:schemas-microsoft-com:vml" Requires="v">
                <p:oleObj spid="_x0000_s6163" name="Equation" r:id="rId3" imgW="1295280" imgH="812520" progId="Equation.3">
                  <p:embed/>
                </p:oleObj>
              </mc:Choice>
              <mc:Fallback>
                <p:oleObj name="Equation" r:id="rId3" imgW="1295280" imgH="812520" progId="Equation.3">
                  <p:embed/>
                  <p:pic>
                    <p:nvPicPr>
                      <p:cNvPr id="0" name=""/>
                      <p:cNvPicPr/>
                      <p:nvPr/>
                    </p:nvPicPr>
                    <p:blipFill>
                      <a:blip r:embed="rId4"/>
                      <a:stretch>
                        <a:fillRect/>
                      </a:stretch>
                    </p:blipFill>
                    <p:spPr>
                      <a:xfrm>
                        <a:off x="2895600" y="1828800"/>
                        <a:ext cx="3862388" cy="2423459"/>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459669834"/>
              </p:ext>
            </p:extLst>
          </p:nvPr>
        </p:nvGraphicFramePr>
        <p:xfrm>
          <a:off x="2895600" y="1908253"/>
          <a:ext cx="4038600" cy="1159228"/>
        </p:xfrm>
        <a:graphic>
          <a:graphicData uri="http://schemas.openxmlformats.org/presentationml/2006/ole">
            <mc:AlternateContent xmlns:mc="http://schemas.openxmlformats.org/markup-compatibility/2006">
              <mc:Choice xmlns:v="urn:schemas-microsoft-com:vml" Requires="v">
                <p:oleObj spid="_x0000_s6164" name="Equation" r:id="rId5" imgW="1371600" imgH="393480" progId="Equation.3">
                  <p:embed/>
                </p:oleObj>
              </mc:Choice>
              <mc:Fallback>
                <p:oleObj name="Equation" r:id="rId5" imgW="1371600" imgH="393480" progId="Equation.3">
                  <p:embed/>
                  <p:pic>
                    <p:nvPicPr>
                      <p:cNvPr id="0" name=""/>
                      <p:cNvPicPr/>
                      <p:nvPr/>
                    </p:nvPicPr>
                    <p:blipFill>
                      <a:blip r:embed="rId6"/>
                      <a:stretch>
                        <a:fillRect/>
                      </a:stretch>
                    </p:blipFill>
                    <p:spPr>
                      <a:xfrm>
                        <a:off x="2895600" y="1908253"/>
                        <a:ext cx="4038600" cy="1159228"/>
                      </a:xfrm>
                      <a:prstGeom prst="rect">
                        <a:avLst/>
                      </a:prstGeom>
                    </p:spPr>
                  </p:pic>
                </p:oleObj>
              </mc:Fallback>
            </mc:AlternateContent>
          </a:graphicData>
        </a:graphic>
      </p:graphicFrame>
      <p:sp>
        <p:nvSpPr>
          <p:cNvPr id="6" name="TextBox 5"/>
          <p:cNvSpPr txBox="1"/>
          <p:nvPr/>
        </p:nvSpPr>
        <p:spPr>
          <a:xfrm>
            <a:off x="2667000" y="3290033"/>
            <a:ext cx="4584909" cy="523220"/>
          </a:xfrm>
          <a:prstGeom prst="rect">
            <a:avLst/>
          </a:prstGeom>
          <a:noFill/>
        </p:spPr>
        <p:txBody>
          <a:bodyPr wrap="none" rtlCol="0">
            <a:spAutoFit/>
          </a:bodyPr>
          <a:lstStyle/>
          <a:p>
            <a:r>
              <a:rPr lang="en-GB" sz="2800" dirty="0" smtClean="0"/>
              <a:t>Can this be simplified further?</a:t>
            </a:r>
            <a:endParaRPr lang="en-GB" sz="2800" dirty="0"/>
          </a:p>
        </p:txBody>
      </p:sp>
      <p:sp>
        <p:nvSpPr>
          <p:cNvPr id="7" name="TextBox 6"/>
          <p:cNvSpPr txBox="1"/>
          <p:nvPr/>
        </p:nvSpPr>
        <p:spPr>
          <a:xfrm>
            <a:off x="547255" y="4267200"/>
            <a:ext cx="8305800" cy="954107"/>
          </a:xfrm>
          <a:prstGeom prst="rect">
            <a:avLst/>
          </a:prstGeom>
          <a:noFill/>
        </p:spPr>
        <p:txBody>
          <a:bodyPr wrap="square" rtlCol="0">
            <a:spAutoFit/>
          </a:bodyPr>
          <a:lstStyle/>
          <a:p>
            <a:r>
              <a:rPr lang="en-GB" sz="2800" dirty="0" smtClean="0"/>
              <a:t>Recall that the satellite must be moving at velocity </a:t>
            </a:r>
            <a:r>
              <a:rPr lang="en-GB" sz="2800" i="1" dirty="0" smtClean="0"/>
              <a:t>v</a:t>
            </a:r>
            <a:r>
              <a:rPr lang="en-GB" sz="2800" dirty="0" smtClean="0"/>
              <a:t> so that Kepler’s third law is maintained, therefore:</a:t>
            </a:r>
            <a:endParaRPr lang="en-GB" sz="2800" dirty="0"/>
          </a:p>
        </p:txBody>
      </p:sp>
      <p:graphicFrame>
        <p:nvGraphicFramePr>
          <p:cNvPr id="8" name="Object 7"/>
          <p:cNvGraphicFramePr>
            <a:graphicFrameLocks noChangeAspect="1"/>
          </p:cNvGraphicFramePr>
          <p:nvPr>
            <p:extLst>
              <p:ext uri="{D42A27DB-BD31-4B8C-83A1-F6EECF244321}">
                <p14:modId xmlns:p14="http://schemas.microsoft.com/office/powerpoint/2010/main" val="730624370"/>
              </p:ext>
            </p:extLst>
          </p:nvPr>
        </p:nvGraphicFramePr>
        <p:xfrm>
          <a:off x="6934200" y="5255943"/>
          <a:ext cx="1755775" cy="1160463"/>
        </p:xfrm>
        <a:graphic>
          <a:graphicData uri="http://schemas.openxmlformats.org/presentationml/2006/ole">
            <mc:AlternateContent xmlns:mc="http://schemas.openxmlformats.org/markup-compatibility/2006">
              <mc:Choice xmlns:v="urn:schemas-microsoft-com:vml" Requires="v">
                <p:oleObj spid="_x0000_s6165" name="Equation" r:id="rId7" imgW="672840" imgH="444240" progId="Equation.3">
                  <p:embed/>
                </p:oleObj>
              </mc:Choice>
              <mc:Fallback>
                <p:oleObj name="Equation" r:id="rId7" imgW="672840" imgH="444240" progId="Equation.3">
                  <p:embed/>
                  <p:pic>
                    <p:nvPicPr>
                      <p:cNvPr id="0" name="Object 4"/>
                      <p:cNvPicPr>
                        <a:picLocks noChangeAspect="1" noChangeArrowheads="1"/>
                      </p:cNvPicPr>
                      <p:nvPr/>
                    </p:nvPicPr>
                    <p:blipFill>
                      <a:blip r:embed="rId8"/>
                      <a:srcRect/>
                      <a:stretch>
                        <a:fillRect/>
                      </a:stretch>
                    </p:blipFill>
                    <p:spPr bwMode="auto">
                      <a:xfrm>
                        <a:off x="6934200" y="5255943"/>
                        <a:ext cx="1755775"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152400" y="1109990"/>
            <a:ext cx="8830046" cy="523220"/>
          </a:xfrm>
          <a:prstGeom prst="rect">
            <a:avLst/>
          </a:prstGeom>
          <a:noFill/>
        </p:spPr>
        <p:txBody>
          <a:bodyPr wrap="none" rtlCol="0">
            <a:spAutoFit/>
          </a:bodyPr>
          <a:lstStyle/>
          <a:p>
            <a:r>
              <a:rPr lang="en-GB" sz="2800" dirty="0" smtClean="0"/>
              <a:t>By substituting this in for </a:t>
            </a:r>
            <a:r>
              <a:rPr lang="en-GB" sz="2800" i="1" dirty="0" smtClean="0"/>
              <a:t>v</a:t>
            </a:r>
            <a:r>
              <a:rPr lang="en-GB" sz="2800" dirty="0" smtClean="0"/>
              <a:t> and then rearranging we obtain:</a:t>
            </a:r>
            <a:endParaRPr lang="en-GB" sz="2800" dirty="0"/>
          </a:p>
        </p:txBody>
      </p:sp>
      <p:graphicFrame>
        <p:nvGraphicFramePr>
          <p:cNvPr id="10" name="Object 9"/>
          <p:cNvGraphicFramePr>
            <a:graphicFrameLocks noChangeAspect="1"/>
          </p:cNvGraphicFramePr>
          <p:nvPr>
            <p:extLst>
              <p:ext uri="{D42A27DB-BD31-4B8C-83A1-F6EECF244321}">
                <p14:modId xmlns:p14="http://schemas.microsoft.com/office/powerpoint/2010/main" val="1525263586"/>
              </p:ext>
            </p:extLst>
          </p:nvPr>
        </p:nvGraphicFramePr>
        <p:xfrm>
          <a:off x="2971800" y="2026383"/>
          <a:ext cx="2486537" cy="1263650"/>
        </p:xfrm>
        <a:graphic>
          <a:graphicData uri="http://schemas.openxmlformats.org/presentationml/2006/ole">
            <mc:AlternateContent xmlns:mc="http://schemas.openxmlformats.org/markup-compatibility/2006">
              <mc:Choice xmlns:v="urn:schemas-microsoft-com:vml" Requires="v">
                <p:oleObj spid="_x0000_s6166" name="Equation" r:id="rId9" imgW="774360" imgH="393480" progId="Equation.3">
                  <p:embed/>
                </p:oleObj>
              </mc:Choice>
              <mc:Fallback>
                <p:oleObj name="Equation" r:id="rId9" imgW="774360" imgH="393480" progId="Equation.3">
                  <p:embed/>
                  <p:pic>
                    <p:nvPicPr>
                      <p:cNvPr id="0" name=""/>
                      <p:cNvPicPr/>
                      <p:nvPr/>
                    </p:nvPicPr>
                    <p:blipFill>
                      <a:blip r:embed="rId10"/>
                      <a:stretch>
                        <a:fillRect/>
                      </a:stretch>
                    </p:blipFill>
                    <p:spPr>
                      <a:xfrm>
                        <a:off x="2971800" y="2026383"/>
                        <a:ext cx="2486537" cy="1263650"/>
                      </a:xfrm>
                      <a:prstGeom prst="rect">
                        <a:avLst/>
                      </a:prstGeom>
                    </p:spPr>
                  </p:pic>
                </p:oleObj>
              </mc:Fallback>
            </mc:AlternateContent>
          </a:graphicData>
        </a:graphic>
      </p:graphicFrame>
      <p:sp>
        <p:nvSpPr>
          <p:cNvPr id="11" name="TextBox 10"/>
          <p:cNvSpPr txBox="1"/>
          <p:nvPr/>
        </p:nvSpPr>
        <p:spPr>
          <a:xfrm>
            <a:off x="381000" y="4038600"/>
            <a:ext cx="8305800" cy="1384995"/>
          </a:xfrm>
          <a:prstGeom prst="rect">
            <a:avLst/>
          </a:prstGeom>
          <a:noFill/>
        </p:spPr>
        <p:txBody>
          <a:bodyPr wrap="square" rtlCol="0">
            <a:spAutoFit/>
          </a:bodyPr>
          <a:lstStyle/>
          <a:p>
            <a:r>
              <a:rPr lang="en-GB" sz="2800" dirty="0" smtClean="0"/>
              <a:t>Note that this is particularly useful as knowing the total energy enables the calculation of the either kinetic or potential energy if only one is known.</a:t>
            </a:r>
            <a:endParaRPr lang="en-GB" sz="2800" dirty="0"/>
          </a:p>
        </p:txBody>
      </p:sp>
    </p:spTree>
    <p:extLst>
      <p:ext uri="{BB962C8B-B14F-4D97-AF65-F5344CB8AC3E}">
        <p14:creationId xmlns:p14="http://schemas.microsoft.com/office/powerpoint/2010/main" val="223278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par>
                                <p:cTn id="22" presetID="10" presetClass="entr" presetSubtype="0"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xit" presetSubtype="4" fill="hold" nodeType="clickEffect">
                                  <p:stCondLst>
                                    <p:cond delay="0"/>
                                  </p:stCondLst>
                                  <p:childTnLst>
                                    <p:anim calcmode="lin" valueType="num">
                                      <p:cBhvr additive="base">
                                        <p:cTn id="28" dur="500"/>
                                        <p:tgtEl>
                                          <p:spTgt spid="4"/>
                                        </p:tgtEl>
                                        <p:attrNameLst>
                                          <p:attrName>ppt_x</p:attrName>
                                        </p:attrNameLst>
                                      </p:cBhvr>
                                      <p:tavLst>
                                        <p:tav tm="0">
                                          <p:val>
                                            <p:strVal val="ppt_x"/>
                                          </p:val>
                                        </p:tav>
                                        <p:tav tm="100000">
                                          <p:val>
                                            <p:strVal val="ppt_x"/>
                                          </p:val>
                                        </p:tav>
                                      </p:tavLst>
                                    </p:anim>
                                    <p:anim calcmode="lin" valueType="num">
                                      <p:cBhvr additive="base">
                                        <p:cTn id="29" dur="500"/>
                                        <p:tgtEl>
                                          <p:spTgt spid="4"/>
                                        </p:tgtEl>
                                        <p:attrNameLst>
                                          <p:attrName>ppt_y</p:attrName>
                                        </p:attrNameLst>
                                      </p:cBhvr>
                                      <p:tavLst>
                                        <p:tav tm="0">
                                          <p:val>
                                            <p:strVal val="ppt_y"/>
                                          </p:val>
                                        </p:tav>
                                        <p:tav tm="100000">
                                          <p:val>
                                            <p:strVal val="1+ppt_h/2"/>
                                          </p:val>
                                        </p:tav>
                                      </p:tavLst>
                                    </p:anim>
                                    <p:set>
                                      <p:cBhvr>
                                        <p:cTn id="30" dur="1" fill="hold">
                                          <p:stCondLst>
                                            <p:cond delay="499"/>
                                          </p:stCondLst>
                                        </p:cTn>
                                        <p:tgtEl>
                                          <p:spTgt spid="4"/>
                                        </p:tgtEl>
                                        <p:attrNameLst>
                                          <p:attrName>style.visibility</p:attrName>
                                        </p:attrNameLst>
                                      </p:cBhvr>
                                      <p:to>
                                        <p:strVal val="hidden"/>
                                      </p:to>
                                    </p:set>
                                  </p:childTnLst>
                                </p:cTn>
                              </p:par>
                              <p:par>
                                <p:cTn id="31" presetID="2" presetClass="exit" presetSubtype="4" fill="hold" nodeType="withEffect">
                                  <p:stCondLst>
                                    <p:cond delay="0"/>
                                  </p:stCondLst>
                                  <p:childTnLst>
                                    <p:anim calcmode="lin" valueType="num">
                                      <p:cBhvr additive="base">
                                        <p:cTn id="32" dur="500"/>
                                        <p:tgtEl>
                                          <p:spTgt spid="5"/>
                                        </p:tgtEl>
                                        <p:attrNameLst>
                                          <p:attrName>ppt_x</p:attrName>
                                        </p:attrNameLst>
                                      </p:cBhvr>
                                      <p:tavLst>
                                        <p:tav tm="0">
                                          <p:val>
                                            <p:strVal val="ppt_x"/>
                                          </p:val>
                                        </p:tav>
                                        <p:tav tm="100000">
                                          <p:val>
                                            <p:strVal val="ppt_x"/>
                                          </p:val>
                                        </p:tav>
                                      </p:tavLst>
                                    </p:anim>
                                    <p:anim calcmode="lin" valueType="num">
                                      <p:cBhvr additive="base">
                                        <p:cTn id="33" dur="500"/>
                                        <p:tgtEl>
                                          <p:spTgt spid="5"/>
                                        </p:tgtEl>
                                        <p:attrNameLst>
                                          <p:attrName>ppt_y</p:attrName>
                                        </p:attrNameLst>
                                      </p:cBhvr>
                                      <p:tavLst>
                                        <p:tav tm="0">
                                          <p:val>
                                            <p:strVal val="ppt_y"/>
                                          </p:val>
                                        </p:tav>
                                        <p:tav tm="100000">
                                          <p:val>
                                            <p:strVal val="1+ppt_h/2"/>
                                          </p:val>
                                        </p:tav>
                                      </p:tavLst>
                                    </p:anim>
                                    <p:set>
                                      <p:cBhvr>
                                        <p:cTn id="34" dur="1" fill="hold">
                                          <p:stCondLst>
                                            <p:cond delay="499"/>
                                          </p:stCondLst>
                                        </p:cTn>
                                        <p:tgtEl>
                                          <p:spTgt spid="5"/>
                                        </p:tgtEl>
                                        <p:attrNameLst>
                                          <p:attrName>style.visibility</p:attrName>
                                        </p:attrNameLst>
                                      </p:cBhvr>
                                      <p:to>
                                        <p:strVal val="hidden"/>
                                      </p:to>
                                    </p:set>
                                  </p:childTnLst>
                                </p:cTn>
                              </p:par>
                              <p:par>
                                <p:cTn id="35" presetID="2" presetClass="exit" presetSubtype="4" fill="hold" grpId="1" nodeType="withEffect">
                                  <p:stCondLst>
                                    <p:cond delay="0"/>
                                  </p:stCondLst>
                                  <p:childTnLst>
                                    <p:anim calcmode="lin" valueType="num">
                                      <p:cBhvr additive="base">
                                        <p:cTn id="36" dur="500"/>
                                        <p:tgtEl>
                                          <p:spTgt spid="6"/>
                                        </p:tgtEl>
                                        <p:attrNameLst>
                                          <p:attrName>ppt_x</p:attrName>
                                        </p:attrNameLst>
                                      </p:cBhvr>
                                      <p:tavLst>
                                        <p:tav tm="0">
                                          <p:val>
                                            <p:strVal val="ppt_x"/>
                                          </p:val>
                                        </p:tav>
                                        <p:tav tm="100000">
                                          <p:val>
                                            <p:strVal val="ppt_x"/>
                                          </p:val>
                                        </p:tav>
                                      </p:tavLst>
                                    </p:anim>
                                    <p:anim calcmode="lin" valueType="num">
                                      <p:cBhvr additive="base">
                                        <p:cTn id="37" dur="500"/>
                                        <p:tgtEl>
                                          <p:spTgt spid="6"/>
                                        </p:tgtEl>
                                        <p:attrNameLst>
                                          <p:attrName>ppt_y</p:attrName>
                                        </p:attrNameLst>
                                      </p:cBhvr>
                                      <p:tavLst>
                                        <p:tav tm="0">
                                          <p:val>
                                            <p:strVal val="ppt_y"/>
                                          </p:val>
                                        </p:tav>
                                        <p:tav tm="100000">
                                          <p:val>
                                            <p:strVal val="1+ppt_h/2"/>
                                          </p:val>
                                        </p:tav>
                                      </p:tavLst>
                                    </p:anim>
                                    <p:set>
                                      <p:cBhvr>
                                        <p:cTn id="38" dur="1" fill="hold">
                                          <p:stCondLst>
                                            <p:cond delay="499"/>
                                          </p:stCondLst>
                                        </p:cTn>
                                        <p:tgtEl>
                                          <p:spTgt spid="6"/>
                                        </p:tgtEl>
                                        <p:attrNameLst>
                                          <p:attrName>style.visibility</p:attrName>
                                        </p:attrNameLst>
                                      </p:cBhvr>
                                      <p:to>
                                        <p:strVal val="hidden"/>
                                      </p:to>
                                    </p:set>
                                  </p:childTnLst>
                                </p:cTn>
                              </p:par>
                              <p:par>
                                <p:cTn id="39" presetID="2" presetClass="exit" presetSubtype="4" fill="hold" grpId="1" nodeType="withEffect">
                                  <p:stCondLst>
                                    <p:cond delay="0"/>
                                  </p:stCondLst>
                                  <p:childTnLst>
                                    <p:anim calcmode="lin" valueType="num">
                                      <p:cBhvr additive="base">
                                        <p:cTn id="40" dur="500"/>
                                        <p:tgtEl>
                                          <p:spTgt spid="7"/>
                                        </p:tgtEl>
                                        <p:attrNameLst>
                                          <p:attrName>ppt_x</p:attrName>
                                        </p:attrNameLst>
                                      </p:cBhvr>
                                      <p:tavLst>
                                        <p:tav tm="0">
                                          <p:val>
                                            <p:strVal val="ppt_x"/>
                                          </p:val>
                                        </p:tav>
                                        <p:tav tm="100000">
                                          <p:val>
                                            <p:strVal val="ppt_x"/>
                                          </p:val>
                                        </p:tav>
                                      </p:tavLst>
                                    </p:anim>
                                    <p:anim calcmode="lin" valueType="num">
                                      <p:cBhvr additive="base">
                                        <p:cTn id="41" dur="500"/>
                                        <p:tgtEl>
                                          <p:spTgt spid="7"/>
                                        </p:tgtEl>
                                        <p:attrNameLst>
                                          <p:attrName>ppt_y</p:attrName>
                                        </p:attrNameLst>
                                      </p:cBhvr>
                                      <p:tavLst>
                                        <p:tav tm="0">
                                          <p:val>
                                            <p:strVal val="ppt_y"/>
                                          </p:val>
                                        </p:tav>
                                        <p:tav tm="100000">
                                          <p:val>
                                            <p:strVal val="1+ppt_h/2"/>
                                          </p:val>
                                        </p:tav>
                                      </p:tavLst>
                                    </p:anim>
                                    <p:set>
                                      <p:cBhvr>
                                        <p:cTn id="42" dur="1" fill="hold">
                                          <p:stCondLst>
                                            <p:cond delay="499"/>
                                          </p:stCondLst>
                                        </p:cTn>
                                        <p:tgtEl>
                                          <p:spTgt spid="7"/>
                                        </p:tgtEl>
                                        <p:attrNameLst>
                                          <p:attrName>style.visibility</p:attrName>
                                        </p:attrNameLst>
                                      </p:cBhvr>
                                      <p:to>
                                        <p:strVal val="hidden"/>
                                      </p:to>
                                    </p:set>
                                  </p:childTnLst>
                                </p:cTn>
                              </p:par>
                              <p:par>
                                <p:cTn id="43" presetID="2" presetClass="exit" presetSubtype="4" fill="hold" nodeType="withEffect">
                                  <p:stCondLst>
                                    <p:cond delay="0"/>
                                  </p:stCondLst>
                                  <p:childTnLst>
                                    <p:anim calcmode="lin" valueType="num">
                                      <p:cBhvr additive="base">
                                        <p:cTn id="44" dur="500"/>
                                        <p:tgtEl>
                                          <p:spTgt spid="8"/>
                                        </p:tgtEl>
                                        <p:attrNameLst>
                                          <p:attrName>ppt_x</p:attrName>
                                        </p:attrNameLst>
                                      </p:cBhvr>
                                      <p:tavLst>
                                        <p:tav tm="0">
                                          <p:val>
                                            <p:strVal val="ppt_x"/>
                                          </p:val>
                                        </p:tav>
                                        <p:tav tm="100000">
                                          <p:val>
                                            <p:strVal val="ppt_x"/>
                                          </p:val>
                                        </p:tav>
                                      </p:tavLst>
                                    </p:anim>
                                    <p:anim calcmode="lin" valueType="num">
                                      <p:cBhvr additive="base">
                                        <p:cTn id="45" dur="500"/>
                                        <p:tgtEl>
                                          <p:spTgt spid="8"/>
                                        </p:tgtEl>
                                        <p:attrNameLst>
                                          <p:attrName>ppt_y</p:attrName>
                                        </p:attrNameLst>
                                      </p:cBhvr>
                                      <p:tavLst>
                                        <p:tav tm="0">
                                          <p:val>
                                            <p:strVal val="ppt_y"/>
                                          </p:val>
                                        </p:tav>
                                        <p:tav tm="100000">
                                          <p:val>
                                            <p:strVal val="1+ppt_h/2"/>
                                          </p:val>
                                        </p:tav>
                                      </p:tavLst>
                                    </p:anim>
                                    <p:set>
                                      <p:cBhvr>
                                        <p:cTn id="46" dur="1" fill="hold">
                                          <p:stCondLst>
                                            <p:cond delay="499"/>
                                          </p:stCondLst>
                                        </p:cTn>
                                        <p:tgtEl>
                                          <p:spTgt spid="8"/>
                                        </p:tgtEl>
                                        <p:attrNameLst>
                                          <p:attrName>style.visibility</p:attrName>
                                        </p:attrNameLst>
                                      </p:cBhvr>
                                      <p:to>
                                        <p:strVal val="hidden"/>
                                      </p:to>
                                    </p:set>
                                  </p:childTnLst>
                                </p:cTn>
                              </p:par>
                              <p:par>
                                <p:cTn id="47" presetID="2" presetClass="exit" presetSubtype="4" fill="hold" grpId="0" nodeType="withEffect">
                                  <p:stCondLst>
                                    <p:cond delay="0"/>
                                  </p:stCondLst>
                                  <p:childTnLst>
                                    <p:anim calcmode="lin" valueType="num">
                                      <p:cBhvr additive="base">
                                        <p:cTn id="48"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9" dur="500"/>
                                        <p:tgtEl>
                                          <p:spTgt spid="3">
                                            <p:txEl>
                                              <p:pRg st="0" end="0"/>
                                            </p:txEl>
                                          </p:spTgt>
                                        </p:tgtEl>
                                        <p:attrNameLst>
                                          <p:attrName>ppt_y</p:attrName>
                                        </p:attrNameLst>
                                      </p:cBhvr>
                                      <p:tavLst>
                                        <p:tav tm="0">
                                          <p:val>
                                            <p:strVal val="ppt_y"/>
                                          </p:val>
                                        </p:tav>
                                        <p:tav tm="100000">
                                          <p:val>
                                            <p:strVal val="1+ppt_h/2"/>
                                          </p:val>
                                        </p:tav>
                                      </p:tavLst>
                                    </p:anim>
                                    <p:set>
                                      <p:cBhvr>
                                        <p:cTn id="50" dur="1" fill="hold">
                                          <p:stCondLst>
                                            <p:cond delay="499"/>
                                          </p:stCondLst>
                                        </p:cTn>
                                        <p:tgtEl>
                                          <p:spTgt spid="3">
                                            <p:txEl>
                                              <p:pRg st="0" end="0"/>
                                            </p:txEl>
                                          </p:spTgt>
                                        </p:tgtEl>
                                        <p:attrNameLst>
                                          <p:attrName>style.visibility</p:attrName>
                                        </p:attrNameLst>
                                      </p:cBhvr>
                                      <p:to>
                                        <p:strVal val="hidden"/>
                                      </p:to>
                                    </p:set>
                                  </p:childTnLst>
                                </p:cTn>
                              </p:par>
                            </p:childTnLst>
                          </p:cTn>
                        </p:par>
                        <p:par>
                          <p:cTn id="51" fill="hold">
                            <p:stCondLst>
                              <p:cond delay="500"/>
                            </p:stCondLst>
                            <p:childTnLst>
                              <p:par>
                                <p:cTn id="52" presetID="10" presetClass="entr" presetSubtype="0" fill="hold" grpId="0" nodeType="after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fade">
                                      <p:cBhvr>
                                        <p:cTn id="54" dur="500"/>
                                        <p:tgtEl>
                                          <p:spTgt spid="9"/>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10"/>
                                        </p:tgtEl>
                                        <p:attrNameLst>
                                          <p:attrName>style.visibility</p:attrName>
                                        </p:attrNameLst>
                                      </p:cBhvr>
                                      <p:to>
                                        <p:strVal val="visible"/>
                                      </p:to>
                                    </p:set>
                                    <p:animEffect transition="in" filter="fade">
                                      <p:cBhvr>
                                        <p:cTn id="59" dur="500"/>
                                        <p:tgtEl>
                                          <p:spTgt spid="10"/>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fade">
                                      <p:cBhvr>
                                        <p:cTn id="6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6" grpId="1"/>
      <p:bldP spid="7" grpId="0"/>
      <p:bldP spid="7" grpId="1"/>
      <p:bldP spid="9"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5"/>
            <a:ext cx="8229600" cy="868362"/>
          </a:xfrm>
        </p:spPr>
        <p:txBody>
          <a:bodyPr/>
          <a:lstStyle/>
          <a:p>
            <a:r>
              <a:rPr lang="en-GB" u="sng" dirty="0" smtClean="0"/>
              <a:t>Graphing energy</a:t>
            </a:r>
            <a:endParaRPr lang="en-GB" u="sng" dirty="0"/>
          </a:p>
        </p:txBody>
      </p:sp>
      <p:sp>
        <p:nvSpPr>
          <p:cNvPr id="3" name="Content Placeholder 2"/>
          <p:cNvSpPr>
            <a:spLocks noGrp="1"/>
          </p:cNvSpPr>
          <p:nvPr>
            <p:ph idx="1"/>
          </p:nvPr>
        </p:nvSpPr>
        <p:spPr>
          <a:xfrm>
            <a:off x="533400" y="914400"/>
            <a:ext cx="8229600" cy="2133600"/>
          </a:xfrm>
        </p:spPr>
        <p:txBody>
          <a:bodyPr>
            <a:normAutofit lnSpcReduction="10000"/>
          </a:bodyPr>
          <a:lstStyle/>
          <a:p>
            <a:r>
              <a:rPr lang="en-GB" dirty="0" smtClean="0"/>
              <a:t>Note that the total energy of a satellite varies with distance with a </a:t>
            </a:r>
            <a:r>
              <a:rPr lang="en-GB" b="1" dirty="0" smtClean="0"/>
              <a:t>negative</a:t>
            </a:r>
            <a:r>
              <a:rPr lang="en-GB" dirty="0" smtClean="0"/>
              <a:t> 1/r graph, as does the potential energy.</a:t>
            </a:r>
          </a:p>
          <a:p>
            <a:r>
              <a:rPr lang="en-GB" dirty="0" smtClean="0"/>
              <a:t>The kinetic energy is a </a:t>
            </a:r>
            <a:r>
              <a:rPr lang="en-GB" b="1" dirty="0" smtClean="0"/>
              <a:t>positive</a:t>
            </a:r>
            <a:r>
              <a:rPr lang="en-GB" dirty="0" smtClean="0"/>
              <a:t> 1/r graph</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6153150" cy="3895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352786" y="4210853"/>
            <a:ext cx="2486413" cy="954107"/>
          </a:xfrm>
          <a:prstGeom prst="rect">
            <a:avLst/>
          </a:prstGeom>
          <a:noFill/>
        </p:spPr>
        <p:txBody>
          <a:bodyPr wrap="square" rtlCol="0">
            <a:spAutoFit/>
          </a:bodyPr>
          <a:lstStyle/>
          <a:p>
            <a:r>
              <a:rPr lang="en-GB" sz="2800" dirty="0" smtClean="0"/>
              <a:t>Which line is which energy?</a:t>
            </a:r>
            <a:endParaRPr lang="en-GB" sz="2800" dirty="0"/>
          </a:p>
        </p:txBody>
      </p:sp>
      <p:sp>
        <p:nvSpPr>
          <p:cNvPr id="5" name="TextBox 4"/>
          <p:cNvSpPr txBox="1"/>
          <p:nvPr/>
        </p:nvSpPr>
        <p:spPr>
          <a:xfrm>
            <a:off x="6352786" y="3982432"/>
            <a:ext cx="1302408" cy="1569660"/>
          </a:xfrm>
          <a:prstGeom prst="rect">
            <a:avLst/>
          </a:prstGeom>
          <a:noFill/>
        </p:spPr>
        <p:txBody>
          <a:bodyPr wrap="none" rtlCol="0">
            <a:spAutoFit/>
          </a:bodyPr>
          <a:lstStyle/>
          <a:p>
            <a:r>
              <a:rPr lang="en-GB" sz="2400" dirty="0" smtClean="0"/>
              <a:t>Kinetic</a:t>
            </a:r>
          </a:p>
          <a:p>
            <a:endParaRPr lang="en-GB" sz="2400" dirty="0" smtClean="0"/>
          </a:p>
          <a:p>
            <a:r>
              <a:rPr lang="en-GB" sz="2400" dirty="0" smtClean="0"/>
              <a:t>Total</a:t>
            </a:r>
          </a:p>
          <a:p>
            <a:r>
              <a:rPr lang="en-GB" sz="2400" dirty="0" smtClean="0"/>
              <a:t>Potential</a:t>
            </a:r>
            <a:endParaRPr lang="en-GB" sz="2400" dirty="0"/>
          </a:p>
        </p:txBody>
      </p:sp>
    </p:spTree>
    <p:extLst>
      <p:ext uri="{BB962C8B-B14F-4D97-AF65-F5344CB8AC3E}">
        <p14:creationId xmlns:p14="http://schemas.microsoft.com/office/powerpoint/2010/main" val="342800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5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1" nodeType="clickEffect">
                                  <p:stCondLst>
                                    <p:cond delay="0"/>
                                  </p:stCondLst>
                                  <p:childTnLst>
                                    <p:anim calcmode="lin" valueType="num">
                                      <p:cBhvr additive="base">
                                        <p:cTn id="16" dur="500"/>
                                        <p:tgtEl>
                                          <p:spTgt spid="4"/>
                                        </p:tgtEl>
                                        <p:attrNameLst>
                                          <p:attrName>ppt_x</p:attrName>
                                        </p:attrNameLst>
                                      </p:cBhvr>
                                      <p:tavLst>
                                        <p:tav tm="0">
                                          <p:val>
                                            <p:strVal val="ppt_x"/>
                                          </p:val>
                                        </p:tav>
                                        <p:tav tm="100000">
                                          <p:val>
                                            <p:strVal val="ppt_x"/>
                                          </p:val>
                                        </p:tav>
                                      </p:tavLst>
                                    </p:anim>
                                    <p:anim calcmode="lin" valueType="num">
                                      <p:cBhvr additive="base">
                                        <p:cTn id="17" dur="500"/>
                                        <p:tgtEl>
                                          <p:spTgt spid="4"/>
                                        </p:tgtEl>
                                        <p:attrNameLst>
                                          <p:attrName>ppt_y</p:attrName>
                                        </p:attrNameLst>
                                      </p:cBhvr>
                                      <p:tavLst>
                                        <p:tav tm="0">
                                          <p:val>
                                            <p:strVal val="ppt_y"/>
                                          </p:val>
                                        </p:tav>
                                        <p:tav tm="100000">
                                          <p:val>
                                            <p:strVal val="1+ppt_h/2"/>
                                          </p:val>
                                        </p:tav>
                                      </p:tavLst>
                                    </p:anim>
                                    <p:set>
                                      <p:cBhvr>
                                        <p:cTn id="18" dur="1" fill="hold">
                                          <p:stCondLst>
                                            <p:cond delay="499"/>
                                          </p:stCondLst>
                                        </p:cTn>
                                        <p:tgtEl>
                                          <p:spTgt spid="4"/>
                                        </p:tgtEl>
                                        <p:attrNameLst>
                                          <p:attrName>style.visibility</p:attrName>
                                        </p:attrNameLst>
                                      </p:cBhvr>
                                      <p:to>
                                        <p:strVal val="hidden"/>
                                      </p:to>
                                    </p:set>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GB" u="sng" dirty="0" smtClean="0"/>
              <a:t>Summary</a:t>
            </a:r>
            <a:endParaRPr lang="en-GB" u="sng" dirty="0"/>
          </a:p>
        </p:txBody>
      </p:sp>
      <p:sp>
        <p:nvSpPr>
          <p:cNvPr id="3" name="Content Placeholder 2"/>
          <p:cNvSpPr>
            <a:spLocks noGrp="1"/>
          </p:cNvSpPr>
          <p:nvPr>
            <p:ph idx="1"/>
          </p:nvPr>
        </p:nvSpPr>
        <p:spPr>
          <a:xfrm>
            <a:off x="228600" y="1143001"/>
            <a:ext cx="8686800" cy="4114800"/>
          </a:xfrm>
        </p:spPr>
        <p:txBody>
          <a:bodyPr>
            <a:normAutofit fontScale="92500"/>
          </a:bodyPr>
          <a:lstStyle/>
          <a:p>
            <a:r>
              <a:rPr lang="en-GB" dirty="0" smtClean="0"/>
              <a:t>The height of a satellite is controlled by its orbital time and vice-versa</a:t>
            </a:r>
          </a:p>
          <a:p>
            <a:r>
              <a:rPr lang="en-GB" dirty="0" smtClean="0"/>
              <a:t>The height of a geostationary satellite is fixed as it has to maintain an orbital period of one day</a:t>
            </a:r>
          </a:p>
          <a:p>
            <a:r>
              <a:rPr lang="en-GB" dirty="0" smtClean="0"/>
              <a:t>The kinetic and potential energies of satellites can be calculated and the total energy is the sum of the two (Noting that potential energy is negative as)</a:t>
            </a:r>
          </a:p>
          <a:p>
            <a:r>
              <a:rPr lang="en-GB" dirty="0" smtClean="0"/>
              <a:t>The total energy of a satellite is always negative</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265588228"/>
              </p:ext>
            </p:extLst>
          </p:nvPr>
        </p:nvGraphicFramePr>
        <p:xfrm>
          <a:off x="3505200" y="5334000"/>
          <a:ext cx="2486025" cy="1263650"/>
        </p:xfrm>
        <a:graphic>
          <a:graphicData uri="http://schemas.openxmlformats.org/presentationml/2006/ole">
            <mc:AlternateContent xmlns:mc="http://schemas.openxmlformats.org/markup-compatibility/2006">
              <mc:Choice xmlns:v="urn:schemas-microsoft-com:vml" Requires="v">
                <p:oleObj spid="_x0000_s8196" name="Equation" r:id="rId3" imgW="774360" imgH="393480" progId="Equation.3">
                  <p:embed/>
                </p:oleObj>
              </mc:Choice>
              <mc:Fallback>
                <p:oleObj name="Equation" r:id="rId3" imgW="774360" imgH="393480" progId="Equation.3">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5334000"/>
                        <a:ext cx="2486025"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5797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414</Words>
  <Application>Microsoft Office PowerPoint</Application>
  <PresentationFormat>On-screen Show (4:3)</PresentationFormat>
  <Paragraphs>38</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Microsoft Equation 3.0</vt:lpstr>
      <vt:lpstr>Satellite Motion</vt:lpstr>
      <vt:lpstr>Centripetal force and Gravity</vt:lpstr>
      <vt:lpstr>Radial velocity</vt:lpstr>
      <vt:lpstr>Satellite Motion</vt:lpstr>
      <vt:lpstr>Geostationary orbits</vt:lpstr>
      <vt:lpstr>Satellites and Energy</vt:lpstr>
      <vt:lpstr>Graphing energy</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Satellite Motion</dc:title>
  <dc:creator>SMatthews</dc:creator>
  <cp:lastModifiedBy>USERBUILD</cp:lastModifiedBy>
  <cp:revision>6</cp:revision>
  <dcterms:created xsi:type="dcterms:W3CDTF">2006-08-16T00:00:00Z</dcterms:created>
  <dcterms:modified xsi:type="dcterms:W3CDTF">2016-08-22T11:37:54Z</dcterms:modified>
</cp:coreProperties>
</file>