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9.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1"/>
            <a:ext cx="7772400" cy="914400"/>
          </a:xfrm>
        </p:spPr>
        <p:txBody>
          <a:bodyPr/>
          <a:lstStyle/>
          <a:p>
            <a:r>
              <a:rPr lang="en-GB" u="sng" dirty="0" smtClean="0"/>
              <a:t>Satellite Motion</a:t>
            </a:r>
            <a:endParaRPr lang="en-GB" u="sng" dirty="0"/>
          </a:p>
        </p:txBody>
      </p:sp>
      <p:sp>
        <p:nvSpPr>
          <p:cNvPr id="3" name="Subtitle 2"/>
          <p:cNvSpPr>
            <a:spLocks noGrp="1"/>
          </p:cNvSpPr>
          <p:nvPr>
            <p:ph type="subTitle" idx="1"/>
          </p:nvPr>
        </p:nvSpPr>
        <p:spPr>
          <a:xfrm>
            <a:off x="1295400" y="5486400"/>
            <a:ext cx="6400800" cy="1066800"/>
          </a:xfrm>
        </p:spPr>
        <p:txBody>
          <a:bodyPr/>
          <a:lstStyle/>
          <a:p>
            <a:r>
              <a:rPr lang="en-GB" dirty="0" smtClean="0"/>
              <a:t>Why do satellites stay in space and not fall to Earth?</a:t>
            </a:r>
            <a:endParaRPr lang="en-GB" dirty="0"/>
          </a:p>
        </p:txBody>
      </p:sp>
      <p:pic>
        <p:nvPicPr>
          <p:cNvPr id="1026" name="Picture 2" descr="https://upload.wikimedia.org/wikipedia/commons/1/18/AEHF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143000"/>
            <a:ext cx="5853362" cy="417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667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Centripetal force and Gravity</a:t>
            </a:r>
            <a:endParaRPr lang="en-GB" u="sng" dirty="0"/>
          </a:p>
        </p:txBody>
      </p:sp>
      <p:sp>
        <p:nvSpPr>
          <p:cNvPr id="3" name="Content Placeholder 2"/>
          <p:cNvSpPr>
            <a:spLocks noGrp="1"/>
          </p:cNvSpPr>
          <p:nvPr>
            <p:ph idx="1"/>
          </p:nvPr>
        </p:nvSpPr>
        <p:spPr>
          <a:xfrm>
            <a:off x="457200" y="1600201"/>
            <a:ext cx="8229600" cy="1371600"/>
          </a:xfrm>
        </p:spPr>
        <p:txBody>
          <a:bodyPr/>
          <a:lstStyle/>
          <a:p>
            <a:r>
              <a:rPr lang="en-GB" dirty="0" smtClean="0"/>
              <a:t>Recalling the two formulae for centripetal force and gravity and equating them you get:</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875418772"/>
              </p:ext>
            </p:extLst>
          </p:nvPr>
        </p:nvGraphicFramePr>
        <p:xfrm>
          <a:off x="2933700" y="2971800"/>
          <a:ext cx="2895600" cy="2438400"/>
        </p:xfrm>
        <a:graphic>
          <a:graphicData uri="http://schemas.openxmlformats.org/presentationml/2006/ole">
            <mc:AlternateContent xmlns:mc="http://schemas.openxmlformats.org/markup-compatibility/2006">
              <mc:Choice xmlns:v="urn:schemas-microsoft-com:vml" Requires="v">
                <p:oleObj spid="_x0000_s2064" name="Equation" r:id="rId3" imgW="965160" imgH="812520" progId="Equation.3">
                  <p:embed/>
                </p:oleObj>
              </mc:Choice>
              <mc:Fallback>
                <p:oleObj name="Equation" r:id="rId3" imgW="965160" imgH="812520" progId="Equation.3">
                  <p:embed/>
                  <p:pic>
                    <p:nvPicPr>
                      <p:cNvPr id="0" name=""/>
                      <p:cNvPicPr/>
                      <p:nvPr/>
                    </p:nvPicPr>
                    <p:blipFill>
                      <a:blip r:embed="rId4"/>
                      <a:stretch>
                        <a:fillRect/>
                      </a:stretch>
                    </p:blipFill>
                    <p:spPr>
                      <a:xfrm>
                        <a:off x="2933700" y="2971800"/>
                        <a:ext cx="2895600" cy="24384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98131714"/>
              </p:ext>
            </p:extLst>
          </p:nvPr>
        </p:nvGraphicFramePr>
        <p:xfrm>
          <a:off x="3429000" y="3581400"/>
          <a:ext cx="1943100" cy="1257300"/>
        </p:xfrm>
        <a:graphic>
          <a:graphicData uri="http://schemas.openxmlformats.org/presentationml/2006/ole">
            <mc:AlternateContent xmlns:mc="http://schemas.openxmlformats.org/markup-compatibility/2006">
              <mc:Choice xmlns:v="urn:schemas-microsoft-com:vml" Requires="v">
                <p:oleObj spid="_x0000_s2065" name="Equation" r:id="rId5" imgW="647640" imgH="419040" progId="Equation.3">
                  <p:embed/>
                </p:oleObj>
              </mc:Choice>
              <mc:Fallback>
                <p:oleObj name="Equation" r:id="rId5" imgW="647640" imgH="419040" progId="Equation.3">
                  <p:embed/>
                  <p:pic>
                    <p:nvPicPr>
                      <p:cNvPr id="0" name="Object 3"/>
                      <p:cNvPicPr>
                        <a:picLocks noChangeAspect="1" noChangeArrowheads="1"/>
                      </p:cNvPicPr>
                      <p:nvPr/>
                    </p:nvPicPr>
                    <p:blipFill>
                      <a:blip r:embed="rId6"/>
                      <a:srcRect/>
                      <a:stretch>
                        <a:fillRect/>
                      </a:stretch>
                    </p:blipFill>
                    <p:spPr bwMode="auto">
                      <a:xfrm>
                        <a:off x="3429000" y="3581400"/>
                        <a:ext cx="19431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63645090"/>
              </p:ext>
            </p:extLst>
          </p:nvPr>
        </p:nvGraphicFramePr>
        <p:xfrm>
          <a:off x="3505200" y="3657600"/>
          <a:ext cx="1866900" cy="1181100"/>
        </p:xfrm>
        <a:graphic>
          <a:graphicData uri="http://schemas.openxmlformats.org/presentationml/2006/ole">
            <mc:AlternateContent xmlns:mc="http://schemas.openxmlformats.org/markup-compatibility/2006">
              <mc:Choice xmlns:v="urn:schemas-microsoft-com:vml" Requires="v">
                <p:oleObj spid="_x0000_s2066" name="Equation" r:id="rId7" imgW="622080" imgH="393480" progId="Equation.3">
                  <p:embed/>
                </p:oleObj>
              </mc:Choice>
              <mc:Fallback>
                <p:oleObj name="Equation" r:id="rId7" imgW="622080" imgH="393480" progId="Equation.3">
                  <p:embed/>
                  <p:pic>
                    <p:nvPicPr>
                      <p:cNvPr id="0" name="Object 4"/>
                      <p:cNvPicPr>
                        <a:picLocks noChangeAspect="1" noChangeArrowheads="1"/>
                      </p:cNvPicPr>
                      <p:nvPr/>
                    </p:nvPicPr>
                    <p:blipFill>
                      <a:blip r:embed="rId8"/>
                      <a:srcRect/>
                      <a:stretch>
                        <a:fillRect/>
                      </a:stretch>
                    </p:blipFill>
                    <p:spPr bwMode="auto">
                      <a:xfrm>
                        <a:off x="3505200" y="3657600"/>
                        <a:ext cx="18669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975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Radial velocity</a:t>
            </a:r>
            <a:endParaRPr lang="en-GB" u="sng" dirty="0"/>
          </a:p>
        </p:txBody>
      </p:sp>
      <p:sp>
        <p:nvSpPr>
          <p:cNvPr id="3" name="Content Placeholder 2"/>
          <p:cNvSpPr>
            <a:spLocks noGrp="1"/>
          </p:cNvSpPr>
          <p:nvPr>
            <p:ph idx="1"/>
          </p:nvPr>
        </p:nvSpPr>
        <p:spPr>
          <a:xfrm>
            <a:off x="457200" y="1600201"/>
            <a:ext cx="8229600" cy="685800"/>
          </a:xfrm>
        </p:spPr>
        <p:txBody>
          <a:bodyPr/>
          <a:lstStyle/>
          <a:p>
            <a:r>
              <a:rPr lang="en-GB" dirty="0" smtClean="0"/>
              <a:t>The radial velocity of the object is:</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94667844"/>
              </p:ext>
            </p:extLst>
          </p:nvPr>
        </p:nvGraphicFramePr>
        <p:xfrm>
          <a:off x="1676400" y="2438400"/>
          <a:ext cx="6031476" cy="958850"/>
        </p:xfrm>
        <a:graphic>
          <a:graphicData uri="http://schemas.openxmlformats.org/presentationml/2006/ole">
            <mc:AlternateContent xmlns:mc="http://schemas.openxmlformats.org/markup-compatibility/2006">
              <mc:Choice xmlns:v="urn:schemas-microsoft-com:vml" Requires="v">
                <p:oleObj spid="_x0000_s3088" name="Equation" r:id="rId3" imgW="2476440" imgH="393480" progId="Equation.3">
                  <p:embed/>
                </p:oleObj>
              </mc:Choice>
              <mc:Fallback>
                <p:oleObj name="Equation" r:id="rId3" imgW="2476440" imgH="393480" progId="Equation.3">
                  <p:embed/>
                  <p:pic>
                    <p:nvPicPr>
                      <p:cNvPr id="0" name=""/>
                      <p:cNvPicPr/>
                      <p:nvPr/>
                    </p:nvPicPr>
                    <p:blipFill>
                      <a:blip r:embed="rId4"/>
                      <a:stretch>
                        <a:fillRect/>
                      </a:stretch>
                    </p:blipFill>
                    <p:spPr>
                      <a:xfrm>
                        <a:off x="1676400" y="2438400"/>
                        <a:ext cx="6031476" cy="9588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073642767"/>
              </p:ext>
            </p:extLst>
          </p:nvPr>
        </p:nvGraphicFramePr>
        <p:xfrm>
          <a:off x="1600200" y="3962400"/>
          <a:ext cx="2749826" cy="2286000"/>
        </p:xfrm>
        <a:graphic>
          <a:graphicData uri="http://schemas.openxmlformats.org/presentationml/2006/ole">
            <mc:AlternateContent xmlns:mc="http://schemas.openxmlformats.org/markup-compatibility/2006">
              <mc:Choice xmlns:v="urn:schemas-microsoft-com:vml" Requires="v">
                <p:oleObj spid="_x0000_s3089" name="Equation" r:id="rId5" imgW="1054080" imgH="876240" progId="Equation.3">
                  <p:embed/>
                </p:oleObj>
              </mc:Choice>
              <mc:Fallback>
                <p:oleObj name="Equation" r:id="rId5" imgW="1054080" imgH="876240" progId="Equation.3">
                  <p:embed/>
                  <p:pic>
                    <p:nvPicPr>
                      <p:cNvPr id="0" name="Object 5"/>
                      <p:cNvPicPr>
                        <a:picLocks noChangeAspect="1" noChangeArrowheads="1"/>
                      </p:cNvPicPr>
                      <p:nvPr/>
                    </p:nvPicPr>
                    <p:blipFill>
                      <a:blip r:embed="rId6"/>
                      <a:srcRect/>
                      <a:stretch>
                        <a:fillRect/>
                      </a:stretch>
                    </p:blipFill>
                    <p:spPr bwMode="auto">
                      <a:xfrm>
                        <a:off x="1600200" y="3962400"/>
                        <a:ext cx="2749826" cy="2286000"/>
                      </a:xfrm>
                      <a:prstGeom prst="rect">
                        <a:avLst/>
                      </a:prstGeom>
                      <a:noFill/>
                      <a:ln>
                        <a:noFill/>
                      </a:ln>
                    </p:spPr>
                  </p:pic>
                </p:oleObj>
              </mc:Fallback>
            </mc:AlternateContent>
          </a:graphicData>
        </a:graphic>
      </p:graphicFrame>
      <p:sp>
        <p:nvSpPr>
          <p:cNvPr id="6" name="TextBox 5"/>
          <p:cNvSpPr txBox="1"/>
          <p:nvPr/>
        </p:nvSpPr>
        <p:spPr>
          <a:xfrm>
            <a:off x="5181600" y="4419600"/>
            <a:ext cx="2971800" cy="1384995"/>
          </a:xfrm>
          <a:prstGeom prst="rect">
            <a:avLst/>
          </a:prstGeom>
          <a:noFill/>
        </p:spPr>
        <p:txBody>
          <a:bodyPr wrap="square" rtlCol="0">
            <a:spAutoFit/>
          </a:bodyPr>
          <a:lstStyle/>
          <a:p>
            <a:r>
              <a:rPr lang="en-GB" sz="2800" dirty="0" smtClean="0"/>
              <a:t>Can you rearrange this to prove Kepler’s third law?</a:t>
            </a:r>
            <a:endParaRPr lang="en-GB"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3795065310"/>
              </p:ext>
            </p:extLst>
          </p:nvPr>
        </p:nvGraphicFramePr>
        <p:xfrm>
          <a:off x="2212687" y="2133600"/>
          <a:ext cx="4447886" cy="2552700"/>
        </p:xfrm>
        <a:graphic>
          <a:graphicData uri="http://schemas.openxmlformats.org/presentationml/2006/ole">
            <mc:AlternateContent xmlns:mc="http://schemas.openxmlformats.org/markup-compatibility/2006">
              <mc:Choice xmlns:v="urn:schemas-microsoft-com:vml" Requires="v">
                <p:oleObj spid="_x0000_s3090" name="Equation" r:id="rId7" imgW="1460160" imgH="838080" progId="Equation.3">
                  <p:embed/>
                </p:oleObj>
              </mc:Choice>
              <mc:Fallback>
                <p:oleObj name="Equation" r:id="rId7" imgW="1460160" imgH="838080" progId="Equation.3">
                  <p:embed/>
                  <p:pic>
                    <p:nvPicPr>
                      <p:cNvPr id="0" name=""/>
                      <p:cNvPicPr/>
                      <p:nvPr/>
                    </p:nvPicPr>
                    <p:blipFill>
                      <a:blip r:embed="rId8"/>
                      <a:stretch>
                        <a:fillRect/>
                      </a:stretch>
                    </p:blipFill>
                    <p:spPr>
                      <a:xfrm>
                        <a:off x="2212687" y="2133600"/>
                        <a:ext cx="4447886" cy="2552700"/>
                      </a:xfrm>
                      <a:prstGeom prst="rect">
                        <a:avLst/>
                      </a:prstGeom>
                    </p:spPr>
                  </p:pic>
                </p:oleObj>
              </mc:Fallback>
            </mc:AlternateContent>
          </a:graphicData>
        </a:graphic>
      </p:graphicFrame>
    </p:spTree>
    <p:extLst>
      <p:ext uri="{BB962C8B-B14F-4D97-AF65-F5344CB8AC3E}">
        <p14:creationId xmlns:p14="http://schemas.microsoft.com/office/powerpoint/2010/main" val="41371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3">
                                            <p:txEl>
                                              <p:pRg st="0" end="0"/>
                                            </p:txEl>
                                          </p:spTgt>
                                        </p:tgtEl>
                                      </p:cBhvr>
                                    </p:animEffect>
                                    <p:set>
                                      <p:cBhvr>
                                        <p:cTn id="23" dur="1" fill="hold">
                                          <p:stCondLst>
                                            <p:cond delay="499"/>
                                          </p:stCondLst>
                                        </p:cTn>
                                        <p:tgtEl>
                                          <p:spTgt spid="3">
                                            <p:txEl>
                                              <p:pRg st="0" end="0"/>
                                            </p:txEl>
                                          </p:spTgt>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GB" u="sng" dirty="0" smtClean="0"/>
              <a:t>Satellite Motion</a:t>
            </a:r>
            <a:endParaRPr lang="en-GB" u="sng" dirty="0"/>
          </a:p>
        </p:txBody>
      </p:sp>
      <p:sp>
        <p:nvSpPr>
          <p:cNvPr id="3" name="Content Placeholder 2"/>
          <p:cNvSpPr>
            <a:spLocks noGrp="1"/>
          </p:cNvSpPr>
          <p:nvPr>
            <p:ph idx="1"/>
          </p:nvPr>
        </p:nvSpPr>
        <p:spPr>
          <a:xfrm>
            <a:off x="76200" y="1066801"/>
            <a:ext cx="8839200" cy="2057400"/>
          </a:xfrm>
        </p:spPr>
        <p:txBody>
          <a:bodyPr/>
          <a:lstStyle/>
          <a:p>
            <a:r>
              <a:rPr lang="en-GB" dirty="0" smtClean="0"/>
              <a:t>Satellites are in perpetual freefall, they move around planet Earth at just the correct speed and at just the correct height so that their orbits are stable and satisfy the formula:</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75659972"/>
              </p:ext>
            </p:extLst>
          </p:nvPr>
        </p:nvGraphicFramePr>
        <p:xfrm>
          <a:off x="5943600" y="2971800"/>
          <a:ext cx="2051050" cy="1276350"/>
        </p:xfrm>
        <a:graphic>
          <a:graphicData uri="http://schemas.openxmlformats.org/presentationml/2006/ole">
            <mc:AlternateContent xmlns:mc="http://schemas.openxmlformats.org/markup-compatibility/2006">
              <mc:Choice xmlns:v="urn:schemas-microsoft-com:vml" Requires="v">
                <p:oleObj spid="_x0000_s4102" name="Equation" r:id="rId3" imgW="672840" imgH="419040" progId="Equation.3">
                  <p:embed/>
                </p:oleObj>
              </mc:Choice>
              <mc:Fallback>
                <p:oleObj name="Equation" r:id="rId3" imgW="672840" imgH="419040" progId="Equation.3">
                  <p:embed/>
                  <p:pic>
                    <p:nvPicPr>
                      <p:cNvPr id="0" name="Object 6"/>
                      <p:cNvPicPr>
                        <a:picLocks noChangeAspect="1" noChangeArrowheads="1"/>
                      </p:cNvPicPr>
                      <p:nvPr/>
                    </p:nvPicPr>
                    <p:blipFill>
                      <a:blip r:embed="rId4"/>
                      <a:srcRect/>
                      <a:stretch>
                        <a:fillRect/>
                      </a:stretch>
                    </p:blipFill>
                    <p:spPr bwMode="auto">
                      <a:xfrm>
                        <a:off x="5943600" y="2971800"/>
                        <a:ext cx="20510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595746" y="4572000"/>
            <a:ext cx="8077200" cy="1384995"/>
          </a:xfrm>
          <a:prstGeom prst="rect">
            <a:avLst/>
          </a:prstGeom>
          <a:noFill/>
        </p:spPr>
        <p:txBody>
          <a:bodyPr wrap="square" rtlCol="0">
            <a:spAutoFit/>
          </a:bodyPr>
          <a:lstStyle/>
          <a:p>
            <a:r>
              <a:rPr lang="en-GB" sz="2800" dirty="0" smtClean="0"/>
              <a:t>If you wanted a satellite to have a particular orbital time period </a:t>
            </a:r>
            <a:r>
              <a:rPr lang="en-GB" sz="2800" i="1" dirty="0" smtClean="0"/>
              <a:t>T</a:t>
            </a:r>
            <a:r>
              <a:rPr lang="en-GB" sz="2800" dirty="0" smtClean="0"/>
              <a:t> then what variable would you need to set to the correct value?</a:t>
            </a:r>
            <a:endParaRPr lang="en-GB" sz="2800" dirty="0"/>
          </a:p>
        </p:txBody>
      </p:sp>
      <p:sp>
        <p:nvSpPr>
          <p:cNvPr id="6" name="TextBox 5"/>
          <p:cNvSpPr txBox="1"/>
          <p:nvPr/>
        </p:nvSpPr>
        <p:spPr>
          <a:xfrm>
            <a:off x="616528" y="4571999"/>
            <a:ext cx="8077200" cy="1384995"/>
          </a:xfrm>
          <a:prstGeom prst="rect">
            <a:avLst/>
          </a:prstGeom>
          <a:noFill/>
        </p:spPr>
        <p:txBody>
          <a:bodyPr wrap="square" rtlCol="0">
            <a:spAutoFit/>
          </a:bodyPr>
          <a:lstStyle/>
          <a:p>
            <a:r>
              <a:rPr lang="en-GB" sz="2800" dirty="0" smtClean="0"/>
              <a:t>If you wanted a satellite to have a particular orbital time period </a:t>
            </a:r>
            <a:r>
              <a:rPr lang="en-GB" sz="2800" i="1" dirty="0" smtClean="0"/>
              <a:t>T</a:t>
            </a:r>
            <a:r>
              <a:rPr lang="en-GB" sz="2800" dirty="0" smtClean="0"/>
              <a:t> then what variable would you need to set to the correct value? The height!</a:t>
            </a:r>
            <a:endParaRPr lang="en-GB" sz="2800" dirty="0"/>
          </a:p>
        </p:txBody>
      </p:sp>
    </p:spTree>
    <p:extLst>
      <p:ext uri="{BB962C8B-B14F-4D97-AF65-F5344CB8AC3E}">
        <p14:creationId xmlns:p14="http://schemas.microsoft.com/office/powerpoint/2010/main" val="316950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u="sng" dirty="0" smtClean="0"/>
              <a:t>Geostationary orbits</a:t>
            </a:r>
            <a:endParaRPr lang="en-GB" u="sng" dirty="0"/>
          </a:p>
        </p:txBody>
      </p:sp>
      <p:sp>
        <p:nvSpPr>
          <p:cNvPr id="3" name="Content Placeholder 2"/>
          <p:cNvSpPr>
            <a:spLocks noGrp="1"/>
          </p:cNvSpPr>
          <p:nvPr>
            <p:ph idx="1"/>
          </p:nvPr>
        </p:nvSpPr>
        <p:spPr>
          <a:xfrm>
            <a:off x="457200" y="1143001"/>
            <a:ext cx="8229600" cy="3581400"/>
          </a:xfrm>
        </p:spPr>
        <p:txBody>
          <a:bodyPr>
            <a:normAutofit fontScale="85000" lnSpcReduction="20000"/>
          </a:bodyPr>
          <a:lstStyle/>
          <a:p>
            <a:r>
              <a:rPr lang="en-GB" dirty="0" smtClean="0"/>
              <a:t>A special orbit that is very useful is one that orbits above the equation on planet Earth and has a rotational period of exactly 24 hours.</a:t>
            </a:r>
          </a:p>
          <a:p>
            <a:r>
              <a:rPr lang="en-GB" dirty="0" smtClean="0"/>
              <a:t>This is useful because fixed receivers on Earth do not need to move to track these satellites because they appear to be stationary in the sky.</a:t>
            </a:r>
          </a:p>
          <a:p>
            <a:pPr marL="0" indent="0" algn="ctr">
              <a:buNone/>
            </a:pPr>
            <a:endParaRPr lang="en-GB" dirty="0" smtClean="0"/>
          </a:p>
          <a:p>
            <a:pPr marL="0" indent="0" algn="ctr">
              <a:buNone/>
            </a:pPr>
            <a:r>
              <a:rPr lang="en-GB" dirty="0" smtClean="0"/>
              <a:t>What altitude does a geostationary satellite need to be placed at?</a:t>
            </a:r>
            <a:endParaRPr lang="en-GB" dirty="0"/>
          </a:p>
        </p:txBody>
      </p:sp>
      <p:pic>
        <p:nvPicPr>
          <p:cNvPr id="5122" name="Picture 2" descr="https://upload.wikimedia.org/wikipedia/commons/5/5f/Satellite_dish_in_Austr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4495800"/>
            <a:ext cx="2743200" cy="200699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733800" y="4648200"/>
            <a:ext cx="4648200" cy="1815882"/>
          </a:xfrm>
          <a:prstGeom prst="rect">
            <a:avLst/>
          </a:prstGeom>
          <a:noFill/>
        </p:spPr>
        <p:txBody>
          <a:bodyPr wrap="square" rtlCol="0">
            <a:spAutoFit/>
          </a:bodyPr>
          <a:lstStyle/>
          <a:p>
            <a:r>
              <a:rPr lang="en-GB" sz="2800" dirty="0" smtClean="0"/>
              <a:t>36000 km</a:t>
            </a:r>
          </a:p>
          <a:p>
            <a:endParaRPr lang="en-GB" sz="2800" dirty="0" smtClean="0"/>
          </a:p>
          <a:p>
            <a:pPr algn="ctr"/>
            <a:r>
              <a:rPr lang="en-GB" sz="2800" dirty="0" smtClean="0"/>
              <a:t>(If you got 42000km what did you forget?)</a:t>
            </a:r>
            <a:endParaRPr lang="en-GB" sz="2800" dirty="0"/>
          </a:p>
        </p:txBody>
      </p:sp>
    </p:spTree>
    <p:extLst>
      <p:ext uri="{BB962C8B-B14F-4D97-AF65-F5344CB8AC3E}">
        <p14:creationId xmlns:p14="http://schemas.microsoft.com/office/powerpoint/2010/main" val="229135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792162"/>
          </a:xfrm>
        </p:spPr>
        <p:txBody>
          <a:bodyPr/>
          <a:lstStyle/>
          <a:p>
            <a:r>
              <a:rPr lang="en-GB" u="sng" dirty="0" smtClean="0"/>
              <a:t>Satellites and Energy</a:t>
            </a:r>
            <a:endParaRPr lang="en-GB" u="sng" dirty="0"/>
          </a:p>
        </p:txBody>
      </p:sp>
      <p:sp>
        <p:nvSpPr>
          <p:cNvPr id="3" name="Content Placeholder 2"/>
          <p:cNvSpPr>
            <a:spLocks noGrp="1"/>
          </p:cNvSpPr>
          <p:nvPr>
            <p:ph idx="1"/>
          </p:nvPr>
        </p:nvSpPr>
        <p:spPr>
          <a:xfrm>
            <a:off x="381000" y="1066800"/>
            <a:ext cx="8229600" cy="1066800"/>
          </a:xfrm>
        </p:spPr>
        <p:txBody>
          <a:bodyPr/>
          <a:lstStyle/>
          <a:p>
            <a:r>
              <a:rPr lang="en-GB" dirty="0" smtClean="0"/>
              <a:t>A satellite has two energies, kinetic and potential:</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756438963"/>
              </p:ext>
            </p:extLst>
          </p:nvPr>
        </p:nvGraphicFramePr>
        <p:xfrm>
          <a:off x="2895600" y="1828800"/>
          <a:ext cx="3862388" cy="2423459"/>
        </p:xfrm>
        <a:graphic>
          <a:graphicData uri="http://schemas.openxmlformats.org/presentationml/2006/ole">
            <mc:AlternateContent xmlns:mc="http://schemas.openxmlformats.org/markup-compatibility/2006">
              <mc:Choice xmlns:v="urn:schemas-microsoft-com:vml" Requires="v">
                <p:oleObj spid="_x0000_s6163" name="Equation" r:id="rId3" imgW="1295280" imgH="812520" progId="Equation.3">
                  <p:embed/>
                </p:oleObj>
              </mc:Choice>
              <mc:Fallback>
                <p:oleObj name="Equation" r:id="rId3" imgW="1295280" imgH="812520" progId="Equation.3">
                  <p:embed/>
                  <p:pic>
                    <p:nvPicPr>
                      <p:cNvPr id="0" name=""/>
                      <p:cNvPicPr/>
                      <p:nvPr/>
                    </p:nvPicPr>
                    <p:blipFill>
                      <a:blip r:embed="rId4"/>
                      <a:stretch>
                        <a:fillRect/>
                      </a:stretch>
                    </p:blipFill>
                    <p:spPr>
                      <a:xfrm>
                        <a:off x="2895600" y="1828800"/>
                        <a:ext cx="3862388" cy="2423459"/>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59669834"/>
              </p:ext>
            </p:extLst>
          </p:nvPr>
        </p:nvGraphicFramePr>
        <p:xfrm>
          <a:off x="2895600" y="1908253"/>
          <a:ext cx="4038600" cy="1159228"/>
        </p:xfrm>
        <a:graphic>
          <a:graphicData uri="http://schemas.openxmlformats.org/presentationml/2006/ole">
            <mc:AlternateContent xmlns:mc="http://schemas.openxmlformats.org/markup-compatibility/2006">
              <mc:Choice xmlns:v="urn:schemas-microsoft-com:vml" Requires="v">
                <p:oleObj spid="_x0000_s6164" name="Equation" r:id="rId5" imgW="1371600" imgH="393480" progId="Equation.3">
                  <p:embed/>
                </p:oleObj>
              </mc:Choice>
              <mc:Fallback>
                <p:oleObj name="Equation" r:id="rId5" imgW="1371600" imgH="393480" progId="Equation.3">
                  <p:embed/>
                  <p:pic>
                    <p:nvPicPr>
                      <p:cNvPr id="0" name=""/>
                      <p:cNvPicPr/>
                      <p:nvPr/>
                    </p:nvPicPr>
                    <p:blipFill>
                      <a:blip r:embed="rId6"/>
                      <a:stretch>
                        <a:fillRect/>
                      </a:stretch>
                    </p:blipFill>
                    <p:spPr>
                      <a:xfrm>
                        <a:off x="2895600" y="1908253"/>
                        <a:ext cx="4038600" cy="1159228"/>
                      </a:xfrm>
                      <a:prstGeom prst="rect">
                        <a:avLst/>
                      </a:prstGeom>
                    </p:spPr>
                  </p:pic>
                </p:oleObj>
              </mc:Fallback>
            </mc:AlternateContent>
          </a:graphicData>
        </a:graphic>
      </p:graphicFrame>
      <p:sp>
        <p:nvSpPr>
          <p:cNvPr id="6" name="TextBox 5"/>
          <p:cNvSpPr txBox="1"/>
          <p:nvPr/>
        </p:nvSpPr>
        <p:spPr>
          <a:xfrm>
            <a:off x="2667000" y="3290033"/>
            <a:ext cx="4584909" cy="523220"/>
          </a:xfrm>
          <a:prstGeom prst="rect">
            <a:avLst/>
          </a:prstGeom>
          <a:noFill/>
        </p:spPr>
        <p:txBody>
          <a:bodyPr wrap="none" rtlCol="0">
            <a:spAutoFit/>
          </a:bodyPr>
          <a:lstStyle/>
          <a:p>
            <a:r>
              <a:rPr lang="en-GB" sz="2800" dirty="0" smtClean="0"/>
              <a:t>Can this be simplified further?</a:t>
            </a:r>
            <a:endParaRPr lang="en-GB" sz="2800" dirty="0"/>
          </a:p>
        </p:txBody>
      </p:sp>
      <p:sp>
        <p:nvSpPr>
          <p:cNvPr id="7" name="TextBox 6"/>
          <p:cNvSpPr txBox="1"/>
          <p:nvPr/>
        </p:nvSpPr>
        <p:spPr>
          <a:xfrm>
            <a:off x="547255" y="4267200"/>
            <a:ext cx="8305800" cy="954107"/>
          </a:xfrm>
          <a:prstGeom prst="rect">
            <a:avLst/>
          </a:prstGeom>
          <a:noFill/>
        </p:spPr>
        <p:txBody>
          <a:bodyPr wrap="square" rtlCol="0">
            <a:spAutoFit/>
          </a:bodyPr>
          <a:lstStyle/>
          <a:p>
            <a:r>
              <a:rPr lang="en-GB" sz="2800" dirty="0" smtClean="0"/>
              <a:t>Recall that the satellite must be moving at velocity </a:t>
            </a:r>
            <a:r>
              <a:rPr lang="en-GB" sz="2800" i="1" dirty="0" smtClean="0"/>
              <a:t>v</a:t>
            </a:r>
            <a:r>
              <a:rPr lang="en-GB" sz="2800" dirty="0" smtClean="0"/>
              <a:t> so that Kepler’s third law is maintained, therefore:</a:t>
            </a:r>
            <a:endParaRPr lang="en-GB" sz="2800" dirty="0"/>
          </a:p>
        </p:txBody>
      </p:sp>
      <p:graphicFrame>
        <p:nvGraphicFramePr>
          <p:cNvPr id="8" name="Object 7"/>
          <p:cNvGraphicFramePr>
            <a:graphicFrameLocks noChangeAspect="1"/>
          </p:cNvGraphicFramePr>
          <p:nvPr>
            <p:extLst>
              <p:ext uri="{D42A27DB-BD31-4B8C-83A1-F6EECF244321}">
                <p14:modId xmlns:p14="http://schemas.microsoft.com/office/powerpoint/2010/main" val="730624370"/>
              </p:ext>
            </p:extLst>
          </p:nvPr>
        </p:nvGraphicFramePr>
        <p:xfrm>
          <a:off x="6934200" y="5255943"/>
          <a:ext cx="1755775" cy="1160463"/>
        </p:xfrm>
        <a:graphic>
          <a:graphicData uri="http://schemas.openxmlformats.org/presentationml/2006/ole">
            <mc:AlternateContent xmlns:mc="http://schemas.openxmlformats.org/markup-compatibility/2006">
              <mc:Choice xmlns:v="urn:schemas-microsoft-com:vml" Requires="v">
                <p:oleObj spid="_x0000_s6165" name="Equation" r:id="rId7" imgW="672840" imgH="444240" progId="Equation.3">
                  <p:embed/>
                </p:oleObj>
              </mc:Choice>
              <mc:Fallback>
                <p:oleObj name="Equation" r:id="rId7" imgW="672840" imgH="444240" progId="Equation.3">
                  <p:embed/>
                  <p:pic>
                    <p:nvPicPr>
                      <p:cNvPr id="0" name="Object 4"/>
                      <p:cNvPicPr>
                        <a:picLocks noChangeAspect="1" noChangeArrowheads="1"/>
                      </p:cNvPicPr>
                      <p:nvPr/>
                    </p:nvPicPr>
                    <p:blipFill>
                      <a:blip r:embed="rId8"/>
                      <a:srcRect/>
                      <a:stretch>
                        <a:fillRect/>
                      </a:stretch>
                    </p:blipFill>
                    <p:spPr bwMode="auto">
                      <a:xfrm>
                        <a:off x="6934200" y="5255943"/>
                        <a:ext cx="1755775"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152400" y="1109990"/>
            <a:ext cx="8830046" cy="523220"/>
          </a:xfrm>
          <a:prstGeom prst="rect">
            <a:avLst/>
          </a:prstGeom>
          <a:noFill/>
        </p:spPr>
        <p:txBody>
          <a:bodyPr wrap="none" rtlCol="0">
            <a:spAutoFit/>
          </a:bodyPr>
          <a:lstStyle/>
          <a:p>
            <a:r>
              <a:rPr lang="en-GB" sz="2800" dirty="0" smtClean="0"/>
              <a:t>By substituting this in for </a:t>
            </a:r>
            <a:r>
              <a:rPr lang="en-GB" sz="2800" i="1" dirty="0" smtClean="0"/>
              <a:t>v</a:t>
            </a:r>
            <a:r>
              <a:rPr lang="en-GB" sz="2800" dirty="0" smtClean="0"/>
              <a:t> and then rearranging we obtain:</a:t>
            </a:r>
            <a:endParaRPr lang="en-GB" sz="2800" dirty="0"/>
          </a:p>
        </p:txBody>
      </p:sp>
      <p:graphicFrame>
        <p:nvGraphicFramePr>
          <p:cNvPr id="10" name="Object 9"/>
          <p:cNvGraphicFramePr>
            <a:graphicFrameLocks noChangeAspect="1"/>
          </p:cNvGraphicFramePr>
          <p:nvPr>
            <p:extLst>
              <p:ext uri="{D42A27DB-BD31-4B8C-83A1-F6EECF244321}">
                <p14:modId xmlns:p14="http://schemas.microsoft.com/office/powerpoint/2010/main" val="1525263586"/>
              </p:ext>
            </p:extLst>
          </p:nvPr>
        </p:nvGraphicFramePr>
        <p:xfrm>
          <a:off x="2971800" y="2026383"/>
          <a:ext cx="2486537" cy="1263650"/>
        </p:xfrm>
        <a:graphic>
          <a:graphicData uri="http://schemas.openxmlformats.org/presentationml/2006/ole">
            <mc:AlternateContent xmlns:mc="http://schemas.openxmlformats.org/markup-compatibility/2006">
              <mc:Choice xmlns:v="urn:schemas-microsoft-com:vml" Requires="v">
                <p:oleObj spid="_x0000_s6166" name="Equation" r:id="rId9" imgW="774360" imgH="393480" progId="Equation.3">
                  <p:embed/>
                </p:oleObj>
              </mc:Choice>
              <mc:Fallback>
                <p:oleObj name="Equation" r:id="rId9" imgW="774360" imgH="393480" progId="Equation.3">
                  <p:embed/>
                  <p:pic>
                    <p:nvPicPr>
                      <p:cNvPr id="0" name=""/>
                      <p:cNvPicPr/>
                      <p:nvPr/>
                    </p:nvPicPr>
                    <p:blipFill>
                      <a:blip r:embed="rId10"/>
                      <a:stretch>
                        <a:fillRect/>
                      </a:stretch>
                    </p:blipFill>
                    <p:spPr>
                      <a:xfrm>
                        <a:off x="2971800" y="2026383"/>
                        <a:ext cx="2486537" cy="1263650"/>
                      </a:xfrm>
                      <a:prstGeom prst="rect">
                        <a:avLst/>
                      </a:prstGeom>
                    </p:spPr>
                  </p:pic>
                </p:oleObj>
              </mc:Fallback>
            </mc:AlternateContent>
          </a:graphicData>
        </a:graphic>
      </p:graphicFrame>
      <p:sp>
        <p:nvSpPr>
          <p:cNvPr id="11" name="TextBox 10"/>
          <p:cNvSpPr txBox="1"/>
          <p:nvPr/>
        </p:nvSpPr>
        <p:spPr>
          <a:xfrm>
            <a:off x="381000" y="4038600"/>
            <a:ext cx="8305800" cy="1384995"/>
          </a:xfrm>
          <a:prstGeom prst="rect">
            <a:avLst/>
          </a:prstGeom>
          <a:noFill/>
        </p:spPr>
        <p:txBody>
          <a:bodyPr wrap="square" rtlCol="0">
            <a:spAutoFit/>
          </a:bodyPr>
          <a:lstStyle/>
          <a:p>
            <a:r>
              <a:rPr lang="en-GB" sz="2800" dirty="0" smtClean="0"/>
              <a:t>Note that this is particularly useful as knowing the total energy enables the calculation of the either kinetic or potential energy if only one is known.</a:t>
            </a:r>
            <a:endParaRPr lang="en-GB" sz="2800" dirty="0"/>
          </a:p>
        </p:txBody>
      </p:sp>
    </p:spTree>
    <p:extLst>
      <p:ext uri="{BB962C8B-B14F-4D97-AF65-F5344CB8AC3E}">
        <p14:creationId xmlns:p14="http://schemas.microsoft.com/office/powerpoint/2010/main" val="223278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nodeType="clickEffect">
                                  <p:stCondLst>
                                    <p:cond delay="0"/>
                                  </p:stCondLst>
                                  <p:childTnLst>
                                    <p:anim calcmode="lin" valueType="num">
                                      <p:cBhvr additive="base">
                                        <p:cTn id="28" dur="500"/>
                                        <p:tgtEl>
                                          <p:spTgt spid="4"/>
                                        </p:tgtEl>
                                        <p:attrNameLst>
                                          <p:attrName>ppt_x</p:attrName>
                                        </p:attrNameLst>
                                      </p:cBhvr>
                                      <p:tavLst>
                                        <p:tav tm="0">
                                          <p:val>
                                            <p:strVal val="ppt_x"/>
                                          </p:val>
                                        </p:tav>
                                        <p:tav tm="100000">
                                          <p:val>
                                            <p:strVal val="ppt_x"/>
                                          </p:val>
                                        </p:tav>
                                      </p:tavLst>
                                    </p:anim>
                                    <p:anim calcmode="lin" valueType="num">
                                      <p:cBhvr additive="base">
                                        <p:cTn id="29" dur="500"/>
                                        <p:tgtEl>
                                          <p:spTgt spid="4"/>
                                        </p:tgtEl>
                                        <p:attrNameLst>
                                          <p:attrName>ppt_y</p:attrName>
                                        </p:attrNameLst>
                                      </p:cBhvr>
                                      <p:tavLst>
                                        <p:tav tm="0">
                                          <p:val>
                                            <p:strVal val="ppt_y"/>
                                          </p:val>
                                        </p:tav>
                                        <p:tav tm="100000">
                                          <p:val>
                                            <p:strVal val="1+ppt_h/2"/>
                                          </p:val>
                                        </p:tav>
                                      </p:tavLst>
                                    </p:anim>
                                    <p:set>
                                      <p:cBhvr>
                                        <p:cTn id="30" dur="1" fill="hold">
                                          <p:stCondLst>
                                            <p:cond delay="499"/>
                                          </p:stCondLst>
                                        </p:cTn>
                                        <p:tgtEl>
                                          <p:spTgt spid="4"/>
                                        </p:tgtEl>
                                        <p:attrNameLst>
                                          <p:attrName>style.visibility</p:attrName>
                                        </p:attrNameLst>
                                      </p:cBhvr>
                                      <p:to>
                                        <p:strVal val="hidden"/>
                                      </p:to>
                                    </p:set>
                                  </p:childTnLst>
                                </p:cTn>
                              </p:par>
                              <p:par>
                                <p:cTn id="31" presetID="2" presetClass="exit" presetSubtype="4" fill="hold" nodeType="withEffect">
                                  <p:stCondLst>
                                    <p:cond delay="0"/>
                                  </p:stCondLst>
                                  <p:childTnLst>
                                    <p:anim calcmode="lin" valueType="num">
                                      <p:cBhvr additive="base">
                                        <p:cTn id="32" dur="500"/>
                                        <p:tgtEl>
                                          <p:spTgt spid="5"/>
                                        </p:tgtEl>
                                        <p:attrNameLst>
                                          <p:attrName>ppt_x</p:attrName>
                                        </p:attrNameLst>
                                      </p:cBhvr>
                                      <p:tavLst>
                                        <p:tav tm="0">
                                          <p:val>
                                            <p:strVal val="ppt_x"/>
                                          </p:val>
                                        </p:tav>
                                        <p:tav tm="100000">
                                          <p:val>
                                            <p:strVal val="ppt_x"/>
                                          </p:val>
                                        </p:tav>
                                      </p:tavLst>
                                    </p:anim>
                                    <p:anim calcmode="lin" valueType="num">
                                      <p:cBhvr additive="base">
                                        <p:cTn id="33" dur="500"/>
                                        <p:tgtEl>
                                          <p:spTgt spid="5"/>
                                        </p:tgtEl>
                                        <p:attrNameLst>
                                          <p:attrName>ppt_y</p:attrName>
                                        </p:attrNameLst>
                                      </p:cBhvr>
                                      <p:tavLst>
                                        <p:tav tm="0">
                                          <p:val>
                                            <p:strVal val="ppt_y"/>
                                          </p:val>
                                        </p:tav>
                                        <p:tav tm="100000">
                                          <p:val>
                                            <p:strVal val="1+ppt_h/2"/>
                                          </p:val>
                                        </p:tav>
                                      </p:tavLst>
                                    </p:anim>
                                    <p:set>
                                      <p:cBhvr>
                                        <p:cTn id="34" dur="1" fill="hold">
                                          <p:stCondLst>
                                            <p:cond delay="499"/>
                                          </p:stCondLst>
                                        </p:cTn>
                                        <p:tgtEl>
                                          <p:spTgt spid="5"/>
                                        </p:tgtEl>
                                        <p:attrNameLst>
                                          <p:attrName>style.visibility</p:attrName>
                                        </p:attrNameLst>
                                      </p:cBhvr>
                                      <p:to>
                                        <p:strVal val="hidden"/>
                                      </p:to>
                                    </p:set>
                                  </p:childTnLst>
                                </p:cTn>
                              </p:par>
                              <p:par>
                                <p:cTn id="35" presetID="2" presetClass="exit" presetSubtype="4" fill="hold" grpId="1" nodeType="with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par>
                                <p:cTn id="39" presetID="2" presetClass="exit" presetSubtype="4" fill="hold" grpId="1" nodeType="withEffect">
                                  <p:stCondLst>
                                    <p:cond delay="0"/>
                                  </p:stCondLst>
                                  <p:childTnLst>
                                    <p:anim calcmode="lin" valueType="num">
                                      <p:cBhvr additive="base">
                                        <p:cTn id="40" dur="500"/>
                                        <p:tgtEl>
                                          <p:spTgt spid="7"/>
                                        </p:tgtEl>
                                        <p:attrNameLst>
                                          <p:attrName>ppt_x</p:attrName>
                                        </p:attrNameLst>
                                      </p:cBhvr>
                                      <p:tavLst>
                                        <p:tav tm="0">
                                          <p:val>
                                            <p:strVal val="ppt_x"/>
                                          </p:val>
                                        </p:tav>
                                        <p:tav tm="100000">
                                          <p:val>
                                            <p:strVal val="ppt_x"/>
                                          </p:val>
                                        </p:tav>
                                      </p:tavLst>
                                    </p:anim>
                                    <p:anim calcmode="lin" valueType="num">
                                      <p:cBhvr additive="base">
                                        <p:cTn id="41" dur="500"/>
                                        <p:tgtEl>
                                          <p:spTgt spid="7"/>
                                        </p:tgtEl>
                                        <p:attrNameLst>
                                          <p:attrName>ppt_y</p:attrName>
                                        </p:attrNameLst>
                                      </p:cBhvr>
                                      <p:tavLst>
                                        <p:tav tm="0">
                                          <p:val>
                                            <p:strVal val="ppt_y"/>
                                          </p:val>
                                        </p:tav>
                                        <p:tav tm="100000">
                                          <p:val>
                                            <p:strVal val="1+ppt_h/2"/>
                                          </p:val>
                                        </p:tav>
                                      </p:tavLst>
                                    </p:anim>
                                    <p:set>
                                      <p:cBhvr>
                                        <p:cTn id="42" dur="1" fill="hold">
                                          <p:stCondLst>
                                            <p:cond delay="499"/>
                                          </p:stCondLst>
                                        </p:cTn>
                                        <p:tgtEl>
                                          <p:spTgt spid="7"/>
                                        </p:tgtEl>
                                        <p:attrNameLst>
                                          <p:attrName>style.visibility</p:attrName>
                                        </p:attrNameLst>
                                      </p:cBhvr>
                                      <p:to>
                                        <p:strVal val="hidden"/>
                                      </p:to>
                                    </p:set>
                                  </p:childTnLst>
                                </p:cTn>
                              </p:par>
                              <p:par>
                                <p:cTn id="43" presetID="2" presetClass="exit" presetSubtype="4" fill="hold" nodeType="withEffect">
                                  <p:stCondLst>
                                    <p:cond delay="0"/>
                                  </p:stCondLst>
                                  <p:childTnLst>
                                    <p:anim calcmode="lin" valueType="num">
                                      <p:cBhvr additive="base">
                                        <p:cTn id="44" dur="500"/>
                                        <p:tgtEl>
                                          <p:spTgt spid="8"/>
                                        </p:tgtEl>
                                        <p:attrNameLst>
                                          <p:attrName>ppt_x</p:attrName>
                                        </p:attrNameLst>
                                      </p:cBhvr>
                                      <p:tavLst>
                                        <p:tav tm="0">
                                          <p:val>
                                            <p:strVal val="ppt_x"/>
                                          </p:val>
                                        </p:tav>
                                        <p:tav tm="100000">
                                          <p:val>
                                            <p:strVal val="ppt_x"/>
                                          </p:val>
                                        </p:tav>
                                      </p:tavLst>
                                    </p:anim>
                                    <p:anim calcmode="lin" valueType="num">
                                      <p:cBhvr additive="base">
                                        <p:cTn id="45" dur="500"/>
                                        <p:tgtEl>
                                          <p:spTgt spid="8"/>
                                        </p:tgtEl>
                                        <p:attrNameLst>
                                          <p:attrName>ppt_y</p:attrName>
                                        </p:attrNameLst>
                                      </p:cBhvr>
                                      <p:tavLst>
                                        <p:tav tm="0">
                                          <p:val>
                                            <p:strVal val="ppt_y"/>
                                          </p:val>
                                        </p:tav>
                                        <p:tav tm="100000">
                                          <p:val>
                                            <p:strVal val="1+ppt_h/2"/>
                                          </p:val>
                                        </p:tav>
                                      </p:tavLst>
                                    </p:anim>
                                    <p:set>
                                      <p:cBhvr>
                                        <p:cTn id="46" dur="1" fill="hold">
                                          <p:stCondLst>
                                            <p:cond delay="499"/>
                                          </p:stCondLst>
                                        </p:cTn>
                                        <p:tgtEl>
                                          <p:spTgt spid="8"/>
                                        </p:tgtEl>
                                        <p:attrNameLst>
                                          <p:attrName>style.visibility</p:attrName>
                                        </p:attrNameLst>
                                      </p:cBhvr>
                                      <p:to>
                                        <p:strVal val="hidden"/>
                                      </p:to>
                                    </p:set>
                                  </p:childTnLst>
                                </p:cTn>
                              </p:par>
                              <p:par>
                                <p:cTn id="47" presetID="2" presetClass="exit" presetSubtype="4" fill="hold" grpId="0" nodeType="withEffect">
                                  <p:stCondLst>
                                    <p:cond delay="0"/>
                                  </p:stCondLst>
                                  <p:childTnLst>
                                    <p:anim calcmode="lin" valueType="num">
                                      <p:cBhvr additive="base">
                                        <p:cTn id="48"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9" dur="500"/>
                                        <p:tgtEl>
                                          <p:spTgt spid="3">
                                            <p:txEl>
                                              <p:pRg st="0" end="0"/>
                                            </p:txEl>
                                          </p:spTgt>
                                        </p:tgtEl>
                                        <p:attrNameLst>
                                          <p:attrName>ppt_y</p:attrName>
                                        </p:attrNameLst>
                                      </p:cBhvr>
                                      <p:tavLst>
                                        <p:tav tm="0">
                                          <p:val>
                                            <p:strVal val="ppt_y"/>
                                          </p:val>
                                        </p:tav>
                                        <p:tav tm="100000">
                                          <p:val>
                                            <p:strVal val="1+ppt_h/2"/>
                                          </p:val>
                                        </p:tav>
                                      </p:tavLst>
                                    </p:anim>
                                    <p:set>
                                      <p:cBhvr>
                                        <p:cTn id="50" dur="1" fill="hold">
                                          <p:stCondLst>
                                            <p:cond delay="499"/>
                                          </p:stCondLst>
                                        </p:cTn>
                                        <p:tgtEl>
                                          <p:spTgt spid="3">
                                            <p:txEl>
                                              <p:pRg st="0" end="0"/>
                                            </p:txEl>
                                          </p:spTgt>
                                        </p:tgtEl>
                                        <p:attrNameLst>
                                          <p:attrName>style.visibility</p:attrName>
                                        </p:attrNameLst>
                                      </p:cBhvr>
                                      <p:to>
                                        <p:strVal val="hidden"/>
                                      </p:to>
                                    </p:set>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5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6" grpId="1"/>
      <p:bldP spid="7" grpId="0"/>
      <p:bldP spid="7" grpId="1"/>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868362"/>
          </a:xfrm>
        </p:spPr>
        <p:txBody>
          <a:bodyPr/>
          <a:lstStyle/>
          <a:p>
            <a:r>
              <a:rPr lang="en-GB" u="sng" dirty="0" smtClean="0"/>
              <a:t>Graphing energy</a:t>
            </a:r>
            <a:endParaRPr lang="en-GB" u="sng" dirty="0"/>
          </a:p>
        </p:txBody>
      </p:sp>
      <p:sp>
        <p:nvSpPr>
          <p:cNvPr id="3" name="Content Placeholder 2"/>
          <p:cNvSpPr>
            <a:spLocks noGrp="1"/>
          </p:cNvSpPr>
          <p:nvPr>
            <p:ph idx="1"/>
          </p:nvPr>
        </p:nvSpPr>
        <p:spPr>
          <a:xfrm>
            <a:off x="533400" y="914400"/>
            <a:ext cx="8229600" cy="2133600"/>
          </a:xfrm>
        </p:spPr>
        <p:txBody>
          <a:bodyPr>
            <a:normAutofit lnSpcReduction="10000"/>
          </a:bodyPr>
          <a:lstStyle/>
          <a:p>
            <a:r>
              <a:rPr lang="en-GB" dirty="0" smtClean="0"/>
              <a:t>Note that the total energy of a satellite varies with distance with a </a:t>
            </a:r>
            <a:r>
              <a:rPr lang="en-GB" b="1" dirty="0" smtClean="0"/>
              <a:t>negative</a:t>
            </a:r>
            <a:r>
              <a:rPr lang="en-GB" dirty="0" smtClean="0"/>
              <a:t> 1/r graph, as does the potential energy.</a:t>
            </a:r>
          </a:p>
          <a:p>
            <a:r>
              <a:rPr lang="en-GB" dirty="0" smtClean="0"/>
              <a:t>The kinetic energy is a </a:t>
            </a:r>
            <a:r>
              <a:rPr lang="en-GB" b="1" dirty="0" smtClean="0"/>
              <a:t>positive</a:t>
            </a:r>
            <a:r>
              <a:rPr lang="en-GB" dirty="0" smtClean="0"/>
              <a:t> 1/r graph</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6153150" cy="389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352786" y="4210853"/>
            <a:ext cx="2486413" cy="954107"/>
          </a:xfrm>
          <a:prstGeom prst="rect">
            <a:avLst/>
          </a:prstGeom>
          <a:noFill/>
        </p:spPr>
        <p:txBody>
          <a:bodyPr wrap="square" rtlCol="0">
            <a:spAutoFit/>
          </a:bodyPr>
          <a:lstStyle/>
          <a:p>
            <a:r>
              <a:rPr lang="en-GB" sz="2800" dirty="0" smtClean="0"/>
              <a:t>Which line is which energy?</a:t>
            </a:r>
            <a:endParaRPr lang="en-GB" sz="2800" dirty="0"/>
          </a:p>
        </p:txBody>
      </p:sp>
      <p:sp>
        <p:nvSpPr>
          <p:cNvPr id="5" name="TextBox 4"/>
          <p:cNvSpPr txBox="1"/>
          <p:nvPr/>
        </p:nvSpPr>
        <p:spPr>
          <a:xfrm>
            <a:off x="6352786" y="3982432"/>
            <a:ext cx="1302408" cy="1569660"/>
          </a:xfrm>
          <a:prstGeom prst="rect">
            <a:avLst/>
          </a:prstGeom>
          <a:noFill/>
        </p:spPr>
        <p:txBody>
          <a:bodyPr wrap="none" rtlCol="0">
            <a:spAutoFit/>
          </a:bodyPr>
          <a:lstStyle/>
          <a:p>
            <a:r>
              <a:rPr lang="en-GB" sz="2400" dirty="0" smtClean="0"/>
              <a:t>Kinetic</a:t>
            </a:r>
          </a:p>
          <a:p>
            <a:endParaRPr lang="en-GB" sz="2400" dirty="0" smtClean="0"/>
          </a:p>
          <a:p>
            <a:r>
              <a:rPr lang="en-GB" sz="2400" dirty="0" smtClean="0"/>
              <a:t>Total</a:t>
            </a:r>
          </a:p>
          <a:p>
            <a:r>
              <a:rPr lang="en-GB" sz="2400" dirty="0" smtClean="0"/>
              <a:t>Potential</a:t>
            </a:r>
            <a:endParaRPr lang="en-GB" sz="2400" dirty="0"/>
          </a:p>
        </p:txBody>
      </p:sp>
    </p:spTree>
    <p:extLst>
      <p:ext uri="{BB962C8B-B14F-4D97-AF65-F5344CB8AC3E}">
        <p14:creationId xmlns:p14="http://schemas.microsoft.com/office/powerpoint/2010/main" val="342800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4"/>
                                        </p:tgtEl>
                                        <p:attrNameLst>
                                          <p:attrName>ppt_x</p:attrName>
                                        </p:attrNameLst>
                                      </p:cBhvr>
                                      <p:tavLst>
                                        <p:tav tm="0">
                                          <p:val>
                                            <p:strVal val="ppt_x"/>
                                          </p:val>
                                        </p:tav>
                                        <p:tav tm="100000">
                                          <p:val>
                                            <p:strVal val="ppt_x"/>
                                          </p:val>
                                        </p:tav>
                                      </p:tavLst>
                                    </p:anim>
                                    <p:anim calcmode="lin" valueType="num">
                                      <p:cBhvr additive="base">
                                        <p:cTn id="17" dur="500"/>
                                        <p:tgtEl>
                                          <p:spTgt spid="4"/>
                                        </p:tgtEl>
                                        <p:attrNameLst>
                                          <p:attrName>ppt_y</p:attrName>
                                        </p:attrNameLst>
                                      </p:cBhvr>
                                      <p:tavLst>
                                        <p:tav tm="0">
                                          <p:val>
                                            <p:strVal val="ppt_y"/>
                                          </p:val>
                                        </p:tav>
                                        <p:tav tm="100000">
                                          <p:val>
                                            <p:strVal val="1+ppt_h/2"/>
                                          </p:val>
                                        </p:tav>
                                      </p:tavLst>
                                    </p:anim>
                                    <p:set>
                                      <p:cBhvr>
                                        <p:cTn id="18" dur="1" fill="hold">
                                          <p:stCondLst>
                                            <p:cond delay="499"/>
                                          </p:stCondLst>
                                        </p:cTn>
                                        <p:tgtEl>
                                          <p:spTgt spid="4"/>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GB" u="sng" dirty="0" smtClean="0"/>
              <a:t>Summary</a:t>
            </a:r>
            <a:endParaRPr lang="en-GB" u="sng" dirty="0"/>
          </a:p>
        </p:txBody>
      </p:sp>
      <p:sp>
        <p:nvSpPr>
          <p:cNvPr id="3" name="Content Placeholder 2"/>
          <p:cNvSpPr>
            <a:spLocks noGrp="1"/>
          </p:cNvSpPr>
          <p:nvPr>
            <p:ph idx="1"/>
          </p:nvPr>
        </p:nvSpPr>
        <p:spPr>
          <a:xfrm>
            <a:off x="228600" y="1143001"/>
            <a:ext cx="8686800" cy="4114800"/>
          </a:xfrm>
        </p:spPr>
        <p:txBody>
          <a:bodyPr>
            <a:normAutofit fontScale="92500"/>
          </a:bodyPr>
          <a:lstStyle/>
          <a:p>
            <a:r>
              <a:rPr lang="en-GB" dirty="0" smtClean="0"/>
              <a:t>The height of a satellite is controlled by its orbital time and vice-versa</a:t>
            </a:r>
          </a:p>
          <a:p>
            <a:r>
              <a:rPr lang="en-GB" dirty="0" smtClean="0"/>
              <a:t>The height of a geostationary satellite is fixed as it has to maintain an orbital period of one day</a:t>
            </a:r>
          </a:p>
          <a:p>
            <a:r>
              <a:rPr lang="en-GB" dirty="0" smtClean="0"/>
              <a:t>The kinetic and potential energies of satellites can be calculated and the total energy is the sum of the two (Noting that potential energy is negative as)</a:t>
            </a:r>
          </a:p>
          <a:p>
            <a:r>
              <a:rPr lang="en-GB" dirty="0" smtClean="0"/>
              <a:t>The total energy of a satellite is always negative</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265588228"/>
              </p:ext>
            </p:extLst>
          </p:nvPr>
        </p:nvGraphicFramePr>
        <p:xfrm>
          <a:off x="3505200" y="5334000"/>
          <a:ext cx="2486025" cy="1263650"/>
        </p:xfrm>
        <a:graphic>
          <a:graphicData uri="http://schemas.openxmlformats.org/presentationml/2006/ole">
            <mc:AlternateContent xmlns:mc="http://schemas.openxmlformats.org/markup-compatibility/2006">
              <mc:Choice xmlns:v="urn:schemas-microsoft-com:vml" Requires="v">
                <p:oleObj spid="_x0000_s8196" name="Equation" r:id="rId3" imgW="774360" imgH="393480" progId="Equation.3">
                  <p:embed/>
                </p:oleObj>
              </mc:Choice>
              <mc:Fallback>
                <p:oleObj name="Equation" r:id="rId3" imgW="774360" imgH="39348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5334000"/>
                        <a:ext cx="2486025"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5797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414</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Microsoft Equation 3.0</vt:lpstr>
      <vt:lpstr>Satellite Motion</vt:lpstr>
      <vt:lpstr>Centripetal force and Gravity</vt:lpstr>
      <vt:lpstr>Radial velocity</vt:lpstr>
      <vt:lpstr>Satellite Motion</vt:lpstr>
      <vt:lpstr>Geostationary orbits</vt:lpstr>
      <vt:lpstr>Satellites and Energy</vt:lpstr>
      <vt:lpstr>Graphing energy</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Satellite Motion</dc:title>
  <dc:creator>SMatthews</dc:creator>
  <cp:lastModifiedBy>USERBUILD</cp:lastModifiedBy>
  <cp:revision>6</cp:revision>
  <dcterms:created xsi:type="dcterms:W3CDTF">2006-08-16T00:00:00Z</dcterms:created>
  <dcterms:modified xsi:type="dcterms:W3CDTF">2016-08-22T11:37:54Z</dcterms:modified>
</cp:coreProperties>
</file>