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gfplots.net/media/tikz/examples/PDF/cylinder-spir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765175"/>
          </a:xfrm>
        </p:spPr>
        <p:txBody>
          <a:bodyPr/>
          <a:lstStyle/>
          <a:p>
            <a:r>
              <a:rPr lang="en-GB" u="sng" dirty="0" smtClean="0"/>
              <a:t>Capacitance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0346" y="5715000"/>
            <a:ext cx="6400800" cy="685800"/>
          </a:xfrm>
        </p:spPr>
        <p:txBody>
          <a:bodyPr/>
          <a:lstStyle/>
          <a:p>
            <a:r>
              <a:rPr lang="en-GB" dirty="0" smtClean="0"/>
              <a:t>How can you store charge?</a:t>
            </a:r>
            <a:endParaRPr lang="en-GB" dirty="0"/>
          </a:p>
        </p:txBody>
      </p:sp>
      <p:pic>
        <p:nvPicPr>
          <p:cNvPr id="1026" name="Picture 2" descr="https://upload.wikimedia.org/wikipedia/commons/0/07/Multiple_Lightning_Strik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087892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4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Storing charge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67848"/>
            <a:ext cx="3657600" cy="2971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charge held on the </a:t>
            </a:r>
            <a:r>
              <a:rPr lang="en-GB" u="sng" dirty="0" smtClean="0"/>
              <a:t>capacitor</a:t>
            </a:r>
            <a:r>
              <a:rPr lang="en-GB" dirty="0" smtClean="0"/>
              <a:t> is said to be </a:t>
            </a:r>
            <a:r>
              <a:rPr lang="en-GB" i="1" dirty="0" smtClean="0"/>
              <a:t>Q</a:t>
            </a:r>
            <a:r>
              <a:rPr lang="en-GB" dirty="0" smtClean="0"/>
              <a:t> meaning that +</a:t>
            </a:r>
            <a:r>
              <a:rPr lang="en-GB" i="1" dirty="0" smtClean="0"/>
              <a:t>Q</a:t>
            </a:r>
            <a:r>
              <a:rPr lang="en-GB" dirty="0" smtClean="0"/>
              <a:t> is on one and -</a:t>
            </a:r>
            <a:r>
              <a:rPr lang="en-GB" i="1" dirty="0" smtClean="0"/>
              <a:t>Q</a:t>
            </a:r>
            <a:r>
              <a:rPr lang="en-GB" dirty="0" smtClean="0"/>
              <a:t> is on the other one.</a:t>
            </a:r>
          </a:p>
          <a:p>
            <a:endParaRPr lang="en-GB" dirty="0"/>
          </a:p>
        </p:txBody>
      </p:sp>
      <p:pic>
        <p:nvPicPr>
          <p:cNvPr id="2050" name="Picture 2" descr="https://upload.wikimedia.org/wikipedia/commons/thumb/3/35/Parallel_plate_capacitor.svg/2000px-Parallel_plate_capacitor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68782"/>
            <a:ext cx="4086225" cy="32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066800"/>
            <a:ext cx="87630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To store charge you need two plates that are next to each other and separated by a </a:t>
            </a:r>
            <a:r>
              <a:rPr lang="en-GB" dirty="0" smtClean="0"/>
              <a:t>thick </a:t>
            </a:r>
            <a:r>
              <a:rPr lang="en-GB" dirty="0" smtClean="0"/>
              <a:t>insulated sheet. You can then get two </a:t>
            </a:r>
            <a:r>
              <a:rPr lang="en-GB" dirty="0" smtClean="0"/>
              <a:t>equal and opposite charges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4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52400"/>
            <a:ext cx="8229600" cy="1143000"/>
          </a:xfrm>
        </p:spPr>
        <p:txBody>
          <a:bodyPr/>
          <a:lstStyle/>
          <a:p>
            <a:r>
              <a:rPr lang="en-GB" u="sng" dirty="0" smtClean="0"/>
              <a:t>The ideal capacitor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1"/>
            <a:ext cx="8229600" cy="24384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GB" dirty="0" smtClean="0"/>
              <a:t>Infinitely large and perfectly flat plates</a:t>
            </a:r>
          </a:p>
          <a:p>
            <a:pPr algn="ctr"/>
            <a:r>
              <a:rPr lang="en-GB" dirty="0" smtClean="0"/>
              <a:t>Plates as close as possible to each other </a:t>
            </a:r>
            <a:r>
              <a:rPr lang="en-GB" i="1" dirty="0" smtClean="0"/>
              <a:t>however</a:t>
            </a:r>
            <a:r>
              <a:rPr lang="en-GB" dirty="0" smtClean="0"/>
              <a:t> zero charge being able to flow between them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Clearly these conditions are not possible but a real capacitor attempts to emulate this design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36419" y="1447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would be the ideal design parameters of a capacitor?</a:t>
            </a:r>
            <a:endParaRPr lang="en-GB" sz="3200" dirty="0"/>
          </a:p>
        </p:txBody>
      </p:sp>
      <p:pic>
        <p:nvPicPr>
          <p:cNvPr id="4098" name="Picture 2" descr="Cylindric spira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62400"/>
            <a:ext cx="2009045" cy="264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67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3.33333E-6 -0.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Charging a Capacitor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86800" cy="3276600"/>
          </a:xfrm>
        </p:spPr>
        <p:txBody>
          <a:bodyPr/>
          <a:lstStyle/>
          <a:p>
            <a:r>
              <a:rPr lang="en-GB" dirty="0" smtClean="0"/>
              <a:t>If a Potential Difference is applied to a capacitor then it will charge the capacitor</a:t>
            </a:r>
          </a:p>
          <a:p>
            <a:r>
              <a:rPr lang="en-GB" dirty="0" smtClean="0"/>
              <a:t>A capacitor has a rating called its capacitance </a:t>
            </a:r>
            <a:r>
              <a:rPr lang="en-GB" i="1" dirty="0" smtClean="0"/>
              <a:t>C</a:t>
            </a:r>
            <a:r>
              <a:rPr lang="en-GB" dirty="0" smtClean="0"/>
              <a:t> using the units Farads (F)</a:t>
            </a:r>
          </a:p>
          <a:p>
            <a:r>
              <a:rPr lang="en-GB" dirty="0" smtClean="0"/>
              <a:t>Capacitance is defined as the charge stored per unit potential difference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626887"/>
              </p:ext>
            </p:extLst>
          </p:nvPr>
        </p:nvGraphicFramePr>
        <p:xfrm>
          <a:off x="609600" y="4953000"/>
          <a:ext cx="4572000" cy="51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790640" imgH="203040" progId="Equation.3">
                  <p:embed/>
                </p:oleObj>
              </mc:Choice>
              <mc:Fallback>
                <p:oleObj name="Equation" r:id="rId3" imgW="17906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953000"/>
                        <a:ext cx="4572000" cy="51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061595"/>
              </p:ext>
            </p:extLst>
          </p:nvPr>
        </p:nvGraphicFramePr>
        <p:xfrm>
          <a:off x="6096000" y="4495800"/>
          <a:ext cx="20647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444240" imgH="393480" progId="Equation.3">
                  <p:embed/>
                </p:oleObj>
              </mc:Choice>
              <mc:Fallback>
                <p:oleObj name="Equation" r:id="rId5" imgW="444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0" y="4495800"/>
                        <a:ext cx="2064775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646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Investigating capacitance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686800" cy="4648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most accurate method for calculating capacitance is to apply a variety of P.D.'s across a capacitor and measure the current flow into it over time as it is connected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Calculating </a:t>
            </a:r>
            <a:r>
              <a:rPr lang="en-GB" dirty="0"/>
              <a:t>the </a:t>
            </a:r>
            <a:r>
              <a:rPr lang="en-GB" dirty="0" smtClean="0"/>
              <a:t>Charge </a:t>
            </a:r>
            <a:r>
              <a:rPr lang="en-GB" dirty="0"/>
              <a:t>allows a graph to be plotted of Charge against </a:t>
            </a:r>
            <a:r>
              <a:rPr lang="en-GB" dirty="0" smtClean="0"/>
              <a:t>potential difference, </a:t>
            </a:r>
            <a:r>
              <a:rPr lang="en-GB" dirty="0"/>
              <a:t>the gradient of which is the capacitance.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564832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9800" y="2429767"/>
            <a:ext cx="251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is the capacitance of this capacitor?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6236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GB" u="sng" dirty="0" smtClean="0"/>
              <a:t>Maximum charge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343399"/>
          </a:xfrm>
        </p:spPr>
        <p:txBody>
          <a:bodyPr>
            <a:normAutofit/>
          </a:bodyPr>
          <a:lstStyle/>
          <a:p>
            <a:r>
              <a:rPr lang="en-GB" dirty="0" smtClean="0"/>
              <a:t>As you increase the </a:t>
            </a:r>
            <a:r>
              <a:rPr lang="en-GB" dirty="0" err="1" smtClean="0"/>
              <a:t>p.d</a:t>
            </a:r>
            <a:r>
              <a:rPr lang="en-GB" dirty="0" smtClean="0"/>
              <a:t>. you increase the stored charge however there is a limit to how much can be held</a:t>
            </a:r>
          </a:p>
          <a:p>
            <a:endParaRPr lang="en-GB" dirty="0" smtClean="0"/>
          </a:p>
          <a:p>
            <a:r>
              <a:rPr lang="en-GB" dirty="0" smtClean="0"/>
              <a:t>When the charge gets big enough then the dielectric (the insulated layer) will break down and the charge will start to flow between the plates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7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09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Using capacitors</a:t>
            </a:r>
            <a:endParaRPr lang="en-GB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Smoothing out Voltages</a:t>
            </a:r>
            <a:r>
              <a:rPr lang="en-GB" sz="2400" dirty="0"/>
              <a:t> in sensitive circuits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Short </a:t>
            </a:r>
            <a:r>
              <a:rPr lang="en-GB" sz="2400" b="1" dirty="0"/>
              <a:t>term back-up</a:t>
            </a:r>
            <a:r>
              <a:rPr lang="en-GB" sz="2400" dirty="0"/>
              <a:t> supply voltages (Enough time for a PC </a:t>
            </a:r>
            <a:r>
              <a:rPr lang="en-GB" sz="2400" dirty="0" smtClean="0"/>
              <a:t>to save)</a:t>
            </a:r>
            <a:endParaRPr lang="en-GB" sz="2400" dirty="0"/>
          </a:p>
          <a:p>
            <a:endParaRPr lang="en-GB" sz="2400" dirty="0"/>
          </a:p>
          <a:p>
            <a:r>
              <a:rPr lang="en-GB" sz="2400" b="1" dirty="0"/>
              <a:t>Timing circuits</a:t>
            </a:r>
            <a:r>
              <a:rPr lang="en-GB" sz="2400" dirty="0"/>
              <a:t> (The charge / discharge rate of the capacitor can be used to time short time delays in circuits, e.g. </a:t>
            </a:r>
            <a:r>
              <a:rPr lang="en-GB" sz="2400" dirty="0" smtClean="0"/>
              <a:t>interrupts </a:t>
            </a:r>
            <a:r>
              <a:rPr lang="en-GB" sz="2400" dirty="0"/>
              <a:t>in processing chips)</a:t>
            </a:r>
          </a:p>
          <a:p>
            <a:endParaRPr lang="en-GB" sz="2400" dirty="0"/>
          </a:p>
          <a:p>
            <a:r>
              <a:rPr lang="en-GB" sz="2400" b="1" dirty="0"/>
              <a:t>Pulsing circuits</a:t>
            </a:r>
            <a:r>
              <a:rPr lang="en-GB" sz="2400" dirty="0"/>
              <a:t> (Circuits that repeatedly turn on and </a:t>
            </a:r>
            <a:r>
              <a:rPr lang="en-GB" sz="2400" dirty="0" smtClean="0"/>
              <a:t>off)</a:t>
            </a:r>
            <a:endParaRPr lang="en-GB" sz="2400" dirty="0"/>
          </a:p>
          <a:p>
            <a:endParaRPr lang="en-GB" sz="2400" dirty="0"/>
          </a:p>
          <a:p>
            <a:r>
              <a:rPr lang="en-GB" sz="2400" b="1" dirty="0"/>
              <a:t>Tuning circuits</a:t>
            </a:r>
            <a:r>
              <a:rPr lang="en-GB" sz="2400" dirty="0"/>
              <a:t> (The discharge / charge rate of a capacitor has a natural oscillation that varying resistance in the circuit effects. By fine tuning this resistance you can calibrate an </a:t>
            </a:r>
            <a:r>
              <a:rPr lang="en-GB" sz="2400" i="1" dirty="0"/>
              <a:t>RC</a:t>
            </a:r>
            <a:r>
              <a:rPr lang="en-GB" sz="2400" dirty="0"/>
              <a:t> circuit to oscillate to a certain input frequency and tune a radio)</a:t>
            </a:r>
          </a:p>
          <a:p>
            <a:endParaRPr lang="en-GB" sz="2400" dirty="0"/>
          </a:p>
          <a:p>
            <a:r>
              <a:rPr lang="en-GB" sz="2400" b="1" dirty="0"/>
              <a:t>Filter circuits</a:t>
            </a:r>
            <a:r>
              <a:rPr lang="en-GB" sz="2400" dirty="0"/>
              <a:t> (To filter out unwanted frequencies from an input)</a:t>
            </a:r>
          </a:p>
        </p:txBody>
      </p:sp>
    </p:spTree>
    <p:extLst>
      <p:ext uri="{BB962C8B-B14F-4D97-AF65-F5344CB8AC3E}">
        <p14:creationId xmlns:p14="http://schemas.microsoft.com/office/powerpoint/2010/main" val="16135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44958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capacitor is made of two plates separated by a dielectric layer</a:t>
            </a:r>
          </a:p>
          <a:p>
            <a:r>
              <a:rPr lang="en-GB" dirty="0" smtClean="0"/>
              <a:t>The charge stored on a capacitor is proportional to the </a:t>
            </a:r>
            <a:r>
              <a:rPr lang="en-GB" dirty="0" err="1" smtClean="0"/>
              <a:t>p.d</a:t>
            </a:r>
            <a:r>
              <a:rPr lang="en-GB" dirty="0" smtClean="0"/>
              <a:t>. applied</a:t>
            </a:r>
          </a:p>
          <a:p>
            <a:r>
              <a:rPr lang="en-GB" dirty="0" smtClean="0"/>
              <a:t>The capacitance of a capacitor is the charge per potential difference, the units are Farads</a:t>
            </a:r>
          </a:p>
          <a:p>
            <a:r>
              <a:rPr lang="en-GB" dirty="0" smtClean="0"/>
              <a:t>A Farad is a large unit of charge so </a:t>
            </a:r>
            <a:r>
              <a:rPr lang="en-GB" i="1" dirty="0" smtClean="0"/>
              <a:t>mF</a:t>
            </a:r>
            <a:r>
              <a:rPr lang="en-GB" dirty="0" smtClean="0"/>
              <a:t> or </a:t>
            </a:r>
            <a:r>
              <a:rPr lang="el-GR" i="1" dirty="0" smtClean="0"/>
              <a:t>μ</a:t>
            </a:r>
            <a:r>
              <a:rPr lang="en-GB" i="1" dirty="0" smtClean="0"/>
              <a:t>F</a:t>
            </a:r>
            <a:r>
              <a:rPr lang="en-GB" dirty="0" smtClean="0"/>
              <a:t> are often seen</a:t>
            </a:r>
          </a:p>
          <a:p>
            <a:r>
              <a:rPr lang="en-GB" dirty="0" smtClean="0"/>
              <a:t>Capacitors are used in almost all electronic devices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005206"/>
              </p:ext>
            </p:extLst>
          </p:nvPr>
        </p:nvGraphicFramePr>
        <p:xfrm>
          <a:off x="3657600" y="5181600"/>
          <a:ext cx="1600200" cy="141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444240" imgH="393480" progId="Equation.3">
                  <p:embed/>
                </p:oleObj>
              </mc:Choice>
              <mc:Fallback>
                <p:oleObj name="Equation" r:id="rId3" imgW="444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5181600"/>
                        <a:ext cx="1600200" cy="141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18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466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Capacitance</vt:lpstr>
      <vt:lpstr>Storing charge</vt:lpstr>
      <vt:lpstr>The ideal capacitor</vt:lpstr>
      <vt:lpstr>Charging a Capacitor</vt:lpstr>
      <vt:lpstr>Investigating capacitance</vt:lpstr>
      <vt:lpstr>Maximum charge</vt:lpstr>
      <vt:lpstr>Using capacitors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Capacitance</dc:title>
  <dc:creator>SMatthews</dc:creator>
  <cp:lastModifiedBy>USERBUILD</cp:lastModifiedBy>
  <cp:revision>7</cp:revision>
  <dcterms:created xsi:type="dcterms:W3CDTF">2006-08-16T00:00:00Z</dcterms:created>
  <dcterms:modified xsi:type="dcterms:W3CDTF">2016-11-07T12:10:23Z</dcterms:modified>
</cp:coreProperties>
</file>