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2.bin"/><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9.bin"/><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GB" u="sng" dirty="0" smtClean="0"/>
              <a:t>Charging and discharging a capacitor through a fixed resistor</a:t>
            </a:r>
            <a:endParaRPr lang="en-GB" u="sng" dirty="0"/>
          </a:p>
        </p:txBody>
      </p:sp>
      <p:sp>
        <p:nvSpPr>
          <p:cNvPr id="3" name="Subtitle 2"/>
          <p:cNvSpPr>
            <a:spLocks noGrp="1"/>
          </p:cNvSpPr>
          <p:nvPr>
            <p:ph type="subTitle" idx="1"/>
          </p:nvPr>
        </p:nvSpPr>
        <p:spPr>
          <a:xfrm>
            <a:off x="304800" y="4876800"/>
            <a:ext cx="8382000" cy="1752600"/>
          </a:xfrm>
        </p:spPr>
        <p:txBody>
          <a:bodyPr>
            <a:normAutofit/>
          </a:bodyPr>
          <a:lstStyle/>
          <a:p>
            <a:r>
              <a:rPr lang="en-GB" dirty="0" smtClean="0"/>
              <a:t>If you were to monitor the current flow over time as a capacitor discharged, what would you expect to see?</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716506"/>
            <a:ext cx="2957513" cy="3165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0664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Formulae for capacitor discharge</a:t>
            </a:r>
            <a:endParaRPr lang="en-GB" u="sng" dirty="0"/>
          </a:p>
        </p:txBody>
      </p:sp>
      <p:sp>
        <p:nvSpPr>
          <p:cNvPr id="3" name="Content Placeholder 2"/>
          <p:cNvSpPr>
            <a:spLocks noGrp="1"/>
          </p:cNvSpPr>
          <p:nvPr>
            <p:ph idx="1"/>
          </p:nvPr>
        </p:nvSpPr>
        <p:spPr>
          <a:xfrm>
            <a:off x="457200" y="1600201"/>
            <a:ext cx="8229600" cy="1219200"/>
          </a:xfrm>
        </p:spPr>
        <p:txBody>
          <a:bodyPr/>
          <a:lstStyle/>
          <a:p>
            <a:r>
              <a:rPr lang="en-GB" dirty="0" smtClean="0"/>
              <a:t>There are therefore standard formulae for the discharge of a capacitor as follows:</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85796112"/>
              </p:ext>
            </p:extLst>
          </p:nvPr>
        </p:nvGraphicFramePr>
        <p:xfrm>
          <a:off x="914400" y="2895600"/>
          <a:ext cx="2751667" cy="1238250"/>
        </p:xfrm>
        <a:graphic>
          <a:graphicData uri="http://schemas.openxmlformats.org/presentationml/2006/ole">
            <mc:AlternateContent xmlns:mc="http://schemas.openxmlformats.org/markup-compatibility/2006">
              <mc:Choice xmlns:v="urn:schemas-microsoft-com:vml" Requires="v">
                <p:oleObj spid="_x0000_s10271" name="Equation" r:id="rId3" imgW="761760" imgH="342720" progId="Equation.3">
                  <p:embed/>
                </p:oleObj>
              </mc:Choice>
              <mc:Fallback>
                <p:oleObj name="Equation" r:id="rId3" imgW="761760" imgH="342720" progId="Equation.3">
                  <p:embed/>
                  <p:pic>
                    <p:nvPicPr>
                      <p:cNvPr id="0" name=""/>
                      <p:cNvPicPr/>
                      <p:nvPr/>
                    </p:nvPicPr>
                    <p:blipFill>
                      <a:blip r:embed="rId4"/>
                      <a:stretch>
                        <a:fillRect/>
                      </a:stretch>
                    </p:blipFill>
                    <p:spPr>
                      <a:xfrm>
                        <a:off x="914400" y="2895600"/>
                        <a:ext cx="2751667" cy="123825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385805908"/>
              </p:ext>
            </p:extLst>
          </p:nvPr>
        </p:nvGraphicFramePr>
        <p:xfrm>
          <a:off x="990600" y="4953000"/>
          <a:ext cx="2566988" cy="1238250"/>
        </p:xfrm>
        <a:graphic>
          <a:graphicData uri="http://schemas.openxmlformats.org/presentationml/2006/ole">
            <mc:AlternateContent xmlns:mc="http://schemas.openxmlformats.org/markup-compatibility/2006">
              <mc:Choice xmlns:v="urn:schemas-microsoft-com:vml" Requires="v">
                <p:oleObj spid="_x0000_s10272" name="Equation" r:id="rId5" imgW="711000" imgH="342720" progId="Equation.3">
                  <p:embed/>
                </p:oleObj>
              </mc:Choice>
              <mc:Fallback>
                <p:oleObj name="Equation" r:id="rId5" imgW="711000" imgH="342720" progId="Equation.3">
                  <p:embed/>
                  <p:pic>
                    <p:nvPicPr>
                      <p:cNvPr id="0" name="Object 3"/>
                      <p:cNvPicPr>
                        <a:picLocks noChangeAspect="1" noChangeArrowheads="1"/>
                      </p:cNvPicPr>
                      <p:nvPr/>
                    </p:nvPicPr>
                    <p:blipFill>
                      <a:blip r:embed="rId6"/>
                      <a:srcRect/>
                      <a:stretch>
                        <a:fillRect/>
                      </a:stretch>
                    </p:blipFill>
                    <p:spPr bwMode="auto">
                      <a:xfrm>
                        <a:off x="990600" y="4953000"/>
                        <a:ext cx="2566988"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817552922"/>
              </p:ext>
            </p:extLst>
          </p:nvPr>
        </p:nvGraphicFramePr>
        <p:xfrm>
          <a:off x="4746625" y="3886200"/>
          <a:ext cx="2520950" cy="1238250"/>
        </p:xfrm>
        <a:graphic>
          <a:graphicData uri="http://schemas.openxmlformats.org/presentationml/2006/ole">
            <mc:AlternateContent xmlns:mc="http://schemas.openxmlformats.org/markup-compatibility/2006">
              <mc:Choice xmlns:v="urn:schemas-microsoft-com:vml" Requires="v">
                <p:oleObj spid="_x0000_s10273" name="Equation" r:id="rId7" imgW="698400" imgH="342720" progId="Equation.3">
                  <p:embed/>
                </p:oleObj>
              </mc:Choice>
              <mc:Fallback>
                <p:oleObj name="Equation" r:id="rId7" imgW="698400" imgH="342720" progId="Equation.3">
                  <p:embed/>
                  <p:pic>
                    <p:nvPicPr>
                      <p:cNvPr id="0" name="Object 4"/>
                      <p:cNvPicPr>
                        <a:picLocks noChangeAspect="1" noChangeArrowheads="1"/>
                      </p:cNvPicPr>
                      <p:nvPr/>
                    </p:nvPicPr>
                    <p:blipFill>
                      <a:blip r:embed="rId8"/>
                      <a:srcRect/>
                      <a:stretch>
                        <a:fillRect/>
                      </a:stretch>
                    </p:blipFill>
                    <p:spPr bwMode="auto">
                      <a:xfrm>
                        <a:off x="4746625" y="3886200"/>
                        <a:ext cx="25209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40680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GB" u="sng" dirty="0" smtClean="0"/>
              <a:t>Charging a capacitor</a:t>
            </a:r>
            <a:endParaRPr lang="en-GB" u="sng" dirty="0"/>
          </a:p>
        </p:txBody>
      </p:sp>
      <p:sp>
        <p:nvSpPr>
          <p:cNvPr id="3" name="Content Placeholder 2"/>
          <p:cNvSpPr>
            <a:spLocks noGrp="1"/>
          </p:cNvSpPr>
          <p:nvPr>
            <p:ph idx="1"/>
          </p:nvPr>
        </p:nvSpPr>
        <p:spPr>
          <a:xfrm>
            <a:off x="13854" y="1066801"/>
            <a:ext cx="8977745" cy="2895600"/>
          </a:xfrm>
        </p:spPr>
        <p:txBody>
          <a:bodyPr>
            <a:normAutofit lnSpcReduction="10000"/>
          </a:bodyPr>
          <a:lstStyle/>
          <a:p>
            <a:r>
              <a:rPr lang="en-GB" dirty="0" smtClean="0"/>
              <a:t>When you charge a capacitor the current flow is again an exponential decay with the same formula as with discharge</a:t>
            </a:r>
          </a:p>
          <a:p>
            <a:r>
              <a:rPr lang="en-GB" dirty="0" smtClean="0"/>
              <a:t>The potential difference across the plates and the charge on the plates is an inverted exponential decay curve</a:t>
            </a:r>
            <a:endParaRPr lang="en-GB"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497407"/>
            <a:ext cx="4505325" cy="3381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2423216548"/>
              </p:ext>
            </p:extLst>
          </p:nvPr>
        </p:nvGraphicFramePr>
        <p:xfrm>
          <a:off x="457200" y="4464194"/>
          <a:ext cx="3250721" cy="1447800"/>
        </p:xfrm>
        <a:graphic>
          <a:graphicData uri="http://schemas.openxmlformats.org/presentationml/2006/ole">
            <mc:AlternateContent xmlns:mc="http://schemas.openxmlformats.org/markup-compatibility/2006">
              <mc:Choice xmlns:v="urn:schemas-microsoft-com:vml" Requires="v">
                <p:oleObj spid="_x0000_s11274" name="Equation" r:id="rId4" imgW="1130300" imgH="508000" progId="Equation.3">
                  <p:embed/>
                </p:oleObj>
              </mc:Choice>
              <mc:Fallback>
                <p:oleObj name="Equation" r:id="rId4" imgW="1130300" imgH="508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4464194"/>
                        <a:ext cx="3250721" cy="1447800"/>
                      </a:xfrm>
                      <a:prstGeom prst="rect">
                        <a:avLst/>
                      </a:prstGeom>
                      <a:noFill/>
                    </p:spPr>
                  </p:pic>
                </p:oleObj>
              </mc:Fallback>
            </mc:AlternateContent>
          </a:graphicData>
        </a:graphic>
      </p:graphicFrame>
    </p:spTree>
    <p:extLst>
      <p:ext uri="{BB962C8B-B14F-4D97-AF65-F5344CB8AC3E}">
        <p14:creationId xmlns:p14="http://schemas.microsoft.com/office/powerpoint/2010/main" val="157489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266"/>
                                        </p:tgtEl>
                                        <p:attrNameLst>
                                          <p:attrName>style.visibility</p:attrName>
                                        </p:attrNameLst>
                                      </p:cBhvr>
                                      <p:to>
                                        <p:strVal val="visible"/>
                                      </p:to>
                                    </p:set>
                                    <p:animEffect transition="in" filter="fade">
                                      <p:cBhvr>
                                        <p:cTn id="17" dur="500"/>
                                        <p:tgtEl>
                                          <p:spTgt spid="11266"/>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GB" u="sng" dirty="0" smtClean="0"/>
              <a:t>Half life</a:t>
            </a:r>
            <a:endParaRPr lang="en-GB" u="sng" dirty="0"/>
          </a:p>
        </p:txBody>
      </p:sp>
      <p:sp>
        <p:nvSpPr>
          <p:cNvPr id="3" name="Content Placeholder 2"/>
          <p:cNvSpPr>
            <a:spLocks noGrp="1"/>
          </p:cNvSpPr>
          <p:nvPr>
            <p:ph idx="1"/>
          </p:nvPr>
        </p:nvSpPr>
        <p:spPr>
          <a:xfrm>
            <a:off x="228600" y="1066801"/>
            <a:ext cx="8686800" cy="2819400"/>
          </a:xfrm>
        </p:spPr>
        <p:txBody>
          <a:bodyPr>
            <a:normAutofit fontScale="92500"/>
          </a:bodyPr>
          <a:lstStyle/>
          <a:p>
            <a:r>
              <a:rPr lang="en-GB" dirty="0" smtClean="0"/>
              <a:t>You may notice a similarity to the exponential decay curve and the half life curve for radioactive decay that you have seen.</a:t>
            </a:r>
          </a:p>
          <a:p>
            <a:r>
              <a:rPr lang="en-GB" dirty="0" smtClean="0"/>
              <a:t>You can calculate the time it takes for the charge on a capacitor to halve with the following formula:</a:t>
            </a:r>
            <a:endParaRPr lang="en-GB" dirty="0"/>
          </a:p>
        </p:txBody>
      </p:sp>
      <p:graphicFrame>
        <p:nvGraphicFramePr>
          <p:cNvPr id="5" name="Object 4"/>
          <p:cNvGraphicFramePr>
            <a:graphicFrameLocks noChangeAspect="1"/>
          </p:cNvGraphicFramePr>
          <p:nvPr>
            <p:extLst>
              <p:ext uri="{D42A27DB-BD31-4B8C-83A1-F6EECF244321}">
                <p14:modId xmlns:p14="http://schemas.microsoft.com/office/powerpoint/2010/main" val="815215294"/>
              </p:ext>
            </p:extLst>
          </p:nvPr>
        </p:nvGraphicFramePr>
        <p:xfrm>
          <a:off x="2743200" y="3733800"/>
          <a:ext cx="3379304" cy="1143000"/>
        </p:xfrm>
        <a:graphic>
          <a:graphicData uri="http://schemas.openxmlformats.org/presentationml/2006/ole">
            <mc:AlternateContent xmlns:mc="http://schemas.openxmlformats.org/markup-compatibility/2006">
              <mc:Choice xmlns:v="urn:schemas-microsoft-com:vml" Requires="v">
                <p:oleObj spid="_x0000_s13319" name="Equation" r:id="rId3" imgW="863280" imgH="291960" progId="Equation.3">
                  <p:embed/>
                </p:oleObj>
              </mc:Choice>
              <mc:Fallback>
                <p:oleObj name="Equation" r:id="rId3" imgW="863280" imgH="291960" progId="Equation.3">
                  <p:embed/>
                  <p:pic>
                    <p:nvPicPr>
                      <p:cNvPr id="0" name=""/>
                      <p:cNvPicPr/>
                      <p:nvPr/>
                    </p:nvPicPr>
                    <p:blipFill>
                      <a:blip r:embed="rId4"/>
                      <a:stretch>
                        <a:fillRect/>
                      </a:stretch>
                    </p:blipFill>
                    <p:spPr>
                      <a:xfrm>
                        <a:off x="2743200" y="3733800"/>
                        <a:ext cx="3379304" cy="1143000"/>
                      </a:xfrm>
                      <a:prstGeom prst="rect">
                        <a:avLst/>
                      </a:prstGeom>
                    </p:spPr>
                  </p:pic>
                </p:oleObj>
              </mc:Fallback>
            </mc:AlternateContent>
          </a:graphicData>
        </a:graphic>
      </p:graphicFrame>
      <p:sp>
        <p:nvSpPr>
          <p:cNvPr id="6" name="TextBox 5"/>
          <p:cNvSpPr txBox="1"/>
          <p:nvPr/>
        </p:nvSpPr>
        <p:spPr>
          <a:xfrm>
            <a:off x="914400" y="5223164"/>
            <a:ext cx="7391400" cy="954107"/>
          </a:xfrm>
          <a:prstGeom prst="rect">
            <a:avLst/>
          </a:prstGeom>
          <a:noFill/>
        </p:spPr>
        <p:txBody>
          <a:bodyPr wrap="square" rtlCol="0">
            <a:spAutoFit/>
          </a:bodyPr>
          <a:lstStyle/>
          <a:p>
            <a:pPr algn="ctr"/>
            <a:r>
              <a:rPr lang="en-GB" sz="2800" dirty="0" smtClean="0"/>
              <a:t>A simple rule for the time until the charge on a capacitor is approximately zero is 5</a:t>
            </a:r>
            <a:r>
              <a:rPr lang="en-GB" sz="2800" i="1" dirty="0" smtClean="0"/>
              <a:t>RC</a:t>
            </a:r>
            <a:endParaRPr lang="en-GB" sz="2400" i="1" dirty="0"/>
          </a:p>
        </p:txBody>
      </p:sp>
    </p:spTree>
    <p:extLst>
      <p:ext uri="{BB962C8B-B14F-4D97-AF65-F5344CB8AC3E}">
        <p14:creationId xmlns:p14="http://schemas.microsoft.com/office/powerpoint/2010/main" val="43256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817418"/>
          </a:xfrm>
        </p:spPr>
        <p:txBody>
          <a:bodyPr/>
          <a:lstStyle/>
          <a:p>
            <a:r>
              <a:rPr lang="en-GB" u="sng" dirty="0" smtClean="0"/>
              <a:t>Summary</a:t>
            </a:r>
            <a:endParaRPr lang="en-GB" u="sng" dirty="0"/>
          </a:p>
        </p:txBody>
      </p:sp>
      <p:sp>
        <p:nvSpPr>
          <p:cNvPr id="3" name="Content Placeholder 2"/>
          <p:cNvSpPr>
            <a:spLocks noGrp="1"/>
          </p:cNvSpPr>
          <p:nvPr>
            <p:ph idx="1"/>
          </p:nvPr>
        </p:nvSpPr>
        <p:spPr>
          <a:xfrm>
            <a:off x="152400" y="914400"/>
            <a:ext cx="8763000" cy="5867400"/>
          </a:xfrm>
        </p:spPr>
        <p:txBody>
          <a:bodyPr>
            <a:normAutofit fontScale="92500" lnSpcReduction="20000"/>
          </a:bodyPr>
          <a:lstStyle/>
          <a:p>
            <a:r>
              <a:rPr lang="en-GB" dirty="0" smtClean="0"/>
              <a:t>Discharge from a capacitor follows an exponential decay curve</a:t>
            </a:r>
          </a:p>
          <a:p>
            <a:r>
              <a:rPr lang="en-GB" dirty="0" smtClean="0"/>
              <a:t>Find the time it takes for a value (</a:t>
            </a:r>
            <a:r>
              <a:rPr lang="en-GB" i="1" dirty="0" smtClean="0"/>
              <a:t>Q, I, V</a:t>
            </a:r>
            <a:r>
              <a:rPr lang="en-GB" dirty="0" smtClean="0"/>
              <a:t>) to drop to 37% (e</a:t>
            </a:r>
            <a:r>
              <a:rPr lang="en-GB" baseline="30000" dirty="0" smtClean="0"/>
              <a:t>-1</a:t>
            </a:r>
            <a:r>
              <a:rPr lang="en-GB" dirty="0" smtClean="0"/>
              <a:t>) will give the time constant RC</a:t>
            </a:r>
          </a:p>
          <a:p>
            <a:endParaRPr lang="en-GB" dirty="0"/>
          </a:p>
          <a:p>
            <a:endParaRPr lang="en-GB" dirty="0" smtClean="0"/>
          </a:p>
          <a:p>
            <a:endParaRPr lang="en-GB" dirty="0" smtClean="0"/>
          </a:p>
          <a:p>
            <a:r>
              <a:rPr lang="en-GB" dirty="0" smtClean="0"/>
              <a:t>Using logarithms to plot a linear graph will give a gradient of -1/RC</a:t>
            </a:r>
          </a:p>
          <a:p>
            <a:r>
              <a:rPr lang="en-GB" dirty="0" smtClean="0"/>
              <a:t>Charging a capacitor follows the same pattern except that the potential difference across the plates and the charge on the plates is getting larger over time so the correlation is an inverted exponential decay graph</a:t>
            </a:r>
            <a:endParaRPr lang="en-GB" dirty="0"/>
          </a:p>
        </p:txBody>
      </p:sp>
      <p:graphicFrame>
        <p:nvGraphicFramePr>
          <p:cNvPr id="5" name="Object 4"/>
          <p:cNvGraphicFramePr>
            <a:graphicFrameLocks noChangeAspect="1"/>
          </p:cNvGraphicFramePr>
          <p:nvPr>
            <p:extLst>
              <p:ext uri="{D42A27DB-BD31-4B8C-83A1-F6EECF244321}">
                <p14:modId xmlns:p14="http://schemas.microsoft.com/office/powerpoint/2010/main" val="2436781689"/>
              </p:ext>
            </p:extLst>
          </p:nvPr>
        </p:nvGraphicFramePr>
        <p:xfrm>
          <a:off x="3352800" y="2514600"/>
          <a:ext cx="2520950" cy="1238250"/>
        </p:xfrm>
        <a:graphic>
          <a:graphicData uri="http://schemas.openxmlformats.org/presentationml/2006/ole">
            <mc:AlternateContent xmlns:mc="http://schemas.openxmlformats.org/markup-compatibility/2006">
              <mc:Choice xmlns:v="urn:schemas-microsoft-com:vml" Requires="v">
                <p:oleObj spid="_x0000_s12298" name="Equation" r:id="rId3" imgW="698400" imgH="342720" progId="Equation.3">
                  <p:embed/>
                </p:oleObj>
              </mc:Choice>
              <mc:Fallback>
                <p:oleObj name="Equation" r:id="rId3" imgW="698400" imgH="34272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2514600"/>
                        <a:ext cx="25209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0348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lstStyle/>
          <a:p>
            <a:r>
              <a:rPr lang="en-GB" u="sng" dirty="0" smtClean="0"/>
              <a:t>Discharge rate</a:t>
            </a:r>
            <a:endParaRPr lang="en-GB" u="sng" dirty="0"/>
          </a:p>
        </p:txBody>
      </p:sp>
      <p:sp>
        <p:nvSpPr>
          <p:cNvPr id="3" name="Content Placeholder 2"/>
          <p:cNvSpPr>
            <a:spLocks noGrp="1"/>
          </p:cNvSpPr>
          <p:nvPr>
            <p:ph idx="1"/>
          </p:nvPr>
        </p:nvSpPr>
        <p:spPr>
          <a:xfrm>
            <a:off x="152400" y="990601"/>
            <a:ext cx="8839200" cy="2362199"/>
          </a:xfrm>
        </p:spPr>
        <p:txBody>
          <a:bodyPr>
            <a:normAutofit fontScale="92500" lnSpcReduction="20000"/>
          </a:bodyPr>
          <a:lstStyle/>
          <a:p>
            <a:r>
              <a:rPr lang="en-GB" dirty="0"/>
              <a:t>When a </a:t>
            </a:r>
            <a:r>
              <a:rPr lang="en-GB" dirty="0" smtClean="0"/>
              <a:t>capacitor </a:t>
            </a:r>
            <a:r>
              <a:rPr lang="en-GB" dirty="0"/>
              <a:t>is connected in a circuit with a switch and a resistor then it will discharge once the switch it closed. The rate at which </a:t>
            </a:r>
            <a:r>
              <a:rPr lang="en-GB" dirty="0" smtClean="0"/>
              <a:t>it </a:t>
            </a:r>
            <a:r>
              <a:rPr lang="en-GB" dirty="0"/>
              <a:t>discharges is </a:t>
            </a:r>
            <a:r>
              <a:rPr lang="en-GB" b="1" dirty="0" smtClean="0"/>
              <a:t>not</a:t>
            </a:r>
            <a:r>
              <a:rPr lang="en-GB" dirty="0" smtClean="0"/>
              <a:t> </a:t>
            </a:r>
            <a:r>
              <a:rPr lang="en-GB" dirty="0"/>
              <a:t>linear because as it discharges the </a:t>
            </a:r>
            <a:r>
              <a:rPr lang="en-GB" dirty="0" smtClean="0"/>
              <a:t>potential difference </a:t>
            </a:r>
            <a:r>
              <a:rPr lang="en-GB" dirty="0"/>
              <a:t>across the resistor </a:t>
            </a:r>
            <a:r>
              <a:rPr lang="en-GB" dirty="0" smtClean="0"/>
              <a:t>drops, </a:t>
            </a:r>
            <a:r>
              <a:rPr lang="en-GB" dirty="0"/>
              <a:t>so the current drops</a:t>
            </a:r>
            <a:r>
              <a:rPr lang="en-GB" dirty="0" smtClean="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052761"/>
            <a:ext cx="4648200" cy="3724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2"/>
          <p:cNvSpPr txBox="1">
            <a:spLocks/>
          </p:cNvSpPr>
          <p:nvPr/>
        </p:nvSpPr>
        <p:spPr>
          <a:xfrm>
            <a:off x="152400" y="3581400"/>
            <a:ext cx="3505200" cy="2286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What would a graph look like of current against time?</a:t>
            </a:r>
            <a:endParaRPr lang="en-GB" dirty="0"/>
          </a:p>
        </p:txBody>
      </p:sp>
    </p:spTree>
    <p:extLst>
      <p:ext uri="{BB962C8B-B14F-4D97-AF65-F5344CB8AC3E}">
        <p14:creationId xmlns:p14="http://schemas.microsoft.com/office/powerpoint/2010/main" val="91485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GB" u="sng" dirty="0" smtClean="0"/>
              <a:t>Charge over time</a:t>
            </a:r>
            <a:endParaRPr lang="en-GB" u="sng" dirty="0"/>
          </a:p>
        </p:txBody>
      </p:sp>
      <p:sp>
        <p:nvSpPr>
          <p:cNvPr id="3" name="Content Placeholder 2"/>
          <p:cNvSpPr>
            <a:spLocks noGrp="1"/>
          </p:cNvSpPr>
          <p:nvPr>
            <p:ph idx="1"/>
          </p:nvPr>
        </p:nvSpPr>
        <p:spPr>
          <a:xfrm>
            <a:off x="457200" y="1143000"/>
            <a:ext cx="8229600" cy="2057400"/>
          </a:xfrm>
        </p:spPr>
        <p:txBody>
          <a:bodyPr>
            <a:normAutofit fontScale="92500" lnSpcReduction="20000"/>
          </a:bodyPr>
          <a:lstStyle/>
          <a:p>
            <a:r>
              <a:rPr lang="en-GB" dirty="0" smtClean="0"/>
              <a:t>If the current flow is following an exponential decay curve, and this is a measure of the </a:t>
            </a:r>
            <a:r>
              <a:rPr lang="en-GB" b="1" dirty="0" smtClean="0"/>
              <a:t>rate of flow of charge</a:t>
            </a:r>
            <a:r>
              <a:rPr lang="en-GB" dirty="0" smtClean="0"/>
              <a:t>, then what would a graph look like that shows the charge on the plates over time as they discharge?</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200400"/>
            <a:ext cx="4495800" cy="349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562600" y="3581400"/>
            <a:ext cx="3352800" cy="1384995"/>
          </a:xfrm>
          <a:prstGeom prst="rect">
            <a:avLst/>
          </a:prstGeom>
          <a:noFill/>
        </p:spPr>
        <p:txBody>
          <a:bodyPr wrap="square" rtlCol="0">
            <a:spAutoFit/>
          </a:bodyPr>
          <a:lstStyle/>
          <a:p>
            <a:r>
              <a:rPr lang="en-GB" sz="2800" dirty="0" smtClean="0"/>
              <a:t>It would also be an exponential decay curve.</a:t>
            </a:r>
            <a:endParaRPr lang="en-GB" sz="2800" dirty="0"/>
          </a:p>
        </p:txBody>
      </p:sp>
    </p:spTree>
    <p:extLst>
      <p:ext uri="{BB962C8B-B14F-4D97-AF65-F5344CB8AC3E}">
        <p14:creationId xmlns:p14="http://schemas.microsoft.com/office/powerpoint/2010/main" val="645638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GB" u="sng" dirty="0" smtClean="0"/>
              <a:t>Time constant</a:t>
            </a:r>
            <a:endParaRPr lang="en-GB" u="sng" dirty="0"/>
          </a:p>
        </p:txBody>
      </p:sp>
      <p:sp>
        <p:nvSpPr>
          <p:cNvPr id="3" name="Content Placeholder 2"/>
          <p:cNvSpPr>
            <a:spLocks noGrp="1"/>
          </p:cNvSpPr>
          <p:nvPr>
            <p:ph idx="1"/>
          </p:nvPr>
        </p:nvSpPr>
        <p:spPr>
          <a:xfrm>
            <a:off x="152400" y="838200"/>
            <a:ext cx="8839200" cy="1905000"/>
          </a:xfrm>
        </p:spPr>
        <p:txBody>
          <a:bodyPr>
            <a:normAutofit lnSpcReduction="10000"/>
          </a:bodyPr>
          <a:lstStyle/>
          <a:p>
            <a:r>
              <a:rPr lang="en-GB" dirty="0" smtClean="0"/>
              <a:t>To find the time constant of an exponential decay curve you must plot a graph and find out how long it took for the initial charge (or current) to drop to 37% of this initial value.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819399"/>
            <a:ext cx="5257800" cy="3932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486400" y="3352799"/>
            <a:ext cx="2217082" cy="1569660"/>
          </a:xfrm>
          <a:prstGeom prst="rect">
            <a:avLst/>
          </a:prstGeom>
          <a:noFill/>
        </p:spPr>
        <p:txBody>
          <a:bodyPr wrap="none" rtlCol="0">
            <a:spAutoFit/>
          </a:bodyPr>
          <a:lstStyle/>
          <a:p>
            <a:r>
              <a:rPr lang="en-GB" sz="3200" dirty="0" smtClean="0"/>
              <a:t>Maths note:</a:t>
            </a:r>
          </a:p>
          <a:p>
            <a:endParaRPr lang="en-GB" sz="3200" dirty="0"/>
          </a:p>
          <a:p>
            <a:r>
              <a:rPr lang="en-GB" sz="3200" dirty="0" smtClean="0"/>
              <a:t>e</a:t>
            </a:r>
            <a:r>
              <a:rPr lang="en-GB" sz="3200" baseline="30000" dirty="0" smtClean="0"/>
              <a:t>-1 </a:t>
            </a:r>
            <a:r>
              <a:rPr lang="en-GB" sz="3200" dirty="0" smtClean="0"/>
              <a:t>≈ 0.37</a:t>
            </a:r>
            <a:endParaRPr lang="en-GB" sz="3200" dirty="0"/>
          </a:p>
        </p:txBody>
      </p:sp>
    </p:spTree>
    <p:extLst>
      <p:ext uri="{BB962C8B-B14F-4D97-AF65-F5344CB8AC3E}">
        <p14:creationId xmlns:p14="http://schemas.microsoft.com/office/powerpoint/2010/main" val="2004019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GB" u="sng" dirty="0" smtClean="0"/>
              <a:t>Analysis of the time constant</a:t>
            </a:r>
            <a:endParaRPr lang="en-GB" u="sng" dirty="0"/>
          </a:p>
        </p:txBody>
      </p:sp>
      <p:sp>
        <p:nvSpPr>
          <p:cNvPr id="3" name="Content Placeholder 2"/>
          <p:cNvSpPr>
            <a:spLocks noGrp="1"/>
          </p:cNvSpPr>
          <p:nvPr>
            <p:ph idx="1"/>
          </p:nvPr>
        </p:nvSpPr>
        <p:spPr>
          <a:xfrm>
            <a:off x="152400" y="1143001"/>
            <a:ext cx="8686800" cy="1142999"/>
          </a:xfrm>
        </p:spPr>
        <p:txBody>
          <a:bodyPr>
            <a:normAutofit/>
          </a:bodyPr>
          <a:lstStyle/>
          <a:p>
            <a:r>
              <a:rPr lang="en-GB" dirty="0" smtClean="0"/>
              <a:t>What is the general formula for an exponential decay curve?</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1054687139"/>
              </p:ext>
            </p:extLst>
          </p:nvPr>
        </p:nvGraphicFramePr>
        <p:xfrm>
          <a:off x="1295400" y="2209800"/>
          <a:ext cx="6934200" cy="990600"/>
        </p:xfrm>
        <a:graphic>
          <a:graphicData uri="http://schemas.openxmlformats.org/presentationml/2006/ole">
            <mc:AlternateContent xmlns:mc="http://schemas.openxmlformats.org/markup-compatibility/2006">
              <mc:Choice xmlns:v="urn:schemas-microsoft-com:vml" Requires="v">
                <p:oleObj spid="_x0000_s5131" name="Equation" r:id="rId3" imgW="2400120" imgH="342720" progId="Equation.3">
                  <p:embed/>
                </p:oleObj>
              </mc:Choice>
              <mc:Fallback>
                <p:oleObj name="Equation" r:id="rId3" imgW="2400120" imgH="342720" progId="Equation.3">
                  <p:embed/>
                  <p:pic>
                    <p:nvPicPr>
                      <p:cNvPr id="0" name=""/>
                      <p:cNvPicPr/>
                      <p:nvPr/>
                    </p:nvPicPr>
                    <p:blipFill>
                      <a:blip r:embed="rId4"/>
                      <a:stretch>
                        <a:fillRect/>
                      </a:stretch>
                    </p:blipFill>
                    <p:spPr>
                      <a:xfrm>
                        <a:off x="1295400" y="2209800"/>
                        <a:ext cx="6934200" cy="990600"/>
                      </a:xfrm>
                      <a:prstGeom prst="rect">
                        <a:avLst/>
                      </a:prstGeom>
                    </p:spPr>
                  </p:pic>
                </p:oleObj>
              </mc:Fallback>
            </mc:AlternateContent>
          </a:graphicData>
        </a:graphic>
      </p:graphicFrame>
      <p:sp>
        <p:nvSpPr>
          <p:cNvPr id="5" name="Content Placeholder 2"/>
          <p:cNvSpPr txBox="1">
            <a:spLocks/>
          </p:cNvSpPr>
          <p:nvPr/>
        </p:nvSpPr>
        <p:spPr>
          <a:xfrm>
            <a:off x="180109" y="3429000"/>
            <a:ext cx="8686800" cy="121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How can this be turned into a straight line graph to find the time constant?</a:t>
            </a:r>
            <a:endParaRPr lang="en-GB" dirty="0"/>
          </a:p>
        </p:txBody>
      </p:sp>
      <p:sp>
        <p:nvSpPr>
          <p:cNvPr id="6" name="TextBox 5"/>
          <p:cNvSpPr txBox="1"/>
          <p:nvPr/>
        </p:nvSpPr>
        <p:spPr>
          <a:xfrm>
            <a:off x="381000" y="4648200"/>
            <a:ext cx="8001000" cy="954107"/>
          </a:xfrm>
          <a:prstGeom prst="rect">
            <a:avLst/>
          </a:prstGeom>
          <a:noFill/>
        </p:spPr>
        <p:txBody>
          <a:bodyPr wrap="square" rtlCol="0">
            <a:spAutoFit/>
          </a:bodyPr>
          <a:lstStyle/>
          <a:p>
            <a:r>
              <a:rPr lang="en-GB" sz="2800" dirty="0" smtClean="0"/>
              <a:t>Because you are finding an unknown </a:t>
            </a:r>
            <a:r>
              <a:rPr lang="en-GB" sz="2800" b="1" dirty="0" smtClean="0"/>
              <a:t>power</a:t>
            </a:r>
            <a:r>
              <a:rPr lang="en-GB" sz="2800" dirty="0" smtClean="0"/>
              <a:t> then logarithms are required</a:t>
            </a:r>
            <a:endParaRPr lang="en-GB" sz="2800" dirty="0"/>
          </a:p>
        </p:txBody>
      </p:sp>
    </p:spTree>
    <p:extLst>
      <p:ext uri="{BB962C8B-B14F-4D97-AF65-F5344CB8AC3E}">
        <p14:creationId xmlns:p14="http://schemas.microsoft.com/office/powerpoint/2010/main" val="275589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Euler’s constant </a:t>
            </a:r>
            <a:r>
              <a:rPr lang="en-GB" i="1" u="sng" dirty="0" smtClean="0"/>
              <a:t>e</a:t>
            </a:r>
            <a:endParaRPr lang="en-GB" u="sng" dirty="0"/>
          </a:p>
        </p:txBody>
      </p:sp>
      <p:sp>
        <p:nvSpPr>
          <p:cNvPr id="3" name="Content Placeholder 2"/>
          <p:cNvSpPr>
            <a:spLocks noGrp="1"/>
          </p:cNvSpPr>
          <p:nvPr>
            <p:ph idx="1"/>
          </p:nvPr>
        </p:nvSpPr>
        <p:spPr>
          <a:xfrm>
            <a:off x="457200" y="1600201"/>
            <a:ext cx="8229600" cy="2667000"/>
          </a:xfrm>
        </p:spPr>
        <p:txBody>
          <a:bodyPr/>
          <a:lstStyle/>
          <a:p>
            <a:r>
              <a:rPr lang="en-GB" dirty="0" smtClean="0"/>
              <a:t>There is an irrational number </a:t>
            </a:r>
            <a:r>
              <a:rPr lang="en-GB" i="1" dirty="0" smtClean="0"/>
              <a:t>e</a:t>
            </a:r>
            <a:r>
              <a:rPr lang="en-GB" dirty="0" smtClean="0"/>
              <a:t> (≈2.718) that has a huge importance in exponential mathematics because the rate of change of the function </a:t>
            </a:r>
            <a:r>
              <a:rPr lang="en-GB" i="1" dirty="0" smtClean="0"/>
              <a:t>e</a:t>
            </a:r>
            <a:r>
              <a:rPr lang="en-GB" i="1" baseline="30000" dirty="0" smtClean="0"/>
              <a:t>t</a:t>
            </a:r>
            <a:r>
              <a:rPr lang="en-GB" i="1" dirty="0" smtClean="0"/>
              <a:t> </a:t>
            </a:r>
            <a:r>
              <a:rPr lang="en-GB" dirty="0" smtClean="0"/>
              <a:t>is also </a:t>
            </a:r>
            <a:r>
              <a:rPr lang="en-GB" i="1" dirty="0" smtClean="0"/>
              <a:t>e</a:t>
            </a:r>
            <a:r>
              <a:rPr lang="en-GB" i="1" baseline="30000" dirty="0" smtClean="0"/>
              <a:t>t</a:t>
            </a:r>
            <a:r>
              <a:rPr lang="en-GB" baseline="30000" dirty="0" smtClean="0"/>
              <a:t> </a:t>
            </a:r>
            <a:r>
              <a:rPr lang="en-GB" dirty="0" smtClean="0"/>
              <a:t>which makes finding derivatives easy.</a:t>
            </a:r>
            <a:endParaRPr lang="en-GB" i="1" dirty="0"/>
          </a:p>
        </p:txBody>
      </p:sp>
      <p:graphicFrame>
        <p:nvGraphicFramePr>
          <p:cNvPr id="4" name="Object 3"/>
          <p:cNvGraphicFramePr>
            <a:graphicFrameLocks noChangeAspect="1"/>
          </p:cNvGraphicFramePr>
          <p:nvPr>
            <p:extLst>
              <p:ext uri="{D42A27DB-BD31-4B8C-83A1-F6EECF244321}">
                <p14:modId xmlns:p14="http://schemas.microsoft.com/office/powerpoint/2010/main" val="3200329839"/>
              </p:ext>
            </p:extLst>
          </p:nvPr>
        </p:nvGraphicFramePr>
        <p:xfrm>
          <a:off x="3276600" y="4572000"/>
          <a:ext cx="2426112" cy="1600201"/>
        </p:xfrm>
        <a:graphic>
          <a:graphicData uri="http://schemas.openxmlformats.org/presentationml/2006/ole">
            <mc:AlternateContent xmlns:mc="http://schemas.openxmlformats.org/markup-compatibility/2006">
              <mc:Choice xmlns:v="urn:schemas-microsoft-com:vml" Requires="v">
                <p:oleObj spid="_x0000_s8201" name="Equation" r:id="rId3" imgW="596880" imgH="393480" progId="Equation.3">
                  <p:embed/>
                </p:oleObj>
              </mc:Choice>
              <mc:Fallback>
                <p:oleObj name="Equation" r:id="rId3" imgW="596880" imgH="393480" progId="Equation.3">
                  <p:embed/>
                  <p:pic>
                    <p:nvPicPr>
                      <p:cNvPr id="0" name=""/>
                      <p:cNvPicPr/>
                      <p:nvPr/>
                    </p:nvPicPr>
                    <p:blipFill>
                      <a:blip r:embed="rId4"/>
                      <a:stretch>
                        <a:fillRect/>
                      </a:stretch>
                    </p:blipFill>
                    <p:spPr>
                      <a:xfrm>
                        <a:off x="3276600" y="4572000"/>
                        <a:ext cx="2426112" cy="1600201"/>
                      </a:xfrm>
                      <a:prstGeom prst="rect">
                        <a:avLst/>
                      </a:prstGeom>
                    </p:spPr>
                  </p:pic>
                </p:oleObj>
              </mc:Fallback>
            </mc:AlternateContent>
          </a:graphicData>
        </a:graphic>
      </p:graphicFrame>
    </p:spTree>
    <p:extLst>
      <p:ext uri="{BB962C8B-B14F-4D97-AF65-F5344CB8AC3E}">
        <p14:creationId xmlns:p14="http://schemas.microsoft.com/office/powerpoint/2010/main" val="2811139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553200"/>
          </a:xfrm>
        </p:spPr>
        <p:txBody>
          <a:bodyPr>
            <a:normAutofit/>
          </a:bodyPr>
          <a:lstStyle/>
          <a:p>
            <a:r>
              <a:rPr lang="en-GB" dirty="0" smtClean="0"/>
              <a:t>When you write a natural logarithm you should use the abbreviation ln:</a:t>
            </a:r>
          </a:p>
          <a:p>
            <a:endParaRPr lang="en-GB" dirty="0"/>
          </a:p>
          <a:p>
            <a:endParaRPr lang="en-GB" dirty="0" smtClean="0"/>
          </a:p>
          <a:p>
            <a:r>
              <a:rPr lang="en-GB" dirty="0" smtClean="0"/>
              <a:t>The standard formula for exponential decay for any system is:</a:t>
            </a:r>
          </a:p>
          <a:p>
            <a:endParaRPr lang="en-GB" dirty="0"/>
          </a:p>
          <a:p>
            <a:pPr marL="0" indent="0">
              <a:buNone/>
            </a:pPr>
            <a:endParaRPr lang="en-GB" dirty="0" smtClean="0"/>
          </a:p>
          <a:p>
            <a:pPr marL="0" indent="0">
              <a:buNone/>
            </a:pPr>
            <a:r>
              <a:rPr lang="en-GB" dirty="0" smtClean="0"/>
              <a:t>This means that the amount of something </a:t>
            </a:r>
            <a:r>
              <a:rPr lang="en-GB" i="1" dirty="0" smtClean="0"/>
              <a:t>x</a:t>
            </a:r>
            <a:r>
              <a:rPr lang="en-GB" dirty="0" smtClean="0"/>
              <a:t> after time </a:t>
            </a:r>
            <a:r>
              <a:rPr lang="en-GB" i="1" dirty="0" smtClean="0"/>
              <a:t>t</a:t>
            </a:r>
            <a:r>
              <a:rPr lang="en-GB" dirty="0" smtClean="0"/>
              <a:t> when you started with </a:t>
            </a:r>
            <a:r>
              <a:rPr lang="en-GB" i="1" dirty="0" smtClean="0"/>
              <a:t>x</a:t>
            </a:r>
            <a:r>
              <a:rPr lang="en-GB" baseline="-25000" dirty="0" smtClean="0"/>
              <a:t>0</a:t>
            </a:r>
            <a:r>
              <a:rPr lang="en-GB" dirty="0" smtClean="0"/>
              <a:t> can be calculated given a constant </a:t>
            </a:r>
            <a:r>
              <a:rPr lang="en-GB" dirty="0" smtClean="0">
                <a:sym typeface="Symbol"/>
              </a:rPr>
              <a:t> which would be specific to the system examined.</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1589254239"/>
              </p:ext>
            </p:extLst>
          </p:nvPr>
        </p:nvGraphicFramePr>
        <p:xfrm>
          <a:off x="4419600" y="1524000"/>
          <a:ext cx="2976033" cy="878174"/>
        </p:xfrm>
        <a:graphic>
          <a:graphicData uri="http://schemas.openxmlformats.org/presentationml/2006/ole">
            <mc:AlternateContent xmlns:mc="http://schemas.openxmlformats.org/markup-compatibility/2006">
              <mc:Choice xmlns:v="urn:schemas-microsoft-com:vml" Requires="v">
                <p:oleObj spid="_x0000_s9232" name="Equation" r:id="rId3" imgW="774360" imgH="228600" progId="Equation.3">
                  <p:embed/>
                </p:oleObj>
              </mc:Choice>
              <mc:Fallback>
                <p:oleObj name="Equation" r:id="rId3" imgW="774360" imgH="228600" progId="Equation.3">
                  <p:embed/>
                  <p:pic>
                    <p:nvPicPr>
                      <p:cNvPr id="0" name=""/>
                      <p:cNvPicPr/>
                      <p:nvPr/>
                    </p:nvPicPr>
                    <p:blipFill>
                      <a:blip r:embed="rId4"/>
                      <a:stretch>
                        <a:fillRect/>
                      </a:stretch>
                    </p:blipFill>
                    <p:spPr>
                      <a:xfrm>
                        <a:off x="4419600" y="1524000"/>
                        <a:ext cx="2976033" cy="87817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28431046"/>
              </p:ext>
            </p:extLst>
          </p:nvPr>
        </p:nvGraphicFramePr>
        <p:xfrm>
          <a:off x="4241799" y="3308350"/>
          <a:ext cx="2624221" cy="958850"/>
        </p:xfrm>
        <a:graphic>
          <a:graphicData uri="http://schemas.openxmlformats.org/presentationml/2006/ole">
            <mc:AlternateContent xmlns:mc="http://schemas.openxmlformats.org/markup-compatibility/2006">
              <mc:Choice xmlns:v="urn:schemas-microsoft-com:vml" Requires="v">
                <p:oleObj spid="_x0000_s9233" name="Equation" r:id="rId5" imgW="660240" imgH="241200" progId="Equation.3">
                  <p:embed/>
                </p:oleObj>
              </mc:Choice>
              <mc:Fallback>
                <p:oleObj name="Equation" r:id="rId5" imgW="660240" imgH="241200" progId="Equation.3">
                  <p:embed/>
                  <p:pic>
                    <p:nvPicPr>
                      <p:cNvPr id="0" name=""/>
                      <p:cNvPicPr/>
                      <p:nvPr/>
                    </p:nvPicPr>
                    <p:blipFill>
                      <a:blip r:embed="rId6"/>
                      <a:stretch>
                        <a:fillRect/>
                      </a:stretch>
                    </p:blipFill>
                    <p:spPr>
                      <a:xfrm>
                        <a:off x="4241799" y="3308350"/>
                        <a:ext cx="2624221" cy="958850"/>
                      </a:xfrm>
                      <a:prstGeom prst="rect">
                        <a:avLst/>
                      </a:prstGeom>
                    </p:spPr>
                  </p:pic>
                </p:oleObj>
              </mc:Fallback>
            </mc:AlternateContent>
          </a:graphicData>
        </a:graphic>
      </p:graphicFrame>
    </p:spTree>
    <p:extLst>
      <p:ext uri="{BB962C8B-B14F-4D97-AF65-F5344CB8AC3E}">
        <p14:creationId xmlns:p14="http://schemas.microsoft.com/office/powerpoint/2010/main" val="2077696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2564" y="1981200"/>
            <a:ext cx="8229600" cy="570490"/>
          </a:xfrm>
        </p:spPr>
        <p:txBody>
          <a:bodyPr>
            <a:normAutofit/>
          </a:bodyPr>
          <a:lstStyle/>
          <a:p>
            <a:pPr marL="0" indent="0">
              <a:buNone/>
            </a:pPr>
            <a:r>
              <a:rPr lang="en-GB" sz="2800" dirty="0" smtClean="0"/>
              <a:t>Therefore by taking natural logs you get:</a:t>
            </a:r>
            <a:endParaRPr lang="en-GB" sz="2800" dirty="0"/>
          </a:p>
        </p:txBody>
      </p:sp>
      <p:sp>
        <p:nvSpPr>
          <p:cNvPr id="4" name="Title 3"/>
          <p:cNvSpPr>
            <a:spLocks noGrp="1"/>
          </p:cNvSpPr>
          <p:nvPr>
            <p:ph type="title"/>
          </p:nvPr>
        </p:nvSpPr>
        <p:spPr>
          <a:xfrm>
            <a:off x="457200" y="274638"/>
            <a:ext cx="8229600" cy="639762"/>
          </a:xfrm>
        </p:spPr>
        <p:txBody>
          <a:bodyPr>
            <a:normAutofit fontScale="90000"/>
          </a:bodyPr>
          <a:lstStyle/>
          <a:p>
            <a:r>
              <a:rPr lang="en-GB" u="sng" dirty="0" smtClean="0"/>
              <a:t>Converting to linear graphs</a:t>
            </a:r>
            <a:endParaRPr lang="en-GB" u="sng" dirty="0"/>
          </a:p>
        </p:txBody>
      </p:sp>
      <p:graphicFrame>
        <p:nvGraphicFramePr>
          <p:cNvPr id="5" name="Object 4"/>
          <p:cNvGraphicFramePr>
            <a:graphicFrameLocks noChangeAspect="1"/>
          </p:cNvGraphicFramePr>
          <p:nvPr>
            <p:extLst>
              <p:ext uri="{D42A27DB-BD31-4B8C-83A1-F6EECF244321}">
                <p14:modId xmlns:p14="http://schemas.microsoft.com/office/powerpoint/2010/main" val="3628016670"/>
              </p:ext>
            </p:extLst>
          </p:nvPr>
        </p:nvGraphicFramePr>
        <p:xfrm>
          <a:off x="3048000" y="990600"/>
          <a:ext cx="2624138" cy="958850"/>
        </p:xfrm>
        <a:graphic>
          <a:graphicData uri="http://schemas.openxmlformats.org/presentationml/2006/ole">
            <mc:AlternateContent xmlns:mc="http://schemas.openxmlformats.org/markup-compatibility/2006">
              <mc:Choice xmlns:v="urn:schemas-microsoft-com:vml" Requires="v">
                <p:oleObj spid="_x0000_s7192" name="Equation" r:id="rId3" imgW="660240" imgH="241200" progId="Equation.3">
                  <p:embed/>
                </p:oleObj>
              </mc:Choice>
              <mc:Fallback>
                <p:oleObj name="Equation" r:id="rId3" imgW="66024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990600"/>
                        <a:ext cx="2624138"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66315503"/>
              </p:ext>
            </p:extLst>
          </p:nvPr>
        </p:nvGraphicFramePr>
        <p:xfrm>
          <a:off x="1952625" y="2616200"/>
          <a:ext cx="4897438" cy="908050"/>
        </p:xfrm>
        <a:graphic>
          <a:graphicData uri="http://schemas.openxmlformats.org/presentationml/2006/ole">
            <mc:AlternateContent xmlns:mc="http://schemas.openxmlformats.org/markup-compatibility/2006">
              <mc:Choice xmlns:v="urn:schemas-microsoft-com:vml" Requires="v">
                <p:oleObj spid="_x0000_s7193" name="Equation" r:id="rId5" imgW="1231560" imgH="228600" progId="Equation.3">
                  <p:embed/>
                </p:oleObj>
              </mc:Choice>
              <mc:Fallback>
                <p:oleObj name="Equation" r:id="rId5" imgW="1231560" imgH="228600" progId="Equation.3">
                  <p:embed/>
                  <p:pic>
                    <p:nvPicPr>
                      <p:cNvPr id="0" name=""/>
                      <p:cNvPicPr>
                        <a:picLocks noChangeAspect="1" noChangeArrowheads="1"/>
                      </p:cNvPicPr>
                      <p:nvPr/>
                    </p:nvPicPr>
                    <p:blipFill>
                      <a:blip r:embed="rId6"/>
                      <a:srcRect/>
                      <a:stretch>
                        <a:fillRect/>
                      </a:stretch>
                    </p:blipFill>
                    <p:spPr bwMode="auto">
                      <a:xfrm>
                        <a:off x="1952625" y="2616200"/>
                        <a:ext cx="4897438"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2"/>
          <p:cNvSpPr txBox="1">
            <a:spLocks/>
          </p:cNvSpPr>
          <p:nvPr/>
        </p:nvSpPr>
        <p:spPr>
          <a:xfrm>
            <a:off x="457200" y="3505200"/>
            <a:ext cx="8229600" cy="57049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2800" dirty="0" smtClean="0"/>
              <a:t>Because we are using natural logs the last term cancels out to one:</a:t>
            </a:r>
            <a:endParaRPr lang="en-GB" sz="2800" dirty="0"/>
          </a:p>
        </p:txBody>
      </p:sp>
      <p:graphicFrame>
        <p:nvGraphicFramePr>
          <p:cNvPr id="9" name="Object 8"/>
          <p:cNvGraphicFramePr>
            <a:graphicFrameLocks noChangeAspect="1"/>
          </p:cNvGraphicFramePr>
          <p:nvPr>
            <p:extLst>
              <p:ext uri="{D42A27DB-BD31-4B8C-83A1-F6EECF244321}">
                <p14:modId xmlns:p14="http://schemas.microsoft.com/office/powerpoint/2010/main" val="3061224421"/>
              </p:ext>
            </p:extLst>
          </p:nvPr>
        </p:nvGraphicFramePr>
        <p:xfrm>
          <a:off x="2286000" y="4495800"/>
          <a:ext cx="3987800" cy="908050"/>
        </p:xfrm>
        <a:graphic>
          <a:graphicData uri="http://schemas.openxmlformats.org/presentationml/2006/ole">
            <mc:AlternateContent xmlns:mc="http://schemas.openxmlformats.org/markup-compatibility/2006">
              <mc:Choice xmlns:v="urn:schemas-microsoft-com:vml" Requires="v">
                <p:oleObj spid="_x0000_s7194" name="Equation" r:id="rId7" imgW="1002960" imgH="228600" progId="Equation.3">
                  <p:embed/>
                </p:oleObj>
              </mc:Choice>
              <mc:Fallback>
                <p:oleObj name="Equation" r:id="rId7" imgW="1002960" imgH="228600" progId="Equation.3">
                  <p:embed/>
                  <p:pic>
                    <p:nvPicPr>
                      <p:cNvPr id="0" name=""/>
                      <p:cNvPicPr>
                        <a:picLocks noChangeAspect="1" noChangeArrowheads="1"/>
                      </p:cNvPicPr>
                      <p:nvPr/>
                    </p:nvPicPr>
                    <p:blipFill>
                      <a:blip r:embed="rId8"/>
                      <a:srcRect/>
                      <a:stretch>
                        <a:fillRect/>
                      </a:stretch>
                    </p:blipFill>
                    <p:spPr bwMode="auto">
                      <a:xfrm>
                        <a:off x="2286000" y="4495800"/>
                        <a:ext cx="39878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Content Placeholder 2"/>
          <p:cNvSpPr txBox="1">
            <a:spLocks/>
          </p:cNvSpPr>
          <p:nvPr/>
        </p:nvSpPr>
        <p:spPr>
          <a:xfrm>
            <a:off x="609600" y="5638800"/>
            <a:ext cx="8229600" cy="57049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2800" dirty="0" smtClean="0"/>
              <a:t>This is a straight line graph. </a:t>
            </a:r>
            <a:endParaRPr lang="en-GB" sz="2800" dirty="0"/>
          </a:p>
        </p:txBody>
      </p:sp>
    </p:spTree>
    <p:extLst>
      <p:ext uri="{BB962C8B-B14F-4D97-AF65-F5344CB8AC3E}">
        <p14:creationId xmlns:p14="http://schemas.microsoft.com/office/powerpoint/2010/main" val="3645303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886691"/>
          </a:xfrm>
        </p:spPr>
        <p:txBody>
          <a:bodyPr>
            <a:normAutofit fontScale="90000"/>
          </a:bodyPr>
          <a:lstStyle/>
          <a:p>
            <a:r>
              <a:rPr lang="en-GB" u="sng" dirty="0" smtClean="0"/>
              <a:t>Applying logs to capacitor discharge</a:t>
            </a:r>
            <a:endParaRPr lang="en-GB" u="sng" dirty="0"/>
          </a:p>
        </p:txBody>
      </p:sp>
      <p:sp>
        <p:nvSpPr>
          <p:cNvPr id="3" name="Content Placeholder 2"/>
          <p:cNvSpPr>
            <a:spLocks noGrp="1"/>
          </p:cNvSpPr>
          <p:nvPr>
            <p:ph idx="1"/>
          </p:nvPr>
        </p:nvSpPr>
        <p:spPr>
          <a:xfrm>
            <a:off x="457200" y="1600201"/>
            <a:ext cx="8229600" cy="1066800"/>
          </a:xfrm>
        </p:spPr>
        <p:txBody>
          <a:bodyPr/>
          <a:lstStyle/>
          <a:p>
            <a:r>
              <a:rPr lang="en-GB" dirty="0" smtClean="0"/>
              <a:t>Looking back at our formula for discharge we have:</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653205798"/>
              </p:ext>
            </p:extLst>
          </p:nvPr>
        </p:nvGraphicFramePr>
        <p:xfrm>
          <a:off x="1447800" y="2667000"/>
          <a:ext cx="6934200" cy="990600"/>
        </p:xfrm>
        <a:graphic>
          <a:graphicData uri="http://schemas.openxmlformats.org/presentationml/2006/ole">
            <mc:AlternateContent xmlns:mc="http://schemas.openxmlformats.org/markup-compatibility/2006">
              <mc:Choice xmlns:v="urn:schemas-microsoft-com:vml" Requires="v">
                <p:oleObj spid="_x0000_s6169" name="Equation" r:id="rId3" imgW="2400120" imgH="342720" progId="Equation.3">
                  <p:embed/>
                </p:oleObj>
              </mc:Choice>
              <mc:Fallback>
                <p:oleObj name="Equation" r:id="rId3" imgW="2400120" imgH="342720" progId="Equation.3">
                  <p:embed/>
                  <p:pic>
                    <p:nvPicPr>
                      <p:cNvPr id="0" name="Object 3"/>
                      <p:cNvPicPr>
                        <a:picLocks noChangeAspect="1" noChangeArrowheads="1"/>
                      </p:cNvPicPr>
                      <p:nvPr/>
                    </p:nvPicPr>
                    <p:blipFill>
                      <a:blip r:embed="rId4"/>
                      <a:srcRect/>
                      <a:stretch>
                        <a:fillRect/>
                      </a:stretch>
                    </p:blipFill>
                    <p:spPr bwMode="auto">
                      <a:xfrm>
                        <a:off x="1447800" y="2667000"/>
                        <a:ext cx="6934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Content Placeholder 2"/>
          <p:cNvSpPr txBox="1">
            <a:spLocks/>
          </p:cNvSpPr>
          <p:nvPr/>
        </p:nvSpPr>
        <p:spPr>
          <a:xfrm>
            <a:off x="609600" y="3962400"/>
            <a:ext cx="8229600" cy="1066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By taking logs we get:</a:t>
            </a:r>
            <a:endParaRPr lang="en-GB" dirty="0"/>
          </a:p>
        </p:txBody>
      </p:sp>
      <p:graphicFrame>
        <p:nvGraphicFramePr>
          <p:cNvPr id="6" name="Object 5"/>
          <p:cNvGraphicFramePr>
            <a:graphicFrameLocks noChangeAspect="1"/>
          </p:cNvGraphicFramePr>
          <p:nvPr>
            <p:extLst>
              <p:ext uri="{D42A27DB-BD31-4B8C-83A1-F6EECF244321}">
                <p14:modId xmlns:p14="http://schemas.microsoft.com/office/powerpoint/2010/main" val="5415078"/>
              </p:ext>
            </p:extLst>
          </p:nvPr>
        </p:nvGraphicFramePr>
        <p:xfrm>
          <a:off x="2667000" y="4572000"/>
          <a:ext cx="2971800" cy="1136345"/>
        </p:xfrm>
        <a:graphic>
          <a:graphicData uri="http://schemas.openxmlformats.org/presentationml/2006/ole">
            <mc:AlternateContent xmlns:mc="http://schemas.openxmlformats.org/markup-compatibility/2006">
              <mc:Choice xmlns:v="urn:schemas-microsoft-com:vml" Requires="v">
                <p:oleObj spid="_x0000_s6170" name="Equation" r:id="rId5" imgW="1028520" imgH="393480" progId="Equation.3">
                  <p:embed/>
                </p:oleObj>
              </mc:Choice>
              <mc:Fallback>
                <p:oleObj name="Equation" r:id="rId5" imgW="1028520" imgH="393480" progId="Equation.3">
                  <p:embed/>
                  <p:pic>
                    <p:nvPicPr>
                      <p:cNvPr id="0" name="Object 8"/>
                      <p:cNvPicPr>
                        <a:picLocks noChangeAspect="1" noChangeArrowheads="1"/>
                      </p:cNvPicPr>
                      <p:nvPr/>
                    </p:nvPicPr>
                    <p:blipFill>
                      <a:blip r:embed="rId6"/>
                      <a:srcRect/>
                      <a:stretch>
                        <a:fillRect/>
                      </a:stretch>
                    </p:blipFill>
                    <p:spPr bwMode="auto">
                      <a:xfrm>
                        <a:off x="2667000" y="4572000"/>
                        <a:ext cx="2971800" cy="1136345"/>
                      </a:xfrm>
                      <a:prstGeom prst="rect">
                        <a:avLst/>
                      </a:prstGeom>
                      <a:noFill/>
                      <a:ln>
                        <a:noFill/>
                      </a:ln>
                    </p:spPr>
                  </p:pic>
                </p:oleObj>
              </mc:Fallback>
            </mc:AlternateContent>
          </a:graphicData>
        </a:graphic>
      </p:graphicFrame>
      <p:sp>
        <p:nvSpPr>
          <p:cNvPr id="7" name="TextBox 6"/>
          <p:cNvSpPr txBox="1"/>
          <p:nvPr/>
        </p:nvSpPr>
        <p:spPr>
          <a:xfrm>
            <a:off x="4267200" y="1524000"/>
            <a:ext cx="4572000" cy="1384995"/>
          </a:xfrm>
          <a:prstGeom prst="rect">
            <a:avLst/>
          </a:prstGeom>
          <a:noFill/>
        </p:spPr>
        <p:txBody>
          <a:bodyPr wrap="square" rtlCol="0">
            <a:spAutoFit/>
          </a:bodyPr>
          <a:lstStyle/>
          <a:p>
            <a:r>
              <a:rPr lang="en-GB" sz="2800" dirty="0" smtClean="0"/>
              <a:t>Plotting a graph of ln(</a:t>
            </a:r>
            <a:r>
              <a:rPr lang="en-GB" sz="2800" i="1" dirty="0" smtClean="0"/>
              <a:t>Q</a:t>
            </a:r>
            <a:r>
              <a:rPr lang="en-GB" sz="2800" dirty="0" smtClean="0"/>
              <a:t>) against time </a:t>
            </a:r>
            <a:r>
              <a:rPr lang="en-GB" sz="2800" i="1" dirty="0" smtClean="0"/>
              <a:t>t</a:t>
            </a:r>
            <a:r>
              <a:rPr lang="en-GB" sz="2800" dirty="0" smtClean="0"/>
              <a:t> will give s straight line of gradient –(1/</a:t>
            </a:r>
            <a:r>
              <a:rPr lang="el-GR" sz="2800" dirty="0" smtClean="0"/>
              <a:t>τ</a:t>
            </a:r>
            <a:r>
              <a:rPr lang="en-GB" sz="2800" dirty="0" smtClean="0"/>
              <a:t>)</a:t>
            </a:r>
            <a:endParaRPr lang="en-GB" sz="2800" dirty="0"/>
          </a:p>
        </p:txBody>
      </p:sp>
      <p:sp>
        <p:nvSpPr>
          <p:cNvPr id="8" name="TextBox 7"/>
          <p:cNvSpPr txBox="1"/>
          <p:nvPr/>
        </p:nvSpPr>
        <p:spPr>
          <a:xfrm>
            <a:off x="609600" y="3249819"/>
            <a:ext cx="7848600" cy="954107"/>
          </a:xfrm>
          <a:prstGeom prst="rect">
            <a:avLst/>
          </a:prstGeom>
          <a:noFill/>
        </p:spPr>
        <p:txBody>
          <a:bodyPr wrap="square" rtlCol="0">
            <a:spAutoFit/>
          </a:bodyPr>
          <a:lstStyle/>
          <a:p>
            <a:r>
              <a:rPr lang="en-GB" sz="2800" dirty="0" smtClean="0"/>
              <a:t>Analysis of this </a:t>
            </a:r>
            <a:r>
              <a:rPr lang="en-GB" sz="2800" b="1" dirty="0" smtClean="0"/>
              <a:t>time constant</a:t>
            </a:r>
            <a:r>
              <a:rPr lang="en-GB" sz="2800" b="1" i="1" dirty="0" smtClean="0"/>
              <a:t> </a:t>
            </a:r>
            <a:r>
              <a:rPr lang="en-GB" sz="2800" dirty="0" smtClean="0"/>
              <a:t>reveals that it is equal to the product of the resistance and the capacitance:</a:t>
            </a:r>
            <a:endParaRPr lang="en-GB" sz="2800" dirty="0"/>
          </a:p>
        </p:txBody>
      </p:sp>
      <p:graphicFrame>
        <p:nvGraphicFramePr>
          <p:cNvPr id="9" name="Object 8"/>
          <p:cNvGraphicFramePr>
            <a:graphicFrameLocks noChangeAspect="1"/>
          </p:cNvGraphicFramePr>
          <p:nvPr>
            <p:extLst>
              <p:ext uri="{D42A27DB-BD31-4B8C-83A1-F6EECF244321}">
                <p14:modId xmlns:p14="http://schemas.microsoft.com/office/powerpoint/2010/main" val="615357464"/>
              </p:ext>
            </p:extLst>
          </p:nvPr>
        </p:nvGraphicFramePr>
        <p:xfrm>
          <a:off x="3155950" y="4495800"/>
          <a:ext cx="3136900" cy="1155700"/>
        </p:xfrm>
        <a:graphic>
          <a:graphicData uri="http://schemas.openxmlformats.org/presentationml/2006/ole">
            <mc:AlternateContent xmlns:mc="http://schemas.openxmlformats.org/markup-compatibility/2006">
              <mc:Choice xmlns:v="urn:schemas-microsoft-com:vml" Requires="v">
                <p:oleObj spid="_x0000_s6171" name="Equation" r:id="rId7" imgW="482400" imgH="177480" progId="Equation.3">
                  <p:embed/>
                </p:oleObj>
              </mc:Choice>
              <mc:Fallback>
                <p:oleObj name="Equation" r:id="rId7" imgW="482400" imgH="177480" progId="Equation.3">
                  <p:embed/>
                  <p:pic>
                    <p:nvPicPr>
                      <p:cNvPr id="0" name=""/>
                      <p:cNvPicPr/>
                      <p:nvPr/>
                    </p:nvPicPr>
                    <p:blipFill>
                      <a:blip r:embed="rId8"/>
                      <a:stretch>
                        <a:fillRect/>
                      </a:stretch>
                    </p:blipFill>
                    <p:spPr>
                      <a:xfrm>
                        <a:off x="3155950" y="4495800"/>
                        <a:ext cx="3136900" cy="1155700"/>
                      </a:xfrm>
                      <a:prstGeom prst="rect">
                        <a:avLst/>
                      </a:prstGeom>
                    </p:spPr>
                  </p:pic>
                </p:oleObj>
              </mc:Fallback>
            </mc:AlternateContent>
          </a:graphicData>
        </a:graphic>
      </p:graphicFrame>
      <p:sp>
        <p:nvSpPr>
          <p:cNvPr id="10" name="TextBox 9"/>
          <p:cNvSpPr txBox="1"/>
          <p:nvPr/>
        </p:nvSpPr>
        <p:spPr>
          <a:xfrm>
            <a:off x="351050" y="5943600"/>
            <a:ext cx="8508932" cy="461665"/>
          </a:xfrm>
          <a:prstGeom prst="rect">
            <a:avLst/>
          </a:prstGeom>
          <a:noFill/>
        </p:spPr>
        <p:txBody>
          <a:bodyPr wrap="none" rtlCol="0">
            <a:spAutoFit/>
          </a:bodyPr>
          <a:lstStyle/>
          <a:p>
            <a:r>
              <a:rPr lang="en-GB" sz="2400" dirty="0" smtClean="0"/>
              <a:t>AQA do not use the symbol </a:t>
            </a:r>
            <a:r>
              <a:rPr lang="el-GR" sz="2400" dirty="0" smtClean="0"/>
              <a:t>τ</a:t>
            </a:r>
            <a:r>
              <a:rPr lang="en-GB" sz="2400" dirty="0" smtClean="0"/>
              <a:t> however you will see it in most books</a:t>
            </a:r>
            <a:endParaRPr lang="en-GB" sz="2400" dirty="0"/>
          </a:p>
        </p:txBody>
      </p:sp>
    </p:spTree>
    <p:extLst>
      <p:ext uri="{BB962C8B-B14F-4D97-AF65-F5344CB8AC3E}">
        <p14:creationId xmlns:p14="http://schemas.microsoft.com/office/powerpoint/2010/main" val="57745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3">
                                            <p:txEl>
                                              <p:pRg st="0" end="0"/>
                                            </p:txEl>
                                          </p:spTgt>
                                        </p:tgtEl>
                                      </p:cBhvr>
                                    </p:animEffect>
                                    <p:set>
                                      <p:cBhvr>
                                        <p:cTn id="20" dur="1" fill="hold">
                                          <p:stCondLst>
                                            <p:cond delay="499"/>
                                          </p:stCondLst>
                                        </p:cTn>
                                        <p:tgtEl>
                                          <p:spTgt spid="3">
                                            <p:txEl>
                                              <p:pRg st="0" end="0"/>
                                            </p:txEl>
                                          </p:spTgt>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4"/>
                                        </p:tgtEl>
                                      </p:cBhvr>
                                    </p:animEffect>
                                    <p:set>
                                      <p:cBhvr>
                                        <p:cTn id="23" dur="1" fill="hold">
                                          <p:stCondLst>
                                            <p:cond delay="499"/>
                                          </p:stCondLst>
                                        </p:cTn>
                                        <p:tgtEl>
                                          <p:spTgt spid="4"/>
                                        </p:tgtEl>
                                        <p:attrNameLst>
                                          <p:attrName>style.visibility</p:attrName>
                                        </p:attrNameLst>
                                      </p:cBhvr>
                                      <p:to>
                                        <p:strVal val="hidden"/>
                                      </p:to>
                                    </p:set>
                                  </p:childTnLst>
                                </p:cTn>
                              </p:par>
                            </p:childTnLst>
                          </p:cTn>
                        </p:par>
                        <p:par>
                          <p:cTn id="24" fill="hold">
                            <p:stCondLst>
                              <p:cond delay="500"/>
                            </p:stCondLst>
                            <p:childTnLst>
                              <p:par>
                                <p:cTn id="25" presetID="50" presetClass="path" presetSubtype="0" accel="50000" decel="50000" fill="hold" nodeType="afterEffect">
                                  <p:stCondLst>
                                    <p:cond delay="0"/>
                                  </p:stCondLst>
                                  <p:childTnLst>
                                    <p:animMotion origin="layout" path="M 3.33333E-6 2.96296E-6 L -0.11875 2.96296E-6 C -0.17223 2.96296E-6 -0.2375 -0.12107 -0.2375 -0.21922 L -0.2375 -0.43843 " pathEditMode="relative" rAng="0" ptsTypes="FfFF">
                                      <p:cBhvr>
                                        <p:cTn id="26" dur="2000" fill="hold"/>
                                        <p:tgtEl>
                                          <p:spTgt spid="6"/>
                                        </p:tgtEl>
                                        <p:attrNameLst>
                                          <p:attrName>ppt_x</p:attrName>
                                          <p:attrName>ppt_y</p:attrName>
                                        </p:attrNameLst>
                                      </p:cBhvr>
                                      <p:rCtr x="-11875" y="-21921"/>
                                    </p:animMotion>
                                  </p:childTnLst>
                                </p:cTn>
                              </p:par>
                            </p:childTnLst>
                          </p:cTn>
                        </p:par>
                        <p:par>
                          <p:cTn id="27" fill="hold">
                            <p:stCondLst>
                              <p:cond delay="2500"/>
                            </p:stCondLst>
                            <p:childTnLst>
                              <p:par>
                                <p:cTn id="28" presetID="10"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par>
                                <p:cTn id="36" presetID="10" presetClass="entr" presetSubtype="0" fill="hold"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5" grpId="1"/>
      <p:bldP spid="7" grpId="0"/>
      <p:bldP spid="8"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654</Words>
  <Application>Microsoft Office PowerPoint</Application>
  <PresentationFormat>On-screen Show (4:3)</PresentationFormat>
  <Paragraphs>53</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Equation</vt:lpstr>
      <vt:lpstr>Charging and discharging a capacitor through a fixed resistor</vt:lpstr>
      <vt:lpstr>Discharge rate</vt:lpstr>
      <vt:lpstr>Charge over time</vt:lpstr>
      <vt:lpstr>Time constant</vt:lpstr>
      <vt:lpstr>Analysis of the time constant</vt:lpstr>
      <vt:lpstr>Euler’s constant e</vt:lpstr>
      <vt:lpstr>PowerPoint Presentation</vt:lpstr>
      <vt:lpstr>Converting to linear graphs</vt:lpstr>
      <vt:lpstr>Applying logs to capacitor discharge</vt:lpstr>
      <vt:lpstr>Formulae for capacitor discharge</vt:lpstr>
      <vt:lpstr>Charging a capacitor</vt:lpstr>
      <vt:lpstr>Half life</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Charging a discharging a capacitor through a fixed resistor</dc:title>
  <dc:creator>SMatthews</dc:creator>
  <cp:lastModifiedBy>USERBUILD</cp:lastModifiedBy>
  <cp:revision>12</cp:revision>
  <dcterms:created xsi:type="dcterms:W3CDTF">2006-08-16T00:00:00Z</dcterms:created>
  <dcterms:modified xsi:type="dcterms:W3CDTF">2016-08-24T09:32:37Z</dcterms:modified>
</cp:coreProperties>
</file>