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0BEDD-5CE4-411C-8ABE-4106852149D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363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BBD81-9EA9-4321-9E6F-8BDA3C9719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993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C2DDE-0329-486C-A424-B5B695F2D8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3333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D19351A-5E74-4E26-A421-481B5A67D1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809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BD9A0-4B64-4D31-BD18-B71647E0D21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520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D9CB0-E0E4-431D-AA20-0666BA854A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380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8E0B0-D0C3-4205-B7A8-85D6CE1325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507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C8093-6F48-4257-976C-3FE5C77A31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1713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6A3E1-EBE4-428F-B294-9213F89B78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23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07460-B2CB-486B-A25F-49ADF82609B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239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5BA41-B44B-4841-8803-5AD990EB5E7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7574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FDA11-E72B-499A-9905-1AD1C832FC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6770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BC1D445-DF88-44C3-9A27-8B52940193B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9912" y="0"/>
            <a:ext cx="7772400" cy="1470025"/>
          </a:xfrm>
        </p:spPr>
        <p:txBody>
          <a:bodyPr/>
          <a:lstStyle/>
          <a:p>
            <a:r>
              <a:rPr lang="en-GB" altLang="en-US" u="sng" dirty="0"/>
              <a:t>The alternating current generator</a:t>
            </a:r>
          </a:p>
        </p:txBody>
      </p:sp>
      <p:pic>
        <p:nvPicPr>
          <p:cNvPr id="8194" name="Picture 2" descr="https://upload.wikimedia.org/wikipedia/commons/thumb/8/89/Sine_wave_voltages.svg/2000px-Sine_wave_voltages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55619"/>
            <a:ext cx="6204907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3600" y="5943600"/>
            <a:ext cx="9001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is alternating? How can be display this in the lab?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altLang="en-US" u="sng" dirty="0"/>
              <a:t>AC Generator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3505200"/>
            <a:ext cx="7848600" cy="2814927"/>
          </a:xfrm>
        </p:spPr>
        <p:txBody>
          <a:bodyPr/>
          <a:lstStyle/>
          <a:p>
            <a:r>
              <a:rPr lang="en-GB" altLang="en-US" sz="2800" dirty="0"/>
              <a:t>Spinning a coil of wire inside a constant magnetic field means that the angle that the wires cut the magnetic field lines </a:t>
            </a:r>
            <a:r>
              <a:rPr lang="en-GB" altLang="en-US" sz="2800" dirty="0" smtClean="0"/>
              <a:t>changes </a:t>
            </a:r>
            <a:r>
              <a:rPr lang="en-GB" altLang="en-US" sz="2800" dirty="0"/>
              <a:t>over time.</a:t>
            </a:r>
          </a:p>
          <a:p>
            <a:r>
              <a:rPr lang="en-GB" altLang="en-US" sz="2800" dirty="0"/>
              <a:t>This means that the flux linkage changes over time.</a:t>
            </a:r>
          </a:p>
        </p:txBody>
      </p:sp>
      <p:graphicFrame>
        <p:nvGraphicFramePr>
          <p:cNvPr id="5124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44320200"/>
              </p:ext>
            </p:extLst>
          </p:nvPr>
        </p:nvGraphicFramePr>
        <p:xfrm>
          <a:off x="1066800" y="2209800"/>
          <a:ext cx="6324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3" imgW="1066680" imgH="177480" progId="Equation.3">
                  <p:embed/>
                </p:oleObj>
              </mc:Choice>
              <mc:Fallback>
                <p:oleObj name="Equation" r:id="rId3" imgW="106668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209800"/>
                        <a:ext cx="6324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1414790"/>
            <a:ext cx="7380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Flux linkage for </a:t>
            </a:r>
            <a:r>
              <a:rPr lang="en-GB" sz="2800" i="1" dirty="0" smtClean="0"/>
              <a:t>N</a:t>
            </a:r>
            <a:r>
              <a:rPr lang="en-GB" sz="2800" dirty="0" smtClean="0"/>
              <a:t> coils at angle </a:t>
            </a:r>
            <a:r>
              <a:rPr lang="el-GR" sz="2800" dirty="0" smtClean="0"/>
              <a:t>θ</a:t>
            </a:r>
            <a:r>
              <a:rPr lang="en-GB" sz="2800" dirty="0" smtClean="0"/>
              <a:t> is given as:</a:t>
            </a:r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1" y="4361542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frequency of the spinning magnet can be used to calculate the angle </a:t>
            </a:r>
            <a:r>
              <a:rPr lang="el-GR" sz="2800" dirty="0" smtClean="0"/>
              <a:t>θ</a:t>
            </a:r>
            <a:r>
              <a:rPr lang="en-GB" sz="2800" dirty="0" smtClean="0"/>
              <a:t>:</a:t>
            </a:r>
            <a:endParaRPr lang="en-GB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776738"/>
              </p:ext>
            </p:extLst>
          </p:nvPr>
        </p:nvGraphicFramePr>
        <p:xfrm>
          <a:off x="2642522" y="5341049"/>
          <a:ext cx="3009901" cy="1146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5" imgW="533160" imgH="203040" progId="Equation.3">
                  <p:embed/>
                </p:oleObj>
              </mc:Choice>
              <mc:Fallback>
                <p:oleObj name="Equation" r:id="rId5" imgW="5331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42522" y="5341049"/>
                        <a:ext cx="3009901" cy="11466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0.00416 -0.3050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3" grpId="1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altLang="en-US" u="sng" dirty="0"/>
              <a:t>AC Generator</a:t>
            </a: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51966361"/>
              </p:ext>
            </p:extLst>
          </p:nvPr>
        </p:nvGraphicFramePr>
        <p:xfrm>
          <a:off x="1295400" y="2438400"/>
          <a:ext cx="6324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3" imgW="1295280" imgH="215640" progId="Equation.3">
                  <p:embed/>
                </p:oleObj>
              </mc:Choice>
              <mc:Fallback>
                <p:oleObj name="Equation" r:id="rId3" imgW="1295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438400"/>
                        <a:ext cx="6324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12954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Flux linkage for </a:t>
            </a:r>
            <a:r>
              <a:rPr lang="en-GB" sz="2800" i="1" dirty="0" smtClean="0"/>
              <a:t>N</a:t>
            </a:r>
            <a:r>
              <a:rPr lang="en-GB" sz="2800" dirty="0" smtClean="0"/>
              <a:t> coils at time </a:t>
            </a:r>
            <a:r>
              <a:rPr lang="en-GB" sz="2800" i="1" dirty="0" smtClean="0"/>
              <a:t>t </a:t>
            </a:r>
            <a:r>
              <a:rPr lang="en-GB" sz="2800" dirty="0" smtClean="0"/>
              <a:t>(after angle </a:t>
            </a:r>
            <a:r>
              <a:rPr lang="el-GR" sz="2800" dirty="0" smtClean="0"/>
              <a:t>θ</a:t>
            </a:r>
            <a:r>
              <a:rPr lang="en-GB" sz="2800" dirty="0" smtClean="0"/>
              <a:t> was zero) is given as:</a:t>
            </a:r>
            <a:endParaRPr lang="en-GB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568156"/>
              </p:ext>
            </p:extLst>
          </p:nvPr>
        </p:nvGraphicFramePr>
        <p:xfrm>
          <a:off x="3252788" y="5486400"/>
          <a:ext cx="28670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5" imgW="533160" imgH="203040" progId="Equation.3">
                  <p:embed/>
                </p:oleObj>
              </mc:Choice>
              <mc:Fallback>
                <p:oleObj name="Equation" r:id="rId5" imgW="5331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52788" y="5486400"/>
                        <a:ext cx="2867025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1" y="4191000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Any formula containing 2</a:t>
            </a:r>
            <a:r>
              <a:rPr lang="el-GR" sz="2800" i="1" dirty="0" smtClean="0"/>
              <a:t>π</a:t>
            </a:r>
            <a:r>
              <a:rPr lang="en-GB" sz="2800" i="1" dirty="0" smtClean="0"/>
              <a:t>f </a:t>
            </a:r>
            <a:r>
              <a:rPr lang="en-GB" sz="2800" dirty="0" smtClean="0"/>
              <a:t>is often shortened to the following, called the angular frequency: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256168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dirty="0" err="1"/>
              <a:t>Emf</a:t>
            </a:r>
            <a:endParaRPr lang="en-GB" altLang="en-US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1600200"/>
          </a:xfrm>
        </p:spPr>
        <p:txBody>
          <a:bodyPr/>
          <a:lstStyle/>
          <a:p>
            <a:r>
              <a:rPr lang="en-GB" altLang="en-US" sz="2800" dirty="0"/>
              <a:t>The gradient of </a:t>
            </a:r>
            <a:r>
              <a:rPr lang="en-GB" altLang="en-US" sz="2800" dirty="0" smtClean="0"/>
              <a:t>a </a:t>
            </a:r>
            <a:r>
              <a:rPr lang="en-GB" altLang="en-US" sz="2800" dirty="0"/>
              <a:t>graph </a:t>
            </a:r>
            <a:r>
              <a:rPr lang="en-GB" altLang="en-US" sz="2800" dirty="0" smtClean="0"/>
              <a:t>of flux linkage against time is </a:t>
            </a:r>
            <a:r>
              <a:rPr lang="en-GB" altLang="en-US" sz="2800" dirty="0"/>
              <a:t>the change in flux linkage per second so it is a way of calculating </a:t>
            </a:r>
            <a:r>
              <a:rPr lang="en-GB" altLang="en-US" sz="2800" i="1" dirty="0" err="1"/>
              <a:t>emf</a:t>
            </a:r>
            <a:endParaRPr lang="en-GB" altLang="en-US" sz="2800" i="1" dirty="0"/>
          </a:p>
        </p:txBody>
      </p:sp>
      <p:graphicFrame>
        <p:nvGraphicFramePr>
          <p:cNvPr id="717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762000" y="3581400"/>
          <a:ext cx="4038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3" imgW="876240" imgH="228600" progId="Equation.3">
                  <p:embed/>
                </p:oleObj>
              </mc:Choice>
              <mc:Fallback>
                <p:oleObj name="Equation" r:id="rId3" imgW="87624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81400"/>
                        <a:ext cx="4038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546725" y="3646488"/>
            <a:ext cx="24796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800" i="1" dirty="0">
                <a:cs typeface="Arial" charset="0"/>
              </a:rPr>
              <a:t>ε</a:t>
            </a:r>
            <a:r>
              <a:rPr lang="en-GB" altLang="en-US" sz="2800" baseline="-25000" dirty="0">
                <a:cs typeface="Arial" charset="0"/>
              </a:rPr>
              <a:t>0</a:t>
            </a:r>
            <a:r>
              <a:rPr lang="en-GB" altLang="en-US" sz="2800" dirty="0">
                <a:cs typeface="Arial" charset="0"/>
              </a:rPr>
              <a:t> = Peak </a:t>
            </a:r>
            <a:r>
              <a:rPr lang="en-GB" altLang="en-US" sz="2800" dirty="0" err="1" smtClean="0">
                <a:cs typeface="Arial" charset="0"/>
              </a:rPr>
              <a:t>p.d</a:t>
            </a:r>
            <a:r>
              <a:rPr lang="en-GB" altLang="en-US" sz="2800" dirty="0" smtClean="0">
                <a:cs typeface="Arial" charset="0"/>
              </a:rPr>
              <a:t>.</a:t>
            </a:r>
            <a:endParaRPr lang="en-GB" altLang="en-US" sz="2800" dirty="0">
              <a:cs typeface="Arial" charset="0"/>
            </a:endParaRPr>
          </a:p>
          <a:p>
            <a:r>
              <a:rPr lang="en-GB" altLang="en-US" sz="2800" i="1" dirty="0">
                <a:cs typeface="Arial" charset="0"/>
              </a:rPr>
              <a:t>f</a:t>
            </a:r>
            <a:r>
              <a:rPr lang="en-GB" altLang="en-US" sz="2800" dirty="0">
                <a:cs typeface="Arial" charset="0"/>
              </a:rPr>
              <a:t> = Frequency</a:t>
            </a:r>
            <a:endParaRPr lang="el-GR" altLang="en-US" sz="28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altLang="en-US" u="sng" dirty="0"/>
              <a:t>D.C. Generator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12954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/>
              <a:t>Using a split-ring commutator you can create a DC current from a spinning coil of wire</a:t>
            </a:r>
          </a:p>
        </p:txBody>
      </p:sp>
      <p:pic>
        <p:nvPicPr>
          <p:cNvPr id="10242" name="Picture 2" descr="https://upload.wikimedia.org/wikipedia/commons/d/da/Waveform_fullwave_rectifi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52650"/>
            <a:ext cx="603885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746" y="5410200"/>
            <a:ext cx="8763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altLang="en-US" sz="2800" kern="0" dirty="0" smtClean="0"/>
              <a:t>Although the current is always in the same direction, the spinning coil still creates a changing </a:t>
            </a:r>
            <a:r>
              <a:rPr lang="en-GB" altLang="en-US" sz="2800" i="1" kern="0" dirty="0" err="1" smtClean="0"/>
              <a:t>emf</a:t>
            </a:r>
            <a:r>
              <a:rPr lang="en-GB" altLang="en-US" sz="2800" kern="0" dirty="0" smtClean="0"/>
              <a:t> over time</a:t>
            </a:r>
            <a:endParaRPr lang="en-GB" altLang="en-US" sz="28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GB" altLang="en-US" u="sng" dirty="0" smtClean="0"/>
              <a:t>Three </a:t>
            </a:r>
            <a:r>
              <a:rPr lang="en-GB" altLang="en-US" u="sng" dirty="0"/>
              <a:t>phase alternator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990600"/>
            <a:ext cx="8839200" cy="3352800"/>
          </a:xfrm>
        </p:spPr>
        <p:txBody>
          <a:bodyPr/>
          <a:lstStyle/>
          <a:p>
            <a:r>
              <a:rPr lang="en-GB" altLang="en-US" dirty="0"/>
              <a:t>A power station uses static coil windings outside of a spinning electromagnet. This creates 3 AC currents that are 120</a:t>
            </a:r>
            <a:r>
              <a:rPr lang="en-GB" altLang="en-US" baseline="30000" dirty="0"/>
              <a:t>o</a:t>
            </a:r>
            <a:r>
              <a:rPr lang="en-GB" altLang="en-US" dirty="0"/>
              <a:t> out of phase to each other.</a:t>
            </a:r>
          </a:p>
          <a:p>
            <a:r>
              <a:rPr lang="en-GB" altLang="en-US" dirty="0"/>
              <a:t>Transformers and sub-stations can supply these to businesses and homes 1/3 to </a:t>
            </a:r>
            <a:r>
              <a:rPr lang="en-GB" altLang="en-US" dirty="0" smtClean="0"/>
              <a:t>each.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u="sng" dirty="0"/>
              <a:t>Current supplied from a 3 phase coil generator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575" y="1776845"/>
            <a:ext cx="679366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709"/>
            <a:ext cx="8229600" cy="487362"/>
          </a:xfrm>
        </p:spPr>
        <p:txBody>
          <a:bodyPr/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915400" cy="4525963"/>
          </a:xfrm>
        </p:spPr>
        <p:txBody>
          <a:bodyPr/>
          <a:lstStyle/>
          <a:p>
            <a:r>
              <a:rPr lang="en-GB" dirty="0"/>
              <a:t>Flux linkage for </a:t>
            </a:r>
            <a:r>
              <a:rPr lang="en-GB" i="1" dirty="0"/>
              <a:t>N</a:t>
            </a:r>
            <a:r>
              <a:rPr lang="en-GB" dirty="0"/>
              <a:t> coils at time </a:t>
            </a:r>
            <a:r>
              <a:rPr lang="en-GB" i="1" dirty="0"/>
              <a:t>t </a:t>
            </a:r>
            <a:r>
              <a:rPr lang="en-GB" dirty="0"/>
              <a:t>(after angle </a:t>
            </a:r>
            <a:r>
              <a:rPr lang="el-GR" dirty="0"/>
              <a:t>θ</a:t>
            </a:r>
            <a:r>
              <a:rPr lang="en-GB" dirty="0"/>
              <a:t> was zero) is given as</a:t>
            </a:r>
            <a:r>
              <a:rPr lang="en-GB" dirty="0" smtClean="0"/>
              <a:t>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altLang="en-US" dirty="0"/>
              <a:t>The gradient of a graph of flux linkage against time is the change in flux linkage per second so it is a way of calculating </a:t>
            </a:r>
            <a:r>
              <a:rPr lang="en-GB" altLang="en-US" i="1" dirty="0" err="1" smtClean="0"/>
              <a:t>emf</a:t>
            </a:r>
            <a:r>
              <a:rPr lang="en-GB" altLang="en-US" dirty="0" smtClean="0"/>
              <a:t>:</a:t>
            </a:r>
            <a:endParaRPr lang="en-GB" altLang="en-US" dirty="0"/>
          </a:p>
          <a:p>
            <a:endParaRPr lang="en-GB" dirty="0"/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777842686"/>
              </p:ext>
            </p:extLst>
          </p:nvPr>
        </p:nvGraphicFramePr>
        <p:xfrm>
          <a:off x="1828800" y="1828800"/>
          <a:ext cx="6324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3" imgW="1295280" imgH="215640" progId="Equation.3">
                  <p:embed/>
                </p:oleObj>
              </mc:Choice>
              <mc:Fallback>
                <p:oleObj name="Equation" r:id="rId3" imgW="1295280" imgH="21564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828800"/>
                        <a:ext cx="6324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35749974"/>
              </p:ext>
            </p:extLst>
          </p:nvPr>
        </p:nvGraphicFramePr>
        <p:xfrm>
          <a:off x="3962400" y="5181600"/>
          <a:ext cx="4038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5" imgW="876300" imgH="228600" progId="Equation.3">
                  <p:embed/>
                </p:oleObj>
              </mc:Choice>
              <mc:Fallback>
                <p:oleObj name="Equation" r:id="rId5" imgW="876300" imgH="2286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181600"/>
                        <a:ext cx="4038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040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r>
              <a:rPr lang="en-GB" dirty="0" smtClean="0"/>
              <a:t>AC current is a sine wave, as is the </a:t>
            </a:r>
            <a:r>
              <a:rPr lang="en-GB" i="1" dirty="0" err="1" smtClean="0"/>
              <a:t>emf</a:t>
            </a:r>
            <a:r>
              <a:rPr lang="en-GB" i="1" dirty="0" smtClean="0"/>
              <a:t>,</a:t>
            </a:r>
            <a:r>
              <a:rPr lang="en-GB" dirty="0" smtClean="0"/>
              <a:t> over time</a:t>
            </a:r>
          </a:p>
          <a:p>
            <a:r>
              <a:rPr lang="en-GB" dirty="0" smtClean="0"/>
              <a:t>DC from a spinning coil is a wave but is always positive</a:t>
            </a:r>
          </a:p>
          <a:p>
            <a:r>
              <a:rPr lang="en-GB" dirty="0" smtClean="0"/>
              <a:t>UK mains electricity is created in three phases, only one phase is used by any one consumer.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69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341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Default Design</vt:lpstr>
      <vt:lpstr>Equation</vt:lpstr>
      <vt:lpstr>Microsoft Equation 3.0</vt:lpstr>
      <vt:lpstr>The alternating current generator</vt:lpstr>
      <vt:lpstr>AC Generator</vt:lpstr>
      <vt:lpstr>AC Generator</vt:lpstr>
      <vt:lpstr>Emf</vt:lpstr>
      <vt:lpstr>D.C. Generator</vt:lpstr>
      <vt:lpstr>Three phase alternator</vt:lpstr>
      <vt:lpstr>Current supplied from a 3 phase coil generator</vt:lpstr>
      <vt:lpstr>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SMatthews</dc:creator>
  <cp:lastModifiedBy>USERBUILD</cp:lastModifiedBy>
  <cp:revision>8</cp:revision>
  <cp:lastPrinted>1601-01-01T00:00:00Z</cp:lastPrinted>
  <dcterms:created xsi:type="dcterms:W3CDTF">1601-01-01T00:00:00Z</dcterms:created>
  <dcterms:modified xsi:type="dcterms:W3CDTF">2016-08-25T10:09:39Z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