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72" r:id="rId2"/>
    <p:sldId id="275" r:id="rId3"/>
    <p:sldId id="274" r:id="rId4"/>
    <p:sldId id="262" r:id="rId5"/>
    <p:sldId id="263" r:id="rId6"/>
    <p:sldId id="264" r:id="rId7"/>
    <p:sldId id="266" r:id="rId8"/>
    <p:sldId id="267" r:id="rId9"/>
    <p:sldId id="268"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3" d="100"/>
          <a:sy n="53" d="100"/>
        </p:scale>
        <p:origin x="-1098"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DAE5C4-A596-4284-B58E-536FBF476A9C}" type="datetimeFigureOut">
              <a:rPr lang="en-GB" smtClean="0"/>
              <a:t>03/02/2017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D88368-C58D-40ED-A590-68761F4469B6}" type="slidenum">
              <a:rPr lang="en-GB" smtClean="0"/>
              <a:t>‹#›</a:t>
            </a:fld>
            <a:endParaRPr lang="en-GB"/>
          </a:p>
        </p:txBody>
      </p:sp>
    </p:spTree>
    <p:extLst>
      <p:ext uri="{BB962C8B-B14F-4D97-AF65-F5344CB8AC3E}">
        <p14:creationId xmlns:p14="http://schemas.microsoft.com/office/powerpoint/2010/main" val="4044945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3CBFA8-9A5D-4FA5-8FF8-2B49E6935CE7}" type="slidenum">
              <a:rPr lang="en-GB" altLang="en-US"/>
              <a:pPr/>
              <a:t>1</a:t>
            </a:fld>
            <a:endParaRPr lang="en-GB" altLang="en-US"/>
          </a:p>
        </p:txBody>
      </p:sp>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689F2C-1E9C-422A-ADCE-2DE130F47DDA}" type="slidenum">
              <a:rPr lang="en-GB" altLang="en-US"/>
              <a:pPr/>
              <a:t>3</a:t>
            </a:fld>
            <a:endParaRPr lang="en-GB" altLang="en-US"/>
          </a:p>
        </p:txBody>
      </p:sp>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03FE01-D474-4A26-9162-6CA898A9A255}" type="slidenum">
              <a:rPr lang="en-GB" altLang="en-US"/>
              <a:pPr/>
              <a:t>7</a:t>
            </a:fld>
            <a:endParaRPr lang="en-GB" altLang="en-US"/>
          </a:p>
        </p:txBody>
      </p:sp>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229125-8DDF-4651-8041-D4438B92AD00}" type="slidenum">
              <a:rPr lang="en-GB" altLang="en-US"/>
              <a:pPr/>
              <a:t>8</a:t>
            </a:fld>
            <a:endParaRPr lang="en-GB" altLang="en-US"/>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9531BD-BB30-47C5-AD01-012F66A38D10}" type="slidenum">
              <a:rPr lang="en-GB" altLang="en-US"/>
              <a:pPr/>
              <a:t>9</a:t>
            </a:fld>
            <a:endParaRPr lang="en-GB" altLang="en-US"/>
          </a:p>
        </p:txBody>
      </p:sp>
      <p:sp>
        <p:nvSpPr>
          <p:cNvPr id="147458" name="Rectangle 2"/>
          <p:cNvSpPr>
            <a:spLocks noGrp="1" noRot="1" noChangeAspect="1" noChangeArrowheads="1" noTextEdit="1"/>
          </p:cNvSpPr>
          <p:nvPr>
            <p:ph type="sldImg"/>
          </p:nvPr>
        </p:nvSpPr>
        <p:spPr>
          <a:ln/>
        </p:spPr>
      </p:sp>
      <p:sp>
        <p:nvSpPr>
          <p:cNvPr id="14745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endParaRPr lang="en-GB"/>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GB" alt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GB" alt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4A4FA121-47A2-45AD-AFE2-006BCEE95FCA}" type="slidenum">
              <a:rPr lang="en-GB" altLang="en-US"/>
              <a:pPr/>
              <a:t>‹#›</a:t>
            </a:fld>
            <a:endParaRPr lang="en-GB" altLang="en-US"/>
          </a:p>
        </p:txBody>
      </p:sp>
    </p:spTree>
    <p:extLst>
      <p:ext uri="{BB962C8B-B14F-4D97-AF65-F5344CB8AC3E}">
        <p14:creationId xmlns:p14="http://schemas.microsoft.com/office/powerpoint/2010/main" val="38754181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lipArt Placeholder 2"/>
          <p:cNvSpPr>
            <a:spLocks noGrp="1"/>
          </p:cNvSpPr>
          <p:nvPr>
            <p:ph type="clipArt" sz="half" idx="1"/>
          </p:nvPr>
        </p:nvSpPr>
        <p:spPr>
          <a:xfrm>
            <a:off x="457200" y="1600200"/>
            <a:ext cx="4038600" cy="4525963"/>
          </a:xfrm>
        </p:spPr>
        <p:txBody>
          <a:bodyPr/>
          <a:lstStyle/>
          <a:p>
            <a:endParaRPr lang="en-GB"/>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GB" alt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GB" alt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0F06B2C1-5F88-43E0-9E57-B6D5059B2A7D}" type="slidenum">
              <a:rPr lang="en-GB" altLang="en-US"/>
              <a:pPr/>
              <a:t>‹#›</a:t>
            </a:fld>
            <a:endParaRPr lang="en-GB" altLang="en-US"/>
          </a:p>
        </p:txBody>
      </p:sp>
    </p:spTree>
    <p:extLst>
      <p:ext uri="{BB962C8B-B14F-4D97-AF65-F5344CB8AC3E}">
        <p14:creationId xmlns:p14="http://schemas.microsoft.com/office/powerpoint/2010/main" val="2726632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5.bin"/><Relationship Id="rId4" Type="http://schemas.openxmlformats.org/officeDocument/2006/relationships/image" Target="../media/image7.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2.bin"/><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1" name="Rectangle 3"/>
          <p:cNvSpPr>
            <a:spLocks noGrp="1" noChangeArrowheads="1"/>
          </p:cNvSpPr>
          <p:nvPr>
            <p:ph type="body" sz="half" idx="2"/>
          </p:nvPr>
        </p:nvSpPr>
        <p:spPr>
          <a:xfrm>
            <a:off x="3733800" y="228600"/>
            <a:ext cx="3048000" cy="2971800"/>
          </a:xfrm>
        </p:spPr>
        <p:txBody>
          <a:bodyPr>
            <a:normAutofit/>
          </a:bodyPr>
          <a:lstStyle/>
          <a:p>
            <a:pPr marL="0" indent="0">
              <a:buFontTx/>
              <a:buNone/>
            </a:pPr>
            <a:r>
              <a:rPr lang="en-GB" altLang="en-US" sz="2400" i="1" dirty="0"/>
              <a:t>Measure the approximate period, frequency and peak-to-peak </a:t>
            </a:r>
            <a:r>
              <a:rPr lang="en-GB" altLang="en-US" sz="2400" i="1" dirty="0" err="1"/>
              <a:t>pd</a:t>
            </a:r>
            <a:r>
              <a:rPr lang="en-GB" altLang="en-US" sz="2400" i="1" dirty="0"/>
              <a:t> of the trace opposite if:</a:t>
            </a:r>
          </a:p>
          <a:p>
            <a:pPr marL="0" indent="0">
              <a:buFontTx/>
              <a:buNone/>
            </a:pPr>
            <a:r>
              <a:rPr lang="en-GB" altLang="en-US" sz="2400" i="1" dirty="0"/>
              <a:t>Time base = 5ms cm</a:t>
            </a:r>
            <a:r>
              <a:rPr lang="en-GB" altLang="en-US" sz="2400" i="1" baseline="30000" dirty="0"/>
              <a:t>-1</a:t>
            </a:r>
          </a:p>
          <a:p>
            <a:pPr marL="0" indent="0">
              <a:buFontTx/>
              <a:buNone/>
            </a:pPr>
            <a:r>
              <a:rPr lang="en-GB" altLang="en-US" sz="2400" i="1" dirty="0"/>
              <a:t>Y-gain = 5V cm</a:t>
            </a:r>
            <a:r>
              <a:rPr lang="en-GB" altLang="en-US" sz="2400" i="1" baseline="30000" dirty="0"/>
              <a:t>-1</a:t>
            </a:r>
          </a:p>
          <a:p>
            <a:pPr marL="0" indent="0">
              <a:buFontTx/>
              <a:buNone/>
            </a:pPr>
            <a:endParaRPr lang="en-GB" altLang="en-US" sz="2400" i="1" dirty="0"/>
          </a:p>
        </p:txBody>
      </p:sp>
      <p:pic>
        <p:nvPicPr>
          <p:cNvPr id="171012" name="Picture 4" descr="4 Traces1"/>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17929" y="26894"/>
            <a:ext cx="3671888" cy="3041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le 1"/>
          <p:cNvSpPr>
            <a:spLocks noGrp="1"/>
          </p:cNvSpPr>
          <p:nvPr>
            <p:ph type="title"/>
          </p:nvPr>
        </p:nvSpPr>
        <p:spPr/>
        <p:txBody>
          <a:bodyPr/>
          <a:lstStyle/>
          <a:p>
            <a:endParaRPr lang="en-GB" dirty="0"/>
          </a:p>
        </p:txBody>
      </p:sp>
      <p:sp>
        <p:nvSpPr>
          <p:cNvPr id="3" name="Rectangle 2"/>
          <p:cNvSpPr/>
          <p:nvPr/>
        </p:nvSpPr>
        <p:spPr>
          <a:xfrm>
            <a:off x="6858000" y="685800"/>
            <a:ext cx="1905000" cy="175432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GB" altLang="en-US" dirty="0"/>
              <a:t>period = 50ms / 6 </a:t>
            </a:r>
            <a:r>
              <a:rPr lang="en-GB" altLang="en-US" dirty="0">
                <a:cs typeface="Arial" charset="0"/>
              </a:rPr>
              <a:t>≈</a:t>
            </a:r>
            <a:r>
              <a:rPr lang="en-GB" altLang="en-US" dirty="0"/>
              <a:t> </a:t>
            </a:r>
            <a:r>
              <a:rPr lang="en-GB" altLang="en-US" b="1" dirty="0">
                <a:solidFill>
                  <a:srgbClr val="FF3300"/>
                </a:solidFill>
              </a:rPr>
              <a:t>8.7ms</a:t>
            </a:r>
          </a:p>
          <a:p>
            <a:r>
              <a:rPr lang="en-GB" altLang="en-US" dirty="0"/>
              <a:t>frequency </a:t>
            </a:r>
            <a:r>
              <a:rPr lang="en-GB" altLang="en-US" dirty="0">
                <a:cs typeface="Arial" charset="0"/>
              </a:rPr>
              <a:t>≈</a:t>
            </a:r>
            <a:r>
              <a:rPr lang="en-GB" altLang="en-US" dirty="0"/>
              <a:t> </a:t>
            </a:r>
            <a:r>
              <a:rPr lang="en-GB" altLang="en-US" b="1" dirty="0">
                <a:solidFill>
                  <a:srgbClr val="FF3300"/>
                </a:solidFill>
              </a:rPr>
              <a:t>115 Hz</a:t>
            </a:r>
          </a:p>
          <a:p>
            <a:r>
              <a:rPr lang="en-GB" altLang="en-US" dirty="0"/>
              <a:t>peak-to-peak </a:t>
            </a:r>
            <a:r>
              <a:rPr lang="en-GB" altLang="en-US" dirty="0" err="1"/>
              <a:t>pd</a:t>
            </a:r>
            <a:r>
              <a:rPr lang="en-GB" altLang="en-US" dirty="0"/>
              <a:t> </a:t>
            </a:r>
            <a:r>
              <a:rPr lang="en-GB" altLang="en-US" dirty="0">
                <a:cs typeface="Arial" charset="0"/>
              </a:rPr>
              <a:t>≈</a:t>
            </a:r>
            <a:r>
              <a:rPr lang="en-GB" altLang="en-US" dirty="0"/>
              <a:t> </a:t>
            </a:r>
            <a:r>
              <a:rPr lang="en-GB" altLang="en-US" b="1" dirty="0">
                <a:solidFill>
                  <a:srgbClr val="FF3300"/>
                </a:solidFill>
              </a:rPr>
              <a:t>20V</a:t>
            </a:r>
            <a:endParaRPr lang="en-GB" altLang="en-US" b="1" dirty="0">
              <a:solidFill>
                <a:srgbClr val="FF3300"/>
              </a:solidFill>
            </a:endParaRPr>
          </a:p>
        </p:txBody>
      </p:sp>
      <p:pic>
        <p:nvPicPr>
          <p:cNvPr id="7" name="Picture 4" descr="4 Traces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a:xfrm>
            <a:off x="-17929" y="3056965"/>
            <a:ext cx="3887788" cy="32988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Rectangle 3"/>
          <p:cNvSpPr/>
          <p:nvPr/>
        </p:nvSpPr>
        <p:spPr>
          <a:xfrm>
            <a:off x="3995365" y="3567500"/>
            <a:ext cx="2844706" cy="1477328"/>
          </a:xfrm>
          <a:prstGeom prst="rect">
            <a:avLst/>
          </a:prstGeom>
        </p:spPr>
        <p:txBody>
          <a:bodyPr wrap="square">
            <a:spAutoFit/>
          </a:bodyPr>
          <a:lstStyle/>
          <a:p>
            <a:r>
              <a:rPr lang="en-GB" altLang="en-US" i="1" dirty="0"/>
              <a:t>Measure the approximate period, frequency and peak </a:t>
            </a:r>
            <a:r>
              <a:rPr lang="en-GB" altLang="en-US" i="1" dirty="0" err="1"/>
              <a:t>pd</a:t>
            </a:r>
            <a:r>
              <a:rPr lang="en-GB" altLang="en-US" i="1" dirty="0"/>
              <a:t> of the trace opposite if:</a:t>
            </a:r>
          </a:p>
          <a:p>
            <a:r>
              <a:rPr lang="en-GB" altLang="en-US" i="1" dirty="0"/>
              <a:t>Time base = 2ms cm</a:t>
            </a:r>
            <a:r>
              <a:rPr lang="en-GB" altLang="en-US" i="1" baseline="30000" dirty="0"/>
              <a:t>-1</a:t>
            </a:r>
          </a:p>
          <a:p>
            <a:r>
              <a:rPr lang="en-GB" altLang="en-US" i="1" dirty="0"/>
              <a:t>Y-gain = 0.5V cm</a:t>
            </a:r>
            <a:r>
              <a:rPr lang="en-GB" altLang="en-US" i="1" baseline="30000" dirty="0"/>
              <a:t>-1</a:t>
            </a:r>
            <a:endParaRPr lang="en-GB" altLang="en-US" i="1" baseline="30000" dirty="0"/>
          </a:p>
        </p:txBody>
      </p:sp>
      <p:sp>
        <p:nvSpPr>
          <p:cNvPr id="5" name="Rectangle 4"/>
          <p:cNvSpPr/>
          <p:nvPr/>
        </p:nvSpPr>
        <p:spPr>
          <a:xfrm>
            <a:off x="6858000" y="3888398"/>
            <a:ext cx="1905000" cy="147732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GB" dirty="0"/>
              <a:t>period = 20ms / 12 ≈ 1.7ms</a:t>
            </a:r>
          </a:p>
          <a:p>
            <a:r>
              <a:rPr lang="en-GB" dirty="0"/>
              <a:t>frequency ≈ 600 Hz</a:t>
            </a:r>
          </a:p>
          <a:p>
            <a:r>
              <a:rPr lang="en-GB" dirty="0"/>
              <a:t>peak </a:t>
            </a:r>
            <a:r>
              <a:rPr lang="en-GB" dirty="0" err="1"/>
              <a:t>pd</a:t>
            </a:r>
            <a:r>
              <a:rPr lang="en-GB" dirty="0"/>
              <a:t> ≈ 1.3V</a:t>
            </a:r>
          </a:p>
        </p:txBody>
      </p:sp>
    </p:spTree>
    <p:extLst>
      <p:ext uri="{BB962C8B-B14F-4D97-AF65-F5344CB8AC3E}">
        <p14:creationId xmlns:p14="http://schemas.microsoft.com/office/powerpoint/2010/main" val="3418499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u="sng" dirty="0" smtClean="0"/>
              <a:t>Summary</a:t>
            </a:r>
            <a:endParaRPr lang="en-GB" u="sng" dirty="0"/>
          </a:p>
        </p:txBody>
      </p:sp>
      <p:sp>
        <p:nvSpPr>
          <p:cNvPr id="3" name="Content Placeholder 2"/>
          <p:cNvSpPr>
            <a:spLocks noGrp="1"/>
          </p:cNvSpPr>
          <p:nvPr>
            <p:ph idx="1"/>
          </p:nvPr>
        </p:nvSpPr>
        <p:spPr>
          <a:xfrm>
            <a:off x="152400" y="1066801"/>
            <a:ext cx="8763000" cy="3733800"/>
          </a:xfrm>
        </p:spPr>
        <p:txBody>
          <a:bodyPr>
            <a:normAutofit fontScale="92500" lnSpcReduction="20000"/>
          </a:bodyPr>
          <a:lstStyle/>
          <a:p>
            <a:r>
              <a:rPr lang="en-GB" dirty="0" smtClean="0"/>
              <a:t>AC electricity alternates sinusoidally with a frequency of 50Hz and a peak potential difference of 325 Volts</a:t>
            </a:r>
          </a:p>
          <a:p>
            <a:r>
              <a:rPr lang="en-GB" dirty="0" smtClean="0"/>
              <a:t>An oscilloscope trace can be used to analyse a wave and measure the time period and peak potential difference</a:t>
            </a:r>
          </a:p>
          <a:p>
            <a:r>
              <a:rPr lang="en-GB" dirty="0" smtClean="0"/>
              <a:t>The root mean squared of both current and potential difference can be used to calculate the power rating (heating effect through a resistor) of an AC supply</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1402447098"/>
              </p:ext>
            </p:extLst>
          </p:nvPr>
        </p:nvGraphicFramePr>
        <p:xfrm>
          <a:off x="1600199" y="5029200"/>
          <a:ext cx="2512291" cy="1295400"/>
        </p:xfrm>
        <a:graphic>
          <a:graphicData uri="http://schemas.openxmlformats.org/presentationml/2006/ole">
            <mc:AlternateContent xmlns:mc="http://schemas.openxmlformats.org/markup-compatibility/2006">
              <mc:Choice xmlns:v="urn:schemas-microsoft-com:vml" Requires="v">
                <p:oleObj spid="_x0000_s7180" name="Equation" r:id="rId3" imgW="812520" imgH="419040" progId="Equation.3">
                  <p:embed/>
                </p:oleObj>
              </mc:Choice>
              <mc:Fallback>
                <p:oleObj name="Equation" r:id="rId3" imgW="812520" imgH="419040" progId="Equation.3">
                  <p:embed/>
                  <p:pic>
                    <p:nvPicPr>
                      <p:cNvPr id="0" name=""/>
                      <p:cNvPicPr/>
                      <p:nvPr/>
                    </p:nvPicPr>
                    <p:blipFill>
                      <a:blip r:embed="rId4"/>
                      <a:stretch>
                        <a:fillRect/>
                      </a:stretch>
                    </p:blipFill>
                    <p:spPr>
                      <a:xfrm>
                        <a:off x="1600199" y="5029200"/>
                        <a:ext cx="2512291" cy="12954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346534035"/>
              </p:ext>
            </p:extLst>
          </p:nvPr>
        </p:nvGraphicFramePr>
        <p:xfrm>
          <a:off x="5600700" y="5181600"/>
          <a:ext cx="2590800" cy="1295400"/>
        </p:xfrm>
        <a:graphic>
          <a:graphicData uri="http://schemas.openxmlformats.org/presentationml/2006/ole">
            <mc:AlternateContent xmlns:mc="http://schemas.openxmlformats.org/markup-compatibility/2006">
              <mc:Choice xmlns:v="urn:schemas-microsoft-com:vml" Requires="v">
                <p:oleObj spid="_x0000_s7181" name="Equation" r:id="rId5" imgW="838080" imgH="419040" progId="Equation.3">
                  <p:embed/>
                </p:oleObj>
              </mc:Choice>
              <mc:Fallback>
                <p:oleObj name="Equation" r:id="rId5" imgW="838080" imgH="419040" progId="Equation.3">
                  <p:embed/>
                  <p:pic>
                    <p:nvPicPr>
                      <p:cNvPr id="0" name="Object 3"/>
                      <p:cNvPicPr>
                        <a:picLocks noChangeAspect="1" noChangeArrowheads="1"/>
                      </p:cNvPicPr>
                      <p:nvPr/>
                    </p:nvPicPr>
                    <p:blipFill>
                      <a:blip r:embed="rId6"/>
                      <a:srcRect/>
                      <a:stretch>
                        <a:fillRect/>
                      </a:stretch>
                    </p:blipFill>
                    <p:spPr bwMode="auto">
                      <a:xfrm>
                        <a:off x="5600700" y="5181600"/>
                        <a:ext cx="2590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7348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par>
                                <p:cTn id="23" presetID="10"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 To understand AC Current</a:t>
            </a:r>
            <a:endParaRPr lang="en-GB" dirty="0"/>
          </a:p>
        </p:txBody>
      </p:sp>
      <p:sp>
        <p:nvSpPr>
          <p:cNvPr id="4" name="Text Placeholder 3"/>
          <p:cNvSpPr>
            <a:spLocks noGrp="1"/>
          </p:cNvSpPr>
          <p:nvPr>
            <p:ph type="body" sz="half" idx="2"/>
          </p:nvPr>
        </p:nvSpPr>
        <p:spPr>
          <a:xfrm>
            <a:off x="381000" y="1600200"/>
            <a:ext cx="8305800" cy="4525963"/>
          </a:xfrm>
        </p:spPr>
        <p:txBody>
          <a:bodyPr/>
          <a:lstStyle/>
          <a:p>
            <a:r>
              <a:rPr lang="en-GB" dirty="0" smtClean="0"/>
              <a:t>Describe the main features of AC current and the equations. Use an Oscilloscope (C – AO1)</a:t>
            </a:r>
          </a:p>
          <a:p>
            <a:r>
              <a:rPr lang="en-GB" dirty="0" smtClean="0"/>
              <a:t>Use equations to calculate values such as RMS and explain what that is (B – AO2)</a:t>
            </a:r>
          </a:p>
          <a:p>
            <a:r>
              <a:rPr lang="en-GB" dirty="0" smtClean="0"/>
              <a:t>Apply understanding of AC in situations such as a generators and power stations (A/A* - AO3)</a:t>
            </a:r>
            <a:endParaRPr lang="en-GB" dirty="0"/>
          </a:p>
        </p:txBody>
      </p:sp>
    </p:spTree>
    <p:extLst>
      <p:ext uri="{BB962C8B-B14F-4D97-AF65-F5344CB8AC3E}">
        <p14:creationId xmlns:p14="http://schemas.microsoft.com/office/powerpoint/2010/main" val="8026548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a:xfrm>
            <a:off x="457200" y="274638"/>
            <a:ext cx="8229600" cy="706437"/>
          </a:xfrm>
        </p:spPr>
        <p:txBody>
          <a:bodyPr/>
          <a:lstStyle/>
          <a:p>
            <a:r>
              <a:rPr lang="en-GB" altLang="en-US" sz="4000"/>
              <a:t>Question 3</a:t>
            </a:r>
          </a:p>
        </p:txBody>
      </p:sp>
      <p:sp>
        <p:nvSpPr>
          <p:cNvPr id="175107" name="Rectangle 3"/>
          <p:cNvSpPr>
            <a:spLocks noGrp="1" noChangeArrowheads="1"/>
          </p:cNvSpPr>
          <p:nvPr>
            <p:ph type="body" sz="half" idx="2"/>
          </p:nvPr>
        </p:nvSpPr>
        <p:spPr>
          <a:xfrm>
            <a:off x="4572000" y="1196975"/>
            <a:ext cx="4038600" cy="4525963"/>
          </a:xfrm>
        </p:spPr>
        <p:txBody>
          <a:bodyPr/>
          <a:lstStyle/>
          <a:p>
            <a:pPr marL="0" indent="0">
              <a:lnSpc>
                <a:spcPct val="80000"/>
              </a:lnSpc>
              <a:buFontTx/>
              <a:buNone/>
            </a:pPr>
            <a:r>
              <a:rPr lang="en-GB" altLang="en-US" sz="1600" i="1"/>
              <a:t>The trace shows how a waveform of frequency 286 Hz and peak-to-peak pd 6.4V is displayed.</a:t>
            </a:r>
          </a:p>
          <a:p>
            <a:pPr marL="0" indent="0">
              <a:lnSpc>
                <a:spcPct val="80000"/>
              </a:lnSpc>
              <a:buFontTx/>
              <a:buNone/>
            </a:pPr>
            <a:r>
              <a:rPr lang="en-GB" altLang="en-US" sz="1600" i="1"/>
              <a:t>Suggest the settings of the time base and Y-gain amplifier.</a:t>
            </a:r>
          </a:p>
          <a:p>
            <a:pPr marL="0" indent="0">
              <a:lnSpc>
                <a:spcPct val="80000"/>
              </a:lnSpc>
              <a:buFontTx/>
              <a:buNone/>
            </a:pPr>
            <a:endParaRPr lang="en-GB" altLang="en-US" sz="1600" i="1"/>
          </a:p>
          <a:p>
            <a:pPr marL="0" indent="0">
              <a:lnSpc>
                <a:spcPct val="80000"/>
              </a:lnSpc>
              <a:buFontTx/>
              <a:buNone/>
            </a:pPr>
            <a:r>
              <a:rPr lang="en-GB" altLang="en-US" sz="1600"/>
              <a:t>The period of a wave of frequency 286Hz = 1/285 = 0.0035s = 3.5ms</a:t>
            </a:r>
          </a:p>
          <a:p>
            <a:pPr marL="0" indent="0">
              <a:lnSpc>
                <a:spcPct val="80000"/>
              </a:lnSpc>
              <a:buFontTx/>
              <a:buNone/>
            </a:pPr>
            <a:r>
              <a:rPr lang="en-GB" altLang="en-US" sz="1600"/>
              <a:t>One complete oscillation of the trace occupies 7cm. </a:t>
            </a:r>
          </a:p>
          <a:p>
            <a:pPr marL="0" indent="0">
              <a:lnSpc>
                <a:spcPct val="80000"/>
              </a:lnSpc>
              <a:buFontTx/>
              <a:buNone/>
            </a:pPr>
            <a:r>
              <a:rPr lang="en-GB" altLang="en-US" sz="1600"/>
              <a:t>Therefore time base setting is 3.5ms / 7cm </a:t>
            </a:r>
          </a:p>
          <a:p>
            <a:pPr marL="0" indent="0">
              <a:lnSpc>
                <a:spcPct val="80000"/>
              </a:lnSpc>
              <a:buFontTx/>
              <a:buNone/>
            </a:pPr>
            <a:r>
              <a:rPr lang="en-GB" altLang="en-US" sz="1600">
                <a:solidFill>
                  <a:srgbClr val="FF3300"/>
                </a:solidFill>
                <a:cs typeface="Arial" charset="0"/>
              </a:rPr>
              <a:t>≈</a:t>
            </a:r>
            <a:r>
              <a:rPr lang="en-GB" altLang="en-US" sz="1600">
                <a:solidFill>
                  <a:srgbClr val="FF3300"/>
                </a:solidFill>
              </a:rPr>
              <a:t> </a:t>
            </a:r>
            <a:r>
              <a:rPr lang="en-GB" altLang="en-US" sz="1600" b="1">
                <a:solidFill>
                  <a:srgbClr val="FF3300"/>
                </a:solidFill>
              </a:rPr>
              <a:t>0.5 ms cm</a:t>
            </a:r>
            <a:r>
              <a:rPr lang="en-GB" altLang="en-US" sz="1600" b="1" baseline="30000">
                <a:solidFill>
                  <a:srgbClr val="FF3300"/>
                </a:solidFill>
              </a:rPr>
              <a:t>-1</a:t>
            </a:r>
          </a:p>
          <a:p>
            <a:pPr marL="0" indent="0">
              <a:lnSpc>
                <a:spcPct val="80000"/>
              </a:lnSpc>
              <a:buFontTx/>
              <a:buNone/>
            </a:pPr>
            <a:endParaRPr lang="en-GB" altLang="en-US" sz="1600">
              <a:solidFill>
                <a:srgbClr val="FF3300"/>
              </a:solidFill>
            </a:endParaRPr>
          </a:p>
          <a:p>
            <a:pPr marL="0" indent="0">
              <a:lnSpc>
                <a:spcPct val="80000"/>
              </a:lnSpc>
              <a:buFontTx/>
              <a:buNone/>
            </a:pPr>
            <a:r>
              <a:rPr lang="en-GB" altLang="en-US" sz="1600"/>
              <a:t>The peak-to-peak displacement of the trace is about 3.7 cm.</a:t>
            </a:r>
          </a:p>
          <a:p>
            <a:pPr marL="0" indent="0">
              <a:lnSpc>
                <a:spcPct val="80000"/>
              </a:lnSpc>
              <a:buFontTx/>
              <a:buNone/>
            </a:pPr>
            <a:r>
              <a:rPr lang="en-GB" altLang="en-US" sz="1600"/>
              <a:t>Therefore the Y-gain setting is 6.4V / 3.7cm </a:t>
            </a:r>
          </a:p>
          <a:p>
            <a:pPr marL="0" indent="0">
              <a:lnSpc>
                <a:spcPct val="80000"/>
              </a:lnSpc>
              <a:buFontTx/>
              <a:buNone/>
            </a:pPr>
            <a:r>
              <a:rPr lang="en-GB" altLang="en-US" sz="1600">
                <a:solidFill>
                  <a:srgbClr val="FF3300"/>
                </a:solidFill>
                <a:cs typeface="Arial" charset="0"/>
              </a:rPr>
              <a:t>≈</a:t>
            </a:r>
            <a:r>
              <a:rPr lang="en-GB" altLang="en-US" sz="1600">
                <a:solidFill>
                  <a:srgbClr val="FF3300"/>
                </a:solidFill>
              </a:rPr>
              <a:t> </a:t>
            </a:r>
            <a:r>
              <a:rPr lang="en-GB" altLang="en-US" sz="1600" b="1">
                <a:solidFill>
                  <a:srgbClr val="FF3300"/>
                </a:solidFill>
              </a:rPr>
              <a:t>2V cm</a:t>
            </a:r>
            <a:r>
              <a:rPr lang="en-GB" altLang="en-US" sz="1600" b="1" baseline="30000">
                <a:solidFill>
                  <a:srgbClr val="FF3300"/>
                </a:solidFill>
              </a:rPr>
              <a:t>-1</a:t>
            </a:r>
          </a:p>
        </p:txBody>
      </p:sp>
      <p:pic>
        <p:nvPicPr>
          <p:cNvPr id="175108" name="Picture 4" descr="4 Traces3"/>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539750" y="1125538"/>
            <a:ext cx="3887788" cy="3175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3653269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5107">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75107">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75107">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75107">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75107">
                                            <p:txEl>
                                              <p:pRg st="8" end="8"/>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75107">
                                            <p:txEl>
                                              <p:pRg st="9" end="9"/>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7510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GB" u="sng" dirty="0" smtClean="0"/>
              <a:t>Further analysis</a:t>
            </a:r>
            <a:endParaRPr lang="en-GB" u="sng" dirty="0"/>
          </a:p>
        </p:txBody>
      </p:sp>
      <p:sp>
        <p:nvSpPr>
          <p:cNvPr id="3" name="Content Placeholder 2"/>
          <p:cNvSpPr>
            <a:spLocks noGrp="1"/>
          </p:cNvSpPr>
          <p:nvPr>
            <p:ph idx="1"/>
          </p:nvPr>
        </p:nvSpPr>
        <p:spPr>
          <a:xfrm>
            <a:off x="152400" y="1219201"/>
            <a:ext cx="8763000" cy="3886200"/>
          </a:xfrm>
        </p:spPr>
        <p:txBody>
          <a:bodyPr>
            <a:normAutofit/>
          </a:bodyPr>
          <a:lstStyle/>
          <a:p>
            <a:r>
              <a:rPr lang="en-GB" dirty="0" smtClean="0"/>
              <a:t>The amplitude of the wave should represent the input peak potential difference; how does this compare to the 2V you selected?</a:t>
            </a:r>
          </a:p>
          <a:p>
            <a:r>
              <a:rPr lang="en-GB" dirty="0" smtClean="0"/>
              <a:t>What effect does changing the vertical and horizontal dials have on the image on the screen?</a:t>
            </a:r>
          </a:p>
          <a:p>
            <a:r>
              <a:rPr lang="en-GB" dirty="0" smtClean="0"/>
              <a:t>Do the calculations still yield the same answers for time period and peak potential difference?</a:t>
            </a:r>
            <a:endParaRPr lang="en-GB" dirty="0"/>
          </a:p>
        </p:txBody>
      </p:sp>
    </p:spTree>
    <p:extLst>
      <p:ext uri="{BB962C8B-B14F-4D97-AF65-F5344CB8AC3E}">
        <p14:creationId xmlns:p14="http://schemas.microsoft.com/office/powerpoint/2010/main" val="3635672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GB" u="sng" dirty="0" smtClean="0"/>
              <a:t>Root mean squared</a:t>
            </a:r>
            <a:endParaRPr lang="en-GB" u="sng" dirty="0"/>
          </a:p>
        </p:txBody>
      </p:sp>
      <p:sp>
        <p:nvSpPr>
          <p:cNvPr id="3" name="Content Placeholder 2"/>
          <p:cNvSpPr>
            <a:spLocks noGrp="1"/>
          </p:cNvSpPr>
          <p:nvPr>
            <p:ph idx="1"/>
          </p:nvPr>
        </p:nvSpPr>
        <p:spPr>
          <a:xfrm>
            <a:off x="381000" y="1295400"/>
            <a:ext cx="8229600" cy="1524000"/>
          </a:xfrm>
        </p:spPr>
        <p:txBody>
          <a:bodyPr>
            <a:normAutofit lnSpcReduction="10000"/>
          </a:bodyPr>
          <a:lstStyle/>
          <a:p>
            <a:r>
              <a:rPr lang="en-GB" dirty="0" smtClean="0"/>
              <a:t>To calculate an average value for a sinusoidal wave you find the root mean squared value, the formula being:</a:t>
            </a:r>
          </a:p>
          <a:p>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3548303277"/>
              </p:ext>
            </p:extLst>
          </p:nvPr>
        </p:nvGraphicFramePr>
        <p:xfrm>
          <a:off x="457200" y="2743200"/>
          <a:ext cx="7980219" cy="1371600"/>
        </p:xfrm>
        <a:graphic>
          <a:graphicData uri="http://schemas.openxmlformats.org/presentationml/2006/ole">
            <mc:AlternateContent xmlns:mc="http://schemas.openxmlformats.org/markup-compatibility/2006">
              <mc:Choice xmlns:v="urn:schemas-microsoft-com:vml" Requires="v">
                <p:oleObj spid="_x0000_s5134" name="Equation" r:id="rId3" imgW="2438280" imgH="419040" progId="Equation.3">
                  <p:embed/>
                </p:oleObj>
              </mc:Choice>
              <mc:Fallback>
                <p:oleObj name="Equation" r:id="rId3" imgW="2438280" imgH="419040" progId="Equation.3">
                  <p:embed/>
                  <p:pic>
                    <p:nvPicPr>
                      <p:cNvPr id="0" name=""/>
                      <p:cNvPicPr/>
                      <p:nvPr/>
                    </p:nvPicPr>
                    <p:blipFill>
                      <a:blip r:embed="rId4"/>
                      <a:stretch>
                        <a:fillRect/>
                      </a:stretch>
                    </p:blipFill>
                    <p:spPr>
                      <a:xfrm>
                        <a:off x="457200" y="2743200"/>
                        <a:ext cx="7980219" cy="1371600"/>
                      </a:xfrm>
                      <a:prstGeom prst="rect">
                        <a:avLst/>
                      </a:prstGeom>
                    </p:spPr>
                  </p:pic>
                </p:oleObj>
              </mc:Fallback>
            </mc:AlternateContent>
          </a:graphicData>
        </a:graphic>
      </p:graphicFrame>
      <p:sp>
        <p:nvSpPr>
          <p:cNvPr id="5" name="TextBox 4"/>
          <p:cNvSpPr txBox="1"/>
          <p:nvPr/>
        </p:nvSpPr>
        <p:spPr>
          <a:xfrm>
            <a:off x="304800" y="4254603"/>
            <a:ext cx="8487812" cy="954107"/>
          </a:xfrm>
          <a:prstGeom prst="rect">
            <a:avLst/>
          </a:prstGeom>
          <a:noFill/>
        </p:spPr>
        <p:txBody>
          <a:bodyPr wrap="square" rtlCol="0">
            <a:spAutoFit/>
          </a:bodyPr>
          <a:lstStyle/>
          <a:p>
            <a:r>
              <a:rPr lang="en-GB" sz="2800" dirty="0" smtClean="0"/>
              <a:t>Applying this is UK mains that means that the RMS of the potential difference is:</a:t>
            </a:r>
            <a:endParaRPr lang="en-GB" sz="2800" dirty="0"/>
          </a:p>
        </p:txBody>
      </p:sp>
      <p:graphicFrame>
        <p:nvGraphicFramePr>
          <p:cNvPr id="6" name="Object 5"/>
          <p:cNvGraphicFramePr>
            <a:graphicFrameLocks noChangeAspect="1"/>
          </p:cNvGraphicFramePr>
          <p:nvPr>
            <p:extLst>
              <p:ext uri="{D42A27DB-BD31-4B8C-83A1-F6EECF244321}">
                <p14:modId xmlns:p14="http://schemas.microsoft.com/office/powerpoint/2010/main" val="2914484505"/>
              </p:ext>
            </p:extLst>
          </p:nvPr>
        </p:nvGraphicFramePr>
        <p:xfrm>
          <a:off x="2438400" y="5334000"/>
          <a:ext cx="4802909" cy="1219200"/>
        </p:xfrm>
        <a:graphic>
          <a:graphicData uri="http://schemas.openxmlformats.org/presentationml/2006/ole">
            <mc:AlternateContent xmlns:mc="http://schemas.openxmlformats.org/markup-compatibility/2006">
              <mc:Choice xmlns:v="urn:schemas-microsoft-com:vml" Requires="v">
                <p:oleObj spid="_x0000_s5135" name="Equation" r:id="rId5" imgW="1650960" imgH="419040" progId="Equation.3">
                  <p:embed/>
                </p:oleObj>
              </mc:Choice>
              <mc:Fallback>
                <p:oleObj name="Equation" r:id="rId5" imgW="1650960" imgH="419040" progId="Equation.3">
                  <p:embed/>
                  <p:pic>
                    <p:nvPicPr>
                      <p:cNvPr id="0" name=""/>
                      <p:cNvPicPr/>
                      <p:nvPr/>
                    </p:nvPicPr>
                    <p:blipFill>
                      <a:blip r:embed="rId6"/>
                      <a:stretch>
                        <a:fillRect/>
                      </a:stretch>
                    </p:blipFill>
                    <p:spPr>
                      <a:xfrm>
                        <a:off x="2438400" y="5334000"/>
                        <a:ext cx="4802909" cy="1219200"/>
                      </a:xfrm>
                      <a:prstGeom prst="rect">
                        <a:avLst/>
                      </a:prstGeom>
                    </p:spPr>
                  </p:pic>
                </p:oleObj>
              </mc:Fallback>
            </mc:AlternateContent>
          </a:graphicData>
        </a:graphic>
      </p:graphicFrame>
    </p:spTree>
    <p:extLst>
      <p:ext uri="{BB962C8B-B14F-4D97-AF65-F5344CB8AC3E}">
        <p14:creationId xmlns:p14="http://schemas.microsoft.com/office/powerpoint/2010/main" val="3908086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r>
              <a:rPr lang="en-GB" u="sng" dirty="0" smtClean="0"/>
              <a:t>Power of an AC supply</a:t>
            </a:r>
            <a:endParaRPr lang="en-GB" u="sng" dirty="0"/>
          </a:p>
        </p:txBody>
      </p:sp>
      <p:sp>
        <p:nvSpPr>
          <p:cNvPr id="3" name="Content Placeholder 2"/>
          <p:cNvSpPr>
            <a:spLocks noGrp="1"/>
          </p:cNvSpPr>
          <p:nvPr>
            <p:ph idx="1"/>
          </p:nvPr>
        </p:nvSpPr>
        <p:spPr>
          <a:xfrm>
            <a:off x="457200" y="1066801"/>
            <a:ext cx="8229600" cy="2667000"/>
          </a:xfrm>
        </p:spPr>
        <p:txBody>
          <a:bodyPr>
            <a:normAutofit fontScale="92500" lnSpcReduction="10000"/>
          </a:bodyPr>
          <a:lstStyle/>
          <a:p>
            <a:r>
              <a:rPr lang="en-GB" dirty="0" smtClean="0"/>
              <a:t>The power of an AC supply can be calculated in exactly the same way as a DC circuit </a:t>
            </a:r>
            <a:r>
              <a:rPr lang="en-GB" b="1" dirty="0" smtClean="0"/>
              <a:t>except</a:t>
            </a:r>
            <a:r>
              <a:rPr lang="en-GB" dirty="0" smtClean="0"/>
              <a:t> that the RMS of both the current and potential difference must be used (i.e. the RMS is the value of direct current that would have the same effect as the AC current)</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3461914923"/>
              </p:ext>
            </p:extLst>
          </p:nvPr>
        </p:nvGraphicFramePr>
        <p:xfrm>
          <a:off x="1295400" y="4343400"/>
          <a:ext cx="6858000" cy="1143000"/>
        </p:xfrm>
        <a:graphic>
          <a:graphicData uri="http://schemas.openxmlformats.org/presentationml/2006/ole">
            <mc:AlternateContent xmlns:mc="http://schemas.openxmlformats.org/markup-compatibility/2006">
              <mc:Choice xmlns:v="urn:schemas-microsoft-com:vml" Requires="v">
                <p:oleObj spid="_x0000_s6151" name="Equation" r:id="rId3" imgW="1523880" imgH="253800" progId="Equation.3">
                  <p:embed/>
                </p:oleObj>
              </mc:Choice>
              <mc:Fallback>
                <p:oleObj name="Equation" r:id="rId3" imgW="1523880" imgH="253800" progId="Equation.3">
                  <p:embed/>
                  <p:pic>
                    <p:nvPicPr>
                      <p:cNvPr id="0" name=""/>
                      <p:cNvPicPr/>
                      <p:nvPr/>
                    </p:nvPicPr>
                    <p:blipFill>
                      <a:blip r:embed="rId4"/>
                      <a:stretch>
                        <a:fillRect/>
                      </a:stretch>
                    </p:blipFill>
                    <p:spPr>
                      <a:xfrm>
                        <a:off x="1295400" y="4343400"/>
                        <a:ext cx="6858000" cy="1143000"/>
                      </a:xfrm>
                      <a:prstGeom prst="rect">
                        <a:avLst/>
                      </a:prstGeom>
                    </p:spPr>
                  </p:pic>
                </p:oleObj>
              </mc:Fallback>
            </mc:AlternateContent>
          </a:graphicData>
        </a:graphic>
      </p:graphicFrame>
    </p:spTree>
    <p:extLst>
      <p:ext uri="{BB962C8B-B14F-4D97-AF65-F5344CB8AC3E}">
        <p14:creationId xmlns:p14="http://schemas.microsoft.com/office/powerpoint/2010/main" val="287993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a:xfrm>
            <a:off x="457200" y="274638"/>
            <a:ext cx="8229600" cy="706437"/>
          </a:xfrm>
        </p:spPr>
        <p:txBody>
          <a:bodyPr/>
          <a:lstStyle/>
          <a:p>
            <a:r>
              <a:rPr lang="en-GB" altLang="en-US" sz="4000"/>
              <a:t>Root mean square values</a:t>
            </a:r>
          </a:p>
        </p:txBody>
      </p:sp>
      <p:sp>
        <p:nvSpPr>
          <p:cNvPr id="197635" name="Rectangle 3"/>
          <p:cNvSpPr>
            <a:spLocks noGrp="1" noChangeArrowheads="1"/>
          </p:cNvSpPr>
          <p:nvPr>
            <p:ph type="body" sz="half" idx="1"/>
          </p:nvPr>
        </p:nvSpPr>
        <p:spPr>
          <a:xfrm>
            <a:off x="468313" y="1196975"/>
            <a:ext cx="4103687" cy="3311525"/>
          </a:xfrm>
        </p:spPr>
        <p:txBody>
          <a:bodyPr/>
          <a:lstStyle/>
          <a:p>
            <a:pPr marL="0" indent="0">
              <a:buFontTx/>
              <a:buNone/>
            </a:pPr>
            <a:r>
              <a:rPr lang="en-GB" altLang="en-US" sz="2400" b="1">
                <a:solidFill>
                  <a:srgbClr val="FF3300"/>
                </a:solidFill>
              </a:rPr>
              <a:t>The root mean square (rms) value of an alternating current is equal to the value of direct current that would give the same heating effect as the alternating current in the same resistor.</a:t>
            </a:r>
          </a:p>
        </p:txBody>
      </p:sp>
      <p:sp>
        <p:nvSpPr>
          <p:cNvPr id="197636" name="Rectangle 4"/>
          <p:cNvSpPr>
            <a:spLocks noGrp="1" noChangeArrowheads="1"/>
          </p:cNvSpPr>
          <p:nvPr>
            <p:ph type="body" sz="half" idx="2"/>
          </p:nvPr>
        </p:nvSpPr>
        <p:spPr>
          <a:xfrm>
            <a:off x="4859338" y="1268413"/>
            <a:ext cx="4038600" cy="4525962"/>
          </a:xfrm>
        </p:spPr>
        <p:txBody>
          <a:bodyPr/>
          <a:lstStyle/>
          <a:p>
            <a:pPr>
              <a:buFontTx/>
              <a:buNone/>
            </a:pPr>
            <a:r>
              <a:rPr lang="en-US" altLang="en-US" sz="2400">
                <a:cs typeface="Arial" charset="0"/>
              </a:rPr>
              <a:t>if: </a:t>
            </a:r>
            <a:r>
              <a:rPr lang="en-US" altLang="en-US" sz="2400" b="1" i="1">
                <a:latin typeface="Times New Roman" pitchFamily="18" charset="0"/>
                <a:cs typeface="Arial" charset="0"/>
              </a:rPr>
              <a:t> I</a:t>
            </a:r>
            <a:r>
              <a:rPr lang="en-US" altLang="en-US" sz="2400" b="1" i="1" baseline="-25000">
                <a:cs typeface="Arial" charset="0"/>
              </a:rPr>
              <a:t>rms</a:t>
            </a:r>
            <a:r>
              <a:rPr lang="en-US" altLang="en-US" sz="2400" b="1" i="1" baseline="30000">
                <a:cs typeface="Arial" charset="0"/>
              </a:rPr>
              <a:t>2  </a:t>
            </a:r>
            <a:r>
              <a:rPr lang="en-US" altLang="en-US" sz="2400" b="1" i="1">
                <a:cs typeface="Arial" charset="0"/>
              </a:rPr>
              <a:t>R  </a:t>
            </a:r>
            <a:r>
              <a:rPr lang="en-GB" altLang="en-US" sz="2400" b="1" i="1"/>
              <a:t>=  </a:t>
            </a:r>
            <a:r>
              <a:rPr lang="en-US" altLang="en-US" sz="2400" b="1" i="1">
                <a:cs typeface="Arial" charset="0"/>
              </a:rPr>
              <a:t>½ </a:t>
            </a:r>
            <a:r>
              <a:rPr lang="en-US" altLang="en-US" sz="2400" b="1" i="1">
                <a:latin typeface="Times New Roman" pitchFamily="18" charset="0"/>
                <a:cs typeface="Arial" charset="0"/>
              </a:rPr>
              <a:t>I</a:t>
            </a:r>
            <a:r>
              <a:rPr lang="en-US" altLang="en-US" sz="2400" b="1" i="1" baseline="-25000">
                <a:cs typeface="Arial" charset="0"/>
              </a:rPr>
              <a:t>0</a:t>
            </a:r>
            <a:r>
              <a:rPr lang="en-US" altLang="en-US" sz="2400" b="1" i="1" baseline="30000">
                <a:cs typeface="Arial" charset="0"/>
              </a:rPr>
              <a:t>2  </a:t>
            </a:r>
            <a:r>
              <a:rPr lang="en-US" altLang="en-US" sz="2400" b="1" i="1">
                <a:cs typeface="Arial" charset="0"/>
              </a:rPr>
              <a:t>R</a:t>
            </a:r>
          </a:p>
          <a:p>
            <a:pPr>
              <a:buFontTx/>
              <a:buNone/>
            </a:pPr>
            <a:r>
              <a:rPr lang="en-US" altLang="en-US" sz="2400">
                <a:cs typeface="Arial" charset="0"/>
              </a:rPr>
              <a:t>then: </a:t>
            </a:r>
            <a:r>
              <a:rPr lang="en-US" altLang="en-US" sz="2400" b="1" i="1">
                <a:latin typeface="Times New Roman" pitchFamily="18" charset="0"/>
                <a:cs typeface="Arial" charset="0"/>
              </a:rPr>
              <a:t>I</a:t>
            </a:r>
            <a:r>
              <a:rPr lang="en-US" altLang="en-US" sz="2400" b="1" i="1" baseline="-25000">
                <a:cs typeface="Arial" charset="0"/>
              </a:rPr>
              <a:t>rms</a:t>
            </a:r>
            <a:r>
              <a:rPr lang="en-US" altLang="en-US" sz="2400" b="1" i="1" baseline="30000">
                <a:cs typeface="Arial" charset="0"/>
              </a:rPr>
              <a:t>2 </a:t>
            </a:r>
            <a:r>
              <a:rPr lang="en-US" altLang="en-US" sz="2400" b="1" i="1">
                <a:cs typeface="Arial" charset="0"/>
              </a:rPr>
              <a:t>  </a:t>
            </a:r>
            <a:r>
              <a:rPr lang="en-GB" altLang="en-US" sz="2400" b="1" i="1"/>
              <a:t>=  </a:t>
            </a:r>
            <a:r>
              <a:rPr lang="en-US" altLang="en-US" sz="2400" b="1" i="1">
                <a:cs typeface="Arial" charset="0"/>
              </a:rPr>
              <a:t>½ </a:t>
            </a:r>
            <a:r>
              <a:rPr lang="en-US" altLang="en-US" sz="2400" b="1" i="1">
                <a:latin typeface="Times New Roman" pitchFamily="18" charset="0"/>
                <a:cs typeface="Arial" charset="0"/>
              </a:rPr>
              <a:t>I</a:t>
            </a:r>
            <a:r>
              <a:rPr lang="en-US" altLang="en-US" sz="2400" b="1" i="1" baseline="-25000">
                <a:cs typeface="Arial" charset="0"/>
              </a:rPr>
              <a:t>0</a:t>
            </a:r>
            <a:r>
              <a:rPr lang="en-US" altLang="en-US" sz="2400" b="1" i="1" baseline="30000">
                <a:cs typeface="Arial" charset="0"/>
              </a:rPr>
              <a:t>2  </a:t>
            </a:r>
            <a:endParaRPr lang="en-US" altLang="en-US" sz="2400" b="1" i="1">
              <a:cs typeface="Arial" charset="0"/>
            </a:endParaRPr>
          </a:p>
          <a:p>
            <a:pPr>
              <a:buFontTx/>
              <a:buNone/>
            </a:pPr>
            <a:endParaRPr lang="en-US" altLang="en-US" sz="900">
              <a:cs typeface="Arial" charset="0"/>
            </a:endParaRPr>
          </a:p>
          <a:p>
            <a:pPr>
              <a:buFontTx/>
              <a:buNone/>
            </a:pPr>
            <a:r>
              <a:rPr lang="en-US" altLang="en-US" sz="2400">
                <a:cs typeface="Arial" charset="0"/>
              </a:rPr>
              <a:t>and so:</a:t>
            </a:r>
          </a:p>
          <a:p>
            <a:pPr>
              <a:buFontTx/>
              <a:buNone/>
            </a:pPr>
            <a:r>
              <a:rPr lang="en-US" altLang="en-US" sz="2400" b="1" i="1">
                <a:solidFill>
                  <a:srgbClr val="FF3300"/>
                </a:solidFill>
                <a:latin typeface="Times New Roman" pitchFamily="18" charset="0"/>
                <a:cs typeface="Arial" charset="0"/>
              </a:rPr>
              <a:t>I</a:t>
            </a:r>
            <a:r>
              <a:rPr lang="en-US" altLang="en-US" sz="2400" b="1" i="1" baseline="-25000">
                <a:solidFill>
                  <a:srgbClr val="FF3300"/>
                </a:solidFill>
                <a:cs typeface="Arial" charset="0"/>
              </a:rPr>
              <a:t>rms</a:t>
            </a:r>
            <a:r>
              <a:rPr lang="en-US" altLang="en-US" sz="2400" b="1" i="1" baseline="30000">
                <a:solidFill>
                  <a:srgbClr val="FF3300"/>
                </a:solidFill>
                <a:cs typeface="Arial" charset="0"/>
              </a:rPr>
              <a:t> </a:t>
            </a:r>
            <a:r>
              <a:rPr lang="en-US" altLang="en-US" sz="2400" b="1" i="1">
                <a:solidFill>
                  <a:srgbClr val="FF3300"/>
                </a:solidFill>
                <a:cs typeface="Arial" charset="0"/>
              </a:rPr>
              <a:t>  </a:t>
            </a:r>
            <a:r>
              <a:rPr lang="en-GB" altLang="en-US" sz="2400" b="1" i="1">
                <a:solidFill>
                  <a:srgbClr val="FF3300"/>
                </a:solidFill>
              </a:rPr>
              <a:t>=  </a:t>
            </a:r>
            <a:r>
              <a:rPr lang="en-US" altLang="en-US" sz="2400" b="1" i="1">
                <a:solidFill>
                  <a:srgbClr val="FF3300"/>
                </a:solidFill>
                <a:latin typeface="Times New Roman" pitchFamily="18" charset="0"/>
                <a:cs typeface="Arial" charset="0"/>
              </a:rPr>
              <a:t>I</a:t>
            </a:r>
            <a:r>
              <a:rPr lang="en-US" altLang="en-US" sz="2400" b="1" i="1" baseline="-25000">
                <a:solidFill>
                  <a:srgbClr val="FF3300"/>
                </a:solidFill>
                <a:cs typeface="Arial" charset="0"/>
              </a:rPr>
              <a:t>0</a:t>
            </a:r>
            <a:r>
              <a:rPr lang="en-US" altLang="en-US" sz="2400" b="1" i="1">
                <a:solidFill>
                  <a:srgbClr val="FF3300"/>
                </a:solidFill>
                <a:cs typeface="Arial" charset="0"/>
              </a:rPr>
              <a:t> </a:t>
            </a:r>
            <a:r>
              <a:rPr lang="en-US" altLang="en-US" sz="2400" b="1" i="1" baseline="30000">
                <a:solidFill>
                  <a:srgbClr val="FF3300"/>
                </a:solidFill>
                <a:cs typeface="Arial" charset="0"/>
              </a:rPr>
              <a:t> </a:t>
            </a:r>
            <a:r>
              <a:rPr lang="en-US" altLang="en-US" sz="2400" b="1" i="1">
                <a:solidFill>
                  <a:srgbClr val="FF3300"/>
                </a:solidFill>
                <a:cs typeface="Arial" charset="0"/>
              </a:rPr>
              <a:t>/ √2</a:t>
            </a:r>
          </a:p>
          <a:p>
            <a:pPr>
              <a:buFontTx/>
              <a:buNone/>
            </a:pPr>
            <a:endParaRPr lang="en-US" altLang="en-US" sz="900">
              <a:solidFill>
                <a:srgbClr val="FF3300"/>
              </a:solidFill>
              <a:cs typeface="Arial" charset="0"/>
            </a:endParaRPr>
          </a:p>
          <a:p>
            <a:pPr>
              <a:buFontTx/>
              <a:buNone/>
            </a:pPr>
            <a:r>
              <a:rPr lang="en-US" altLang="en-US" sz="2400">
                <a:cs typeface="Arial" charset="0"/>
              </a:rPr>
              <a:t>also with pds:</a:t>
            </a:r>
          </a:p>
          <a:p>
            <a:pPr>
              <a:buFontTx/>
              <a:buNone/>
            </a:pPr>
            <a:r>
              <a:rPr lang="en-US" altLang="en-US" sz="2400" b="1" i="1">
                <a:solidFill>
                  <a:srgbClr val="FF3300"/>
                </a:solidFill>
                <a:cs typeface="Arial" charset="0"/>
              </a:rPr>
              <a:t>V</a:t>
            </a:r>
            <a:r>
              <a:rPr lang="en-US" altLang="en-US" sz="2400" b="1" i="1" baseline="-25000">
                <a:solidFill>
                  <a:srgbClr val="FF3300"/>
                </a:solidFill>
                <a:cs typeface="Arial" charset="0"/>
              </a:rPr>
              <a:t>rms</a:t>
            </a:r>
            <a:r>
              <a:rPr lang="en-US" altLang="en-US" sz="2400" b="1" i="1" baseline="30000">
                <a:solidFill>
                  <a:srgbClr val="FF3300"/>
                </a:solidFill>
                <a:cs typeface="Arial" charset="0"/>
              </a:rPr>
              <a:t> </a:t>
            </a:r>
            <a:r>
              <a:rPr lang="en-US" altLang="en-US" sz="2400" b="1" i="1">
                <a:solidFill>
                  <a:srgbClr val="FF3300"/>
                </a:solidFill>
                <a:cs typeface="Arial" charset="0"/>
              </a:rPr>
              <a:t>  </a:t>
            </a:r>
            <a:r>
              <a:rPr lang="en-GB" altLang="en-US" sz="2400" b="1" i="1">
                <a:solidFill>
                  <a:srgbClr val="FF3300"/>
                </a:solidFill>
              </a:rPr>
              <a:t>=  </a:t>
            </a:r>
            <a:r>
              <a:rPr lang="en-US" altLang="en-US" sz="2400" b="1" i="1">
                <a:solidFill>
                  <a:srgbClr val="FF3300"/>
                </a:solidFill>
                <a:cs typeface="Arial" charset="0"/>
              </a:rPr>
              <a:t>V</a:t>
            </a:r>
            <a:r>
              <a:rPr lang="en-US" altLang="en-US" sz="2400" b="1" i="1" baseline="-25000">
                <a:solidFill>
                  <a:srgbClr val="FF3300"/>
                </a:solidFill>
                <a:cs typeface="Arial" charset="0"/>
              </a:rPr>
              <a:t>0</a:t>
            </a:r>
            <a:r>
              <a:rPr lang="en-US" altLang="en-US" sz="2400" b="1" i="1" baseline="30000">
                <a:solidFill>
                  <a:srgbClr val="FF3300"/>
                </a:solidFill>
                <a:cs typeface="Arial" charset="0"/>
              </a:rPr>
              <a:t>  </a:t>
            </a:r>
            <a:r>
              <a:rPr lang="en-US" altLang="en-US" sz="2400" b="1" i="1">
                <a:solidFill>
                  <a:srgbClr val="FF3300"/>
                </a:solidFill>
                <a:cs typeface="Arial" charset="0"/>
              </a:rPr>
              <a:t>/ √2</a:t>
            </a:r>
          </a:p>
          <a:p>
            <a:pPr>
              <a:buFontTx/>
              <a:buNone/>
            </a:pPr>
            <a:endParaRPr lang="en-US" altLang="en-US" sz="2400">
              <a:solidFill>
                <a:srgbClr val="FF3300"/>
              </a:solidFill>
              <a:cs typeface="Arial" charset="0"/>
            </a:endParaRPr>
          </a:p>
          <a:p>
            <a:pPr>
              <a:buFontTx/>
              <a:buNone/>
            </a:pPr>
            <a:r>
              <a:rPr lang="en-US" altLang="en-US" sz="2400">
                <a:cs typeface="Arial" charset="0"/>
              </a:rPr>
              <a:t>and: </a:t>
            </a:r>
            <a:r>
              <a:rPr lang="en-US" altLang="en-US" sz="2400" b="1" i="1">
                <a:solidFill>
                  <a:srgbClr val="FF3300"/>
                </a:solidFill>
                <a:cs typeface="Arial" charset="0"/>
              </a:rPr>
              <a:t>P = </a:t>
            </a:r>
            <a:r>
              <a:rPr lang="en-US" altLang="en-US" sz="2400" b="1" i="1">
                <a:solidFill>
                  <a:srgbClr val="FF3300"/>
                </a:solidFill>
                <a:latin typeface="Times New Roman" pitchFamily="18" charset="0"/>
                <a:cs typeface="Arial" charset="0"/>
              </a:rPr>
              <a:t>I</a:t>
            </a:r>
            <a:r>
              <a:rPr lang="en-US" altLang="en-US" sz="2400" b="1" i="1" baseline="-25000">
                <a:solidFill>
                  <a:srgbClr val="FF3300"/>
                </a:solidFill>
                <a:cs typeface="Arial" charset="0"/>
              </a:rPr>
              <a:t>rms</a:t>
            </a:r>
            <a:r>
              <a:rPr lang="en-US" altLang="en-US" sz="2400" b="1" i="1">
                <a:solidFill>
                  <a:srgbClr val="FF3300"/>
                </a:solidFill>
                <a:cs typeface="Arial" charset="0"/>
              </a:rPr>
              <a:t> V</a:t>
            </a:r>
            <a:r>
              <a:rPr lang="en-US" altLang="en-US" sz="2400" b="1" i="1" baseline="-25000">
                <a:solidFill>
                  <a:srgbClr val="FF3300"/>
                </a:solidFill>
                <a:cs typeface="Arial" charset="0"/>
              </a:rPr>
              <a:t>rms</a:t>
            </a:r>
            <a:endParaRPr lang="en-GB" altLang="en-US" sz="2400">
              <a:solidFill>
                <a:srgbClr val="FF3300"/>
              </a:solidFill>
            </a:endParaRPr>
          </a:p>
        </p:txBody>
      </p:sp>
    </p:spTree>
    <p:extLst>
      <p:ext uri="{BB962C8B-B14F-4D97-AF65-F5344CB8AC3E}">
        <p14:creationId xmlns:p14="http://schemas.microsoft.com/office/powerpoint/2010/main" val="17127615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76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97636">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97636">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97636">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7636">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97636">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97636">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9763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457200" y="274638"/>
            <a:ext cx="8229600" cy="633412"/>
          </a:xfrm>
        </p:spPr>
        <p:txBody>
          <a:bodyPr>
            <a:normAutofit fontScale="90000"/>
          </a:bodyPr>
          <a:lstStyle/>
          <a:p>
            <a:r>
              <a:rPr lang="en-GB" altLang="en-US" sz="4000"/>
              <a:t>Question</a:t>
            </a:r>
          </a:p>
        </p:txBody>
      </p:sp>
      <p:sp>
        <p:nvSpPr>
          <p:cNvPr id="166915" name="Rectangle 3"/>
          <p:cNvSpPr>
            <a:spLocks noGrp="1" noChangeArrowheads="1"/>
          </p:cNvSpPr>
          <p:nvPr>
            <p:ph type="body" sz="half" idx="1"/>
          </p:nvPr>
        </p:nvSpPr>
        <p:spPr>
          <a:xfrm>
            <a:off x="468313" y="1125538"/>
            <a:ext cx="4038600" cy="4525962"/>
          </a:xfrm>
        </p:spPr>
        <p:txBody>
          <a:bodyPr/>
          <a:lstStyle/>
          <a:p>
            <a:pPr marL="0" indent="0">
              <a:buFontTx/>
              <a:buNone/>
            </a:pPr>
            <a:r>
              <a:rPr lang="en-GB" altLang="en-US" sz="2400" i="1"/>
              <a:t>Calculate the rms values of the UK and USA mains voltage supplies if the peak values, </a:t>
            </a:r>
            <a:r>
              <a:rPr lang="en-US" altLang="en-US" sz="2400" b="1" i="1">
                <a:cs typeface="Arial" charset="0"/>
              </a:rPr>
              <a:t>V</a:t>
            </a:r>
            <a:r>
              <a:rPr lang="en-US" altLang="en-US" sz="2400" b="1" i="1" baseline="-25000">
                <a:cs typeface="Arial" charset="0"/>
              </a:rPr>
              <a:t>0</a:t>
            </a:r>
            <a:r>
              <a:rPr lang="en-GB" altLang="en-US" sz="2400" i="1"/>
              <a:t> are 325V and 155V respectively.</a:t>
            </a:r>
          </a:p>
        </p:txBody>
      </p:sp>
      <p:sp>
        <p:nvSpPr>
          <p:cNvPr id="166916" name="Rectangle 4"/>
          <p:cNvSpPr>
            <a:spLocks noGrp="1" noChangeArrowheads="1"/>
          </p:cNvSpPr>
          <p:nvPr>
            <p:ph type="body" sz="half" idx="2"/>
          </p:nvPr>
        </p:nvSpPr>
        <p:spPr>
          <a:xfrm>
            <a:off x="4643438" y="1196975"/>
            <a:ext cx="4038600" cy="4525963"/>
          </a:xfrm>
        </p:spPr>
        <p:txBody>
          <a:bodyPr/>
          <a:lstStyle/>
          <a:p>
            <a:pPr marL="0" indent="0">
              <a:buFontTx/>
              <a:buNone/>
            </a:pPr>
            <a:r>
              <a:rPr lang="en-US" altLang="en-US" b="1" i="1">
                <a:solidFill>
                  <a:srgbClr val="FF3300"/>
                </a:solidFill>
                <a:cs typeface="Arial" charset="0"/>
              </a:rPr>
              <a:t>V</a:t>
            </a:r>
            <a:r>
              <a:rPr lang="en-US" altLang="en-US" b="1" i="1" baseline="-25000">
                <a:solidFill>
                  <a:srgbClr val="FF3300"/>
                </a:solidFill>
                <a:cs typeface="Arial" charset="0"/>
              </a:rPr>
              <a:t>rms</a:t>
            </a:r>
            <a:r>
              <a:rPr lang="en-US" altLang="en-US" b="1" i="1" baseline="30000">
                <a:solidFill>
                  <a:srgbClr val="FF3300"/>
                </a:solidFill>
                <a:cs typeface="Arial" charset="0"/>
              </a:rPr>
              <a:t> </a:t>
            </a:r>
            <a:r>
              <a:rPr lang="en-US" altLang="en-US" b="1" i="1">
                <a:solidFill>
                  <a:srgbClr val="FF3300"/>
                </a:solidFill>
                <a:cs typeface="Arial" charset="0"/>
              </a:rPr>
              <a:t>  </a:t>
            </a:r>
            <a:r>
              <a:rPr lang="en-GB" altLang="en-US" b="1" i="1">
                <a:solidFill>
                  <a:srgbClr val="FF3300"/>
                </a:solidFill>
              </a:rPr>
              <a:t>=  </a:t>
            </a:r>
            <a:r>
              <a:rPr lang="en-US" altLang="en-US" b="1" i="1">
                <a:solidFill>
                  <a:srgbClr val="FF3300"/>
                </a:solidFill>
                <a:cs typeface="Arial" charset="0"/>
              </a:rPr>
              <a:t>V</a:t>
            </a:r>
            <a:r>
              <a:rPr lang="en-US" altLang="en-US" b="1" i="1" baseline="-25000">
                <a:solidFill>
                  <a:srgbClr val="FF3300"/>
                </a:solidFill>
                <a:cs typeface="Arial" charset="0"/>
              </a:rPr>
              <a:t>0</a:t>
            </a:r>
            <a:r>
              <a:rPr lang="en-US" altLang="en-US" b="1" i="1" baseline="30000">
                <a:solidFill>
                  <a:srgbClr val="FF3300"/>
                </a:solidFill>
                <a:cs typeface="Arial" charset="0"/>
              </a:rPr>
              <a:t>  </a:t>
            </a:r>
            <a:r>
              <a:rPr lang="en-US" altLang="en-US" b="1" i="1">
                <a:solidFill>
                  <a:srgbClr val="FF3300"/>
                </a:solidFill>
                <a:cs typeface="Arial" charset="0"/>
              </a:rPr>
              <a:t>/ √2</a:t>
            </a:r>
          </a:p>
          <a:p>
            <a:pPr marL="0" indent="0">
              <a:buFontTx/>
              <a:buNone/>
            </a:pPr>
            <a:endParaRPr lang="en-US" altLang="en-US">
              <a:solidFill>
                <a:srgbClr val="FF3300"/>
              </a:solidFill>
              <a:cs typeface="Arial" charset="0"/>
            </a:endParaRPr>
          </a:p>
          <a:p>
            <a:pPr marL="0" indent="0">
              <a:buFontTx/>
              <a:buNone/>
            </a:pPr>
            <a:r>
              <a:rPr lang="en-US" altLang="en-US">
                <a:cs typeface="Arial" charset="0"/>
              </a:rPr>
              <a:t>UK: = 325V / √2</a:t>
            </a:r>
          </a:p>
          <a:p>
            <a:pPr marL="0" indent="0">
              <a:buFontTx/>
              <a:buNone/>
            </a:pPr>
            <a:r>
              <a:rPr lang="en-US" altLang="en-US" b="1" i="1">
                <a:solidFill>
                  <a:schemeClr val="accent2"/>
                </a:solidFill>
                <a:cs typeface="Arial" charset="0"/>
              </a:rPr>
              <a:t>V</a:t>
            </a:r>
            <a:r>
              <a:rPr lang="en-US" altLang="en-US" b="1" i="1" baseline="-25000">
                <a:solidFill>
                  <a:schemeClr val="accent2"/>
                </a:solidFill>
                <a:cs typeface="Arial" charset="0"/>
              </a:rPr>
              <a:t>rms</a:t>
            </a:r>
            <a:r>
              <a:rPr lang="en-US" altLang="en-US" b="1">
                <a:solidFill>
                  <a:schemeClr val="accent2"/>
                </a:solidFill>
                <a:cs typeface="Arial" charset="0"/>
              </a:rPr>
              <a:t> = 230V</a:t>
            </a:r>
          </a:p>
          <a:p>
            <a:pPr marL="0" indent="0">
              <a:buFontTx/>
              <a:buNone/>
            </a:pPr>
            <a:endParaRPr lang="en-US" altLang="en-US">
              <a:solidFill>
                <a:schemeClr val="accent2"/>
              </a:solidFill>
              <a:cs typeface="Arial" charset="0"/>
            </a:endParaRPr>
          </a:p>
          <a:p>
            <a:pPr marL="0" indent="0">
              <a:buFontTx/>
              <a:buNone/>
            </a:pPr>
            <a:r>
              <a:rPr lang="en-US" altLang="en-US">
                <a:cs typeface="Arial" charset="0"/>
              </a:rPr>
              <a:t>USA: = 155V / √2</a:t>
            </a:r>
          </a:p>
          <a:p>
            <a:pPr marL="0" indent="0">
              <a:buFontTx/>
              <a:buNone/>
            </a:pPr>
            <a:r>
              <a:rPr lang="en-US" altLang="en-US" b="1" i="1">
                <a:solidFill>
                  <a:schemeClr val="accent2"/>
                </a:solidFill>
                <a:cs typeface="Arial" charset="0"/>
              </a:rPr>
              <a:t>V</a:t>
            </a:r>
            <a:r>
              <a:rPr lang="en-US" altLang="en-US" b="1" i="1" baseline="-25000">
                <a:solidFill>
                  <a:schemeClr val="accent2"/>
                </a:solidFill>
                <a:cs typeface="Arial" charset="0"/>
              </a:rPr>
              <a:t>rms</a:t>
            </a:r>
            <a:r>
              <a:rPr lang="en-US" altLang="en-US" b="1">
                <a:solidFill>
                  <a:schemeClr val="accent2"/>
                </a:solidFill>
                <a:cs typeface="Arial" charset="0"/>
              </a:rPr>
              <a:t> = 110V</a:t>
            </a:r>
            <a:endParaRPr lang="en-GB" altLang="en-US" b="1">
              <a:solidFill>
                <a:schemeClr val="accent2"/>
              </a:solidFill>
              <a:cs typeface="Arial" charset="0"/>
            </a:endParaRPr>
          </a:p>
        </p:txBody>
      </p:sp>
    </p:spTree>
    <p:extLst>
      <p:ext uri="{BB962C8B-B14F-4D97-AF65-F5344CB8AC3E}">
        <p14:creationId xmlns:p14="http://schemas.microsoft.com/office/powerpoint/2010/main" val="40701085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691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6916">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6916">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6916">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66916">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669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a:xfrm>
            <a:off x="457200" y="274638"/>
            <a:ext cx="8229600" cy="706437"/>
          </a:xfrm>
        </p:spPr>
        <p:txBody>
          <a:bodyPr/>
          <a:lstStyle/>
          <a:p>
            <a:r>
              <a:rPr lang="en-GB" altLang="en-US" sz="3600">
                <a:solidFill>
                  <a:srgbClr val="FF3300"/>
                </a:solidFill>
              </a:rPr>
              <a:t>Answers:</a:t>
            </a:r>
          </a:p>
        </p:txBody>
      </p:sp>
      <p:graphicFrame>
        <p:nvGraphicFramePr>
          <p:cNvPr id="146499" name="Group 67"/>
          <p:cNvGraphicFramePr>
            <a:graphicFrameLocks noGrp="1"/>
          </p:cNvGraphicFramePr>
          <p:nvPr>
            <p:ph idx="1"/>
          </p:nvPr>
        </p:nvGraphicFramePr>
        <p:xfrm>
          <a:off x="468313" y="1052513"/>
          <a:ext cx="8229600" cy="4532313"/>
        </p:xfrm>
        <a:graphic>
          <a:graphicData uri="http://schemas.openxmlformats.org/drawingml/2006/table">
            <a:tbl>
              <a:tblPr/>
              <a:tblGrid>
                <a:gridCol w="1371600"/>
                <a:gridCol w="1371600"/>
                <a:gridCol w="1371600"/>
                <a:gridCol w="1371600"/>
                <a:gridCol w="1371600"/>
                <a:gridCol w="1371600"/>
              </a:tblGrid>
              <a:tr h="755650">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1" u="none" strike="noStrike" cap="none" normalizeH="0" baseline="0" smtClean="0">
                          <a:ln>
                            <a:noFill/>
                          </a:ln>
                          <a:solidFill>
                            <a:schemeClr val="tx1"/>
                          </a:solidFill>
                          <a:effectLst/>
                          <a:latin typeface="Arial" charset="0"/>
                          <a:cs typeface="Arial" charset="0"/>
                        </a:rPr>
                        <a:t>V</a:t>
                      </a:r>
                      <a:r>
                        <a:rPr kumimoji="0" lang="en-US" altLang="en-US" sz="2400" b="1" i="1" u="none" strike="noStrike" cap="none" normalizeH="0" baseline="-25000" smtClean="0">
                          <a:ln>
                            <a:noFill/>
                          </a:ln>
                          <a:solidFill>
                            <a:schemeClr val="tx1"/>
                          </a:solidFill>
                          <a:effectLst/>
                          <a:latin typeface="Arial" charset="0"/>
                          <a:cs typeface="Arial" charset="0"/>
                        </a:rPr>
                        <a:t>0</a:t>
                      </a:r>
                      <a:r>
                        <a:rPr kumimoji="0" lang="en-US" altLang="en-US" sz="2400" b="1" i="1" u="none" strike="noStrike" cap="none" normalizeH="0" baseline="30000" smtClean="0">
                          <a:ln>
                            <a:noFill/>
                          </a:ln>
                          <a:solidFill>
                            <a:schemeClr val="tx1"/>
                          </a:solidFill>
                          <a:effectLst/>
                          <a:latin typeface="Arial" charset="0"/>
                          <a:cs typeface="Arial" charset="0"/>
                        </a:rPr>
                        <a:t>  </a:t>
                      </a:r>
                      <a:r>
                        <a:rPr kumimoji="0" lang="en-US" altLang="en-US" sz="2400" b="1" i="1" u="none" strike="noStrike" cap="none" normalizeH="0" baseline="0" smtClean="0">
                          <a:ln>
                            <a:noFill/>
                          </a:ln>
                          <a:solidFill>
                            <a:schemeClr val="tx1"/>
                          </a:solidFill>
                          <a:effectLst/>
                          <a:latin typeface="Arial" charset="0"/>
                          <a:cs typeface="Arial" charset="0"/>
                        </a:rPr>
                        <a:t>/ V</a:t>
                      </a:r>
                      <a:endParaRPr kumimoji="0" lang="en-GB" altLang="en-US" sz="2400" b="1" i="1" u="none" strike="noStrike" cap="none" normalizeH="0" baseline="0" smtClean="0">
                        <a:ln>
                          <a:noFill/>
                        </a:ln>
                        <a:solidFill>
                          <a:schemeClr val="tx1"/>
                        </a:solidFill>
                        <a:effectLst/>
                        <a:latin typeface="Arial"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1" u="none" strike="noStrike" cap="none" normalizeH="0" baseline="0" smtClean="0">
                          <a:ln>
                            <a:noFill/>
                          </a:ln>
                          <a:solidFill>
                            <a:schemeClr val="tx1"/>
                          </a:solidFill>
                          <a:effectLst/>
                          <a:latin typeface="Times New Roman" pitchFamily="18" charset="0"/>
                          <a:cs typeface="Arial" charset="0"/>
                        </a:rPr>
                        <a:t>I</a:t>
                      </a:r>
                      <a:r>
                        <a:rPr kumimoji="0" lang="en-US" altLang="en-US" sz="2400" b="1" i="1" u="none" strike="noStrike" cap="none" normalizeH="0" baseline="-25000" smtClean="0">
                          <a:ln>
                            <a:noFill/>
                          </a:ln>
                          <a:solidFill>
                            <a:schemeClr val="tx1"/>
                          </a:solidFill>
                          <a:effectLst/>
                          <a:latin typeface="Arial" charset="0"/>
                          <a:cs typeface="Arial" charset="0"/>
                        </a:rPr>
                        <a:t>0</a:t>
                      </a:r>
                      <a:r>
                        <a:rPr kumimoji="0" lang="en-US" altLang="en-US" sz="2400" b="1" i="1" u="none" strike="noStrike" cap="none" normalizeH="0" baseline="0" smtClean="0">
                          <a:ln>
                            <a:noFill/>
                          </a:ln>
                          <a:solidFill>
                            <a:schemeClr val="tx1"/>
                          </a:solidFill>
                          <a:effectLst/>
                          <a:latin typeface="Arial" charset="0"/>
                          <a:cs typeface="Arial" charset="0"/>
                        </a:rPr>
                        <a:t> </a:t>
                      </a:r>
                      <a:r>
                        <a:rPr kumimoji="0" lang="en-US" altLang="en-US" sz="2400" b="1" i="1" u="none" strike="noStrike" cap="none" normalizeH="0" baseline="30000" smtClean="0">
                          <a:ln>
                            <a:noFill/>
                          </a:ln>
                          <a:solidFill>
                            <a:schemeClr val="tx1"/>
                          </a:solidFill>
                          <a:effectLst/>
                          <a:latin typeface="Arial" charset="0"/>
                          <a:cs typeface="Arial" charset="0"/>
                        </a:rPr>
                        <a:t> </a:t>
                      </a:r>
                      <a:r>
                        <a:rPr kumimoji="0" lang="en-US" altLang="en-US" sz="2400" b="1" i="1" u="none" strike="noStrike" cap="none" normalizeH="0" baseline="0" smtClean="0">
                          <a:ln>
                            <a:noFill/>
                          </a:ln>
                          <a:solidFill>
                            <a:schemeClr val="tx1"/>
                          </a:solidFill>
                          <a:effectLst/>
                          <a:latin typeface="Arial" charset="0"/>
                          <a:cs typeface="Arial" charset="0"/>
                        </a:rPr>
                        <a:t>/ A</a:t>
                      </a:r>
                      <a:endParaRPr kumimoji="0" lang="en-GB" altLang="en-US"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400" b="1" i="1" u="none" strike="noStrike" cap="none" normalizeH="0" baseline="0" smtClean="0">
                          <a:ln>
                            <a:noFill/>
                          </a:ln>
                          <a:solidFill>
                            <a:schemeClr val="tx1"/>
                          </a:solidFill>
                          <a:effectLst/>
                          <a:latin typeface="Arial" charset="0"/>
                        </a:rPr>
                        <a:t>R / </a:t>
                      </a:r>
                      <a:r>
                        <a:rPr kumimoji="0" lang="el-GR" altLang="en-US" sz="2400" b="1" i="1" u="none" strike="noStrike" cap="none" normalizeH="0" baseline="0" smtClean="0">
                          <a:ln>
                            <a:noFill/>
                          </a:ln>
                          <a:solidFill>
                            <a:schemeClr val="tx1"/>
                          </a:solidFill>
                          <a:effectLst/>
                          <a:latin typeface="Arial" charset="0"/>
                          <a:cs typeface="Arial" charset="0"/>
                        </a:rPr>
                        <a:t>Ω</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1" u="none" strike="noStrike" cap="none" normalizeH="0" baseline="0" smtClean="0">
                          <a:ln>
                            <a:noFill/>
                          </a:ln>
                          <a:solidFill>
                            <a:schemeClr val="tx1"/>
                          </a:solidFill>
                          <a:effectLst/>
                          <a:latin typeface="Arial" charset="0"/>
                          <a:cs typeface="Arial" charset="0"/>
                        </a:rPr>
                        <a:t>V</a:t>
                      </a:r>
                      <a:r>
                        <a:rPr kumimoji="0" lang="en-US" altLang="en-US" sz="2400" b="1" i="1" u="none" strike="noStrike" cap="none" normalizeH="0" baseline="-25000" smtClean="0">
                          <a:ln>
                            <a:noFill/>
                          </a:ln>
                          <a:solidFill>
                            <a:schemeClr val="tx1"/>
                          </a:solidFill>
                          <a:effectLst/>
                          <a:latin typeface="Arial" charset="0"/>
                          <a:cs typeface="Arial" charset="0"/>
                        </a:rPr>
                        <a:t>rms</a:t>
                      </a:r>
                      <a:r>
                        <a:rPr kumimoji="0" lang="en-US" altLang="en-US" sz="2400" b="1" i="1" u="none" strike="noStrike" cap="none" normalizeH="0" baseline="30000" smtClean="0">
                          <a:ln>
                            <a:noFill/>
                          </a:ln>
                          <a:solidFill>
                            <a:schemeClr val="tx1"/>
                          </a:solidFill>
                          <a:effectLst/>
                          <a:latin typeface="Arial" charset="0"/>
                          <a:cs typeface="Arial" charset="0"/>
                        </a:rPr>
                        <a:t>  </a:t>
                      </a:r>
                      <a:r>
                        <a:rPr kumimoji="0" lang="en-US" altLang="en-US" sz="2400" b="1" i="1" u="none" strike="noStrike" cap="none" normalizeH="0" baseline="0" smtClean="0">
                          <a:ln>
                            <a:noFill/>
                          </a:ln>
                          <a:solidFill>
                            <a:schemeClr val="tx1"/>
                          </a:solidFill>
                          <a:effectLst/>
                          <a:latin typeface="Arial" charset="0"/>
                          <a:cs typeface="Arial" charset="0"/>
                        </a:rPr>
                        <a:t>/ V</a:t>
                      </a:r>
                      <a:endParaRPr kumimoji="0" lang="en-GB" altLang="en-US" sz="2400" b="1" i="1"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1" u="none" strike="noStrike" cap="none" normalizeH="0" baseline="0" smtClean="0">
                          <a:ln>
                            <a:noFill/>
                          </a:ln>
                          <a:solidFill>
                            <a:schemeClr val="tx1"/>
                          </a:solidFill>
                          <a:effectLst/>
                          <a:latin typeface="Times New Roman" pitchFamily="18" charset="0"/>
                          <a:cs typeface="Arial" charset="0"/>
                        </a:rPr>
                        <a:t>I</a:t>
                      </a:r>
                      <a:r>
                        <a:rPr kumimoji="0" lang="en-US" altLang="en-US" sz="2400" b="1" i="1" u="none" strike="noStrike" cap="none" normalizeH="0" baseline="-25000" smtClean="0">
                          <a:ln>
                            <a:noFill/>
                          </a:ln>
                          <a:solidFill>
                            <a:schemeClr val="tx1"/>
                          </a:solidFill>
                          <a:effectLst/>
                          <a:latin typeface="Arial" charset="0"/>
                          <a:cs typeface="Arial" charset="0"/>
                        </a:rPr>
                        <a:t>rms</a:t>
                      </a:r>
                      <a:r>
                        <a:rPr kumimoji="0" lang="en-US" altLang="en-US" sz="2400" b="1" i="1" u="none" strike="noStrike" cap="none" normalizeH="0" baseline="0" smtClean="0">
                          <a:ln>
                            <a:noFill/>
                          </a:ln>
                          <a:solidFill>
                            <a:schemeClr val="tx1"/>
                          </a:solidFill>
                          <a:effectLst/>
                          <a:latin typeface="Arial" charset="0"/>
                          <a:cs typeface="Arial" charset="0"/>
                        </a:rPr>
                        <a:t> </a:t>
                      </a:r>
                      <a:r>
                        <a:rPr kumimoji="0" lang="en-US" altLang="en-US" sz="2400" b="1" i="1" u="none" strike="noStrike" cap="none" normalizeH="0" baseline="30000" smtClean="0">
                          <a:ln>
                            <a:noFill/>
                          </a:ln>
                          <a:solidFill>
                            <a:schemeClr val="tx1"/>
                          </a:solidFill>
                          <a:effectLst/>
                          <a:latin typeface="Arial" charset="0"/>
                          <a:cs typeface="Arial" charset="0"/>
                        </a:rPr>
                        <a:t> </a:t>
                      </a:r>
                      <a:r>
                        <a:rPr kumimoji="0" lang="en-US" altLang="en-US" sz="2400" b="1" i="1" u="none" strike="noStrike" cap="none" normalizeH="0" baseline="0" smtClean="0">
                          <a:ln>
                            <a:noFill/>
                          </a:ln>
                          <a:solidFill>
                            <a:schemeClr val="tx1"/>
                          </a:solidFill>
                          <a:effectLst/>
                          <a:latin typeface="Arial" charset="0"/>
                          <a:cs typeface="Arial" charset="0"/>
                        </a:rPr>
                        <a:t>/ A</a:t>
                      </a:r>
                      <a:endParaRPr kumimoji="0" lang="en-GB" altLang="en-US"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400" b="1" i="1" u="none" strike="noStrike" cap="none" normalizeH="0" baseline="0" smtClean="0">
                          <a:ln>
                            <a:noFill/>
                          </a:ln>
                          <a:solidFill>
                            <a:schemeClr val="tx1"/>
                          </a:solidFill>
                          <a:effectLst/>
                          <a:latin typeface="Arial" charset="0"/>
                        </a:rPr>
                        <a:t>P / W</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24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charset="0"/>
                        </a:rPr>
                        <a:t>12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charset="0"/>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rgbClr val="FF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rgbClr val="FF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rgbClr val="FF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rgbClr val="FF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rgbClr val="FF0000"/>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rgbClr val="FF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charset="0"/>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charset="0"/>
                        </a:rPr>
                        <a:t>230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charset="0"/>
                        </a:rPr>
                        <a:t>4.6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rgbClr val="FF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0413">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charset="0"/>
                        </a:rPr>
                        <a:t>155</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rgbClr val="FF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rgbClr val="FF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rgbClr val="FF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charset="0"/>
                        </a:rPr>
                        <a:t>5.5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rgbClr val="FF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24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rgbClr val="FF0000"/>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rgbClr val="FF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rgbClr val="FF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charset="0"/>
                        </a:rPr>
                        <a:t>1.41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rgbClr val="FF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charset="0"/>
                        </a:rPr>
                        <a:t>0.50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rgbClr val="FF0000"/>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charset="0"/>
                        </a:rPr>
                        <a:t>0.30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charset="0"/>
                        </a:rPr>
                        <a:t>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rgbClr val="FF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rgbClr val="FF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rgbClr val="FF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6486" name="Text Box 54"/>
          <p:cNvSpPr txBox="1">
            <a:spLocks noChangeArrowheads="1"/>
          </p:cNvSpPr>
          <p:nvPr/>
        </p:nvSpPr>
        <p:spPr bwMode="auto">
          <a:xfrm>
            <a:off x="3348038" y="260350"/>
            <a:ext cx="2447925" cy="6413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3600"/>
              <a:t>Complete:</a:t>
            </a:r>
          </a:p>
        </p:txBody>
      </p:sp>
      <p:sp>
        <p:nvSpPr>
          <p:cNvPr id="146487" name="Text Box 55"/>
          <p:cNvSpPr txBox="1">
            <a:spLocks noChangeArrowheads="1"/>
          </p:cNvSpPr>
          <p:nvPr/>
        </p:nvSpPr>
        <p:spPr bwMode="auto">
          <a:xfrm>
            <a:off x="3635375" y="1916113"/>
            <a:ext cx="14414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800">
                <a:solidFill>
                  <a:srgbClr val="FF3300"/>
                </a:solidFill>
              </a:rPr>
              <a:t>3</a:t>
            </a:r>
          </a:p>
        </p:txBody>
      </p:sp>
      <p:sp>
        <p:nvSpPr>
          <p:cNvPr id="146488" name="Text Box 56"/>
          <p:cNvSpPr txBox="1">
            <a:spLocks noChangeArrowheads="1"/>
          </p:cNvSpPr>
          <p:nvPr/>
        </p:nvSpPr>
        <p:spPr bwMode="auto">
          <a:xfrm>
            <a:off x="2195513" y="2636838"/>
            <a:ext cx="79216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800">
                <a:solidFill>
                  <a:srgbClr val="FF3300"/>
                </a:solidFill>
              </a:rPr>
              <a:t>6.5</a:t>
            </a:r>
          </a:p>
        </p:txBody>
      </p:sp>
      <p:sp>
        <p:nvSpPr>
          <p:cNvPr id="146489" name="Text Box 57"/>
          <p:cNvSpPr txBox="1">
            <a:spLocks noChangeArrowheads="1"/>
          </p:cNvSpPr>
          <p:nvPr/>
        </p:nvSpPr>
        <p:spPr bwMode="auto">
          <a:xfrm>
            <a:off x="4859338" y="1916113"/>
            <a:ext cx="14414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800">
                <a:solidFill>
                  <a:srgbClr val="FF3300"/>
                </a:solidFill>
              </a:rPr>
              <a:t>8.49</a:t>
            </a:r>
          </a:p>
        </p:txBody>
      </p:sp>
      <p:sp>
        <p:nvSpPr>
          <p:cNvPr id="146490" name="Text Box 58"/>
          <p:cNvSpPr txBox="1">
            <a:spLocks noChangeArrowheads="1"/>
          </p:cNvSpPr>
          <p:nvPr/>
        </p:nvSpPr>
        <p:spPr bwMode="auto">
          <a:xfrm>
            <a:off x="6227763" y="1916113"/>
            <a:ext cx="14414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800">
                <a:solidFill>
                  <a:srgbClr val="FF3300"/>
                </a:solidFill>
              </a:rPr>
              <a:t>2.83</a:t>
            </a:r>
          </a:p>
        </p:txBody>
      </p:sp>
      <p:sp>
        <p:nvSpPr>
          <p:cNvPr id="146491" name="Text Box 59"/>
          <p:cNvSpPr txBox="1">
            <a:spLocks noChangeArrowheads="1"/>
          </p:cNvSpPr>
          <p:nvPr/>
        </p:nvSpPr>
        <p:spPr bwMode="auto">
          <a:xfrm>
            <a:off x="7702550" y="1916113"/>
            <a:ext cx="6858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800">
                <a:solidFill>
                  <a:srgbClr val="FF3300"/>
                </a:solidFill>
              </a:rPr>
              <a:t>24</a:t>
            </a:r>
          </a:p>
        </p:txBody>
      </p:sp>
      <p:sp>
        <p:nvSpPr>
          <p:cNvPr id="146492" name="Text Box 60"/>
          <p:cNvSpPr txBox="1">
            <a:spLocks noChangeArrowheads="1"/>
          </p:cNvSpPr>
          <p:nvPr/>
        </p:nvSpPr>
        <p:spPr bwMode="auto">
          <a:xfrm>
            <a:off x="755650" y="2636838"/>
            <a:ext cx="863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800">
                <a:solidFill>
                  <a:srgbClr val="FF3300"/>
                </a:solidFill>
              </a:rPr>
              <a:t>325</a:t>
            </a:r>
          </a:p>
        </p:txBody>
      </p:sp>
      <p:sp>
        <p:nvSpPr>
          <p:cNvPr id="146493" name="Text Box 61"/>
          <p:cNvSpPr txBox="1">
            <a:spLocks noChangeArrowheads="1"/>
          </p:cNvSpPr>
          <p:nvPr/>
        </p:nvSpPr>
        <p:spPr bwMode="auto">
          <a:xfrm>
            <a:off x="7524750" y="2636838"/>
            <a:ext cx="10080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800">
                <a:solidFill>
                  <a:srgbClr val="FF3300"/>
                </a:solidFill>
              </a:rPr>
              <a:t>1058</a:t>
            </a:r>
          </a:p>
        </p:txBody>
      </p:sp>
      <p:sp>
        <p:nvSpPr>
          <p:cNvPr id="146494" name="Text Box 62"/>
          <p:cNvSpPr txBox="1">
            <a:spLocks noChangeArrowheads="1"/>
          </p:cNvSpPr>
          <p:nvPr/>
        </p:nvSpPr>
        <p:spPr bwMode="auto">
          <a:xfrm>
            <a:off x="3563938" y="3429000"/>
            <a:ext cx="7207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800">
                <a:solidFill>
                  <a:srgbClr val="FF3300"/>
                </a:solidFill>
              </a:rPr>
              <a:t>20</a:t>
            </a:r>
          </a:p>
        </p:txBody>
      </p:sp>
      <p:sp>
        <p:nvSpPr>
          <p:cNvPr id="146495" name="Text Box 63"/>
          <p:cNvSpPr txBox="1">
            <a:spLocks noChangeArrowheads="1"/>
          </p:cNvSpPr>
          <p:nvPr/>
        </p:nvSpPr>
        <p:spPr bwMode="auto">
          <a:xfrm>
            <a:off x="4859338" y="3429000"/>
            <a:ext cx="86518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800">
                <a:solidFill>
                  <a:srgbClr val="FF3300"/>
                </a:solidFill>
              </a:rPr>
              <a:t>110</a:t>
            </a:r>
          </a:p>
        </p:txBody>
      </p:sp>
      <p:sp>
        <p:nvSpPr>
          <p:cNvPr id="146496" name="Text Box 64"/>
          <p:cNvSpPr txBox="1">
            <a:spLocks noChangeArrowheads="1"/>
          </p:cNvSpPr>
          <p:nvPr/>
        </p:nvSpPr>
        <p:spPr bwMode="auto">
          <a:xfrm>
            <a:off x="7667625" y="3429000"/>
            <a:ext cx="7921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800">
                <a:solidFill>
                  <a:srgbClr val="FF3300"/>
                </a:solidFill>
              </a:rPr>
              <a:t>605</a:t>
            </a:r>
          </a:p>
        </p:txBody>
      </p:sp>
      <p:sp>
        <p:nvSpPr>
          <p:cNvPr id="146497" name="Text Box 65"/>
          <p:cNvSpPr txBox="1">
            <a:spLocks noChangeArrowheads="1"/>
          </p:cNvSpPr>
          <p:nvPr/>
        </p:nvSpPr>
        <p:spPr bwMode="auto">
          <a:xfrm>
            <a:off x="971550" y="4221163"/>
            <a:ext cx="5762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800">
                <a:solidFill>
                  <a:srgbClr val="FF3300"/>
                </a:solidFill>
              </a:rPr>
              <a:t>2</a:t>
            </a:r>
          </a:p>
        </p:txBody>
      </p:sp>
      <p:sp>
        <p:nvSpPr>
          <p:cNvPr id="146498" name="Text Box 66"/>
          <p:cNvSpPr txBox="1">
            <a:spLocks noChangeArrowheads="1"/>
          </p:cNvSpPr>
          <p:nvPr/>
        </p:nvSpPr>
        <p:spPr bwMode="auto">
          <a:xfrm>
            <a:off x="2124075" y="3429000"/>
            <a:ext cx="10080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800">
                <a:solidFill>
                  <a:srgbClr val="FF3300"/>
                </a:solidFill>
              </a:rPr>
              <a:t>7.75</a:t>
            </a:r>
          </a:p>
        </p:txBody>
      </p:sp>
      <p:sp>
        <p:nvSpPr>
          <p:cNvPr id="146500" name="Text Box 68"/>
          <p:cNvSpPr txBox="1">
            <a:spLocks noChangeArrowheads="1"/>
          </p:cNvSpPr>
          <p:nvPr/>
        </p:nvSpPr>
        <p:spPr bwMode="auto">
          <a:xfrm>
            <a:off x="2124075" y="4221163"/>
            <a:ext cx="93503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800">
                <a:solidFill>
                  <a:srgbClr val="FF3300"/>
                </a:solidFill>
              </a:rPr>
              <a:t>0.50</a:t>
            </a:r>
          </a:p>
        </p:txBody>
      </p:sp>
      <p:sp>
        <p:nvSpPr>
          <p:cNvPr id="146501" name="Text Box 69"/>
          <p:cNvSpPr txBox="1">
            <a:spLocks noChangeArrowheads="1"/>
          </p:cNvSpPr>
          <p:nvPr/>
        </p:nvSpPr>
        <p:spPr bwMode="auto">
          <a:xfrm>
            <a:off x="3708400" y="4221163"/>
            <a:ext cx="5762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800">
                <a:solidFill>
                  <a:srgbClr val="FF3300"/>
                </a:solidFill>
              </a:rPr>
              <a:t>4</a:t>
            </a:r>
          </a:p>
        </p:txBody>
      </p:sp>
      <p:sp>
        <p:nvSpPr>
          <p:cNvPr id="146502" name="Text Box 70"/>
          <p:cNvSpPr txBox="1">
            <a:spLocks noChangeArrowheads="1"/>
          </p:cNvSpPr>
          <p:nvPr/>
        </p:nvSpPr>
        <p:spPr bwMode="auto">
          <a:xfrm>
            <a:off x="6084888" y="4221163"/>
            <a:ext cx="11525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800">
                <a:solidFill>
                  <a:srgbClr val="FF3300"/>
                </a:solidFill>
              </a:rPr>
              <a:t>0.353</a:t>
            </a:r>
          </a:p>
        </p:txBody>
      </p:sp>
      <p:sp>
        <p:nvSpPr>
          <p:cNvPr id="146503" name="Text Box 71"/>
          <p:cNvSpPr txBox="1">
            <a:spLocks noChangeArrowheads="1"/>
          </p:cNvSpPr>
          <p:nvPr/>
        </p:nvSpPr>
        <p:spPr bwMode="auto">
          <a:xfrm>
            <a:off x="971550" y="4941888"/>
            <a:ext cx="50323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800">
                <a:solidFill>
                  <a:srgbClr val="FF3300"/>
                </a:solidFill>
              </a:rPr>
              <a:t>6</a:t>
            </a:r>
          </a:p>
        </p:txBody>
      </p:sp>
      <p:sp>
        <p:nvSpPr>
          <p:cNvPr id="146504" name="Text Box 72"/>
          <p:cNvSpPr txBox="1">
            <a:spLocks noChangeArrowheads="1"/>
          </p:cNvSpPr>
          <p:nvPr/>
        </p:nvSpPr>
        <p:spPr bwMode="auto">
          <a:xfrm>
            <a:off x="4787900" y="4941888"/>
            <a:ext cx="93503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800">
                <a:solidFill>
                  <a:srgbClr val="FF3300"/>
                </a:solidFill>
              </a:rPr>
              <a:t>4.24</a:t>
            </a:r>
          </a:p>
        </p:txBody>
      </p:sp>
      <p:sp>
        <p:nvSpPr>
          <p:cNvPr id="146505" name="Text Box 73"/>
          <p:cNvSpPr txBox="1">
            <a:spLocks noChangeArrowheads="1"/>
          </p:cNvSpPr>
          <p:nvPr/>
        </p:nvSpPr>
        <p:spPr bwMode="auto">
          <a:xfrm>
            <a:off x="6084888" y="4941888"/>
            <a:ext cx="122396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800">
                <a:solidFill>
                  <a:srgbClr val="FF3300"/>
                </a:solidFill>
              </a:rPr>
              <a:t>0.212</a:t>
            </a:r>
          </a:p>
        </p:txBody>
      </p:sp>
      <p:sp>
        <p:nvSpPr>
          <p:cNvPr id="146506" name="Text Box 74"/>
          <p:cNvSpPr txBox="1">
            <a:spLocks noChangeArrowheads="1"/>
          </p:cNvSpPr>
          <p:nvPr/>
        </p:nvSpPr>
        <p:spPr bwMode="auto">
          <a:xfrm>
            <a:off x="7596188" y="4940300"/>
            <a:ext cx="100806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800">
                <a:solidFill>
                  <a:srgbClr val="FF3300"/>
                </a:solidFill>
              </a:rPr>
              <a:t>0.90</a:t>
            </a:r>
          </a:p>
        </p:txBody>
      </p:sp>
    </p:spTree>
    <p:extLst>
      <p:ext uri="{BB962C8B-B14F-4D97-AF65-F5344CB8AC3E}">
        <p14:creationId xmlns:p14="http://schemas.microsoft.com/office/powerpoint/2010/main" val="19151126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46486"/>
                                        </p:tgtEl>
                                        <p:attrNameLst>
                                          <p:attrName>style.visibility</p:attrName>
                                        </p:attrNameLst>
                                      </p:cBhvr>
                                      <p:to>
                                        <p:strVal val="hidden"/>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648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648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649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649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649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6488"/>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6493"/>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6498"/>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6494"/>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6495"/>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46496"/>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46497"/>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46500"/>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46501"/>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46502"/>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46503"/>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46504"/>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46505"/>
                                        </p:tgtEl>
                                        <p:attrNameLst>
                                          <p:attrName>style.visibility</p:attrName>
                                        </p:attrNameLst>
                                      </p:cBhvr>
                                      <p:to>
                                        <p:strVal val="visible"/>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465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86" grpId="0" animBg="1"/>
      <p:bldP spid="146487" grpId="0"/>
      <p:bldP spid="146488" grpId="0"/>
      <p:bldP spid="146489" grpId="0"/>
      <p:bldP spid="146490" grpId="0"/>
      <p:bldP spid="146491" grpId="0"/>
      <p:bldP spid="146492" grpId="0"/>
      <p:bldP spid="146493" grpId="0"/>
      <p:bldP spid="146494" grpId="0"/>
      <p:bldP spid="146495" grpId="0"/>
      <p:bldP spid="146496" grpId="0"/>
      <p:bldP spid="146497" grpId="0"/>
      <p:bldP spid="146498" grpId="0"/>
      <p:bldP spid="146500" grpId="0"/>
      <p:bldP spid="146501" grpId="0"/>
      <p:bldP spid="146502" grpId="0"/>
      <p:bldP spid="146503" grpId="0"/>
      <p:bldP spid="146504" grpId="0"/>
      <p:bldP spid="146505" grpId="0"/>
      <p:bldP spid="14650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637</Words>
  <Application>Microsoft Office PowerPoint</Application>
  <PresentationFormat>On-screen Show (4:3)</PresentationFormat>
  <Paragraphs>105</Paragraphs>
  <Slides>10</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Office Theme</vt:lpstr>
      <vt:lpstr>Equation</vt:lpstr>
      <vt:lpstr>PowerPoint Presentation</vt:lpstr>
      <vt:lpstr>LO: To understand AC Current</vt:lpstr>
      <vt:lpstr>Question 3</vt:lpstr>
      <vt:lpstr>Further analysis</vt:lpstr>
      <vt:lpstr>Root mean squared</vt:lpstr>
      <vt:lpstr>Power of an AC supply</vt:lpstr>
      <vt:lpstr>Root mean square values</vt:lpstr>
      <vt:lpstr>Question</vt:lpstr>
      <vt:lpstr>Answers:</vt:lpstr>
      <vt:lpstr>Summary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Alternating current and power</dc:title>
  <dc:creator>SMatthews</dc:creator>
  <cp:lastModifiedBy>Joshua Duddy</cp:lastModifiedBy>
  <cp:revision>11</cp:revision>
  <dcterms:created xsi:type="dcterms:W3CDTF">2006-08-16T00:00:00Z</dcterms:created>
  <dcterms:modified xsi:type="dcterms:W3CDTF">2017-02-03T08:35:45Z</dcterms:modified>
</cp:coreProperties>
</file>