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5674D-0AAA-4F63-8D53-C476EB735B2C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3B65D-2C8A-4455-B1E0-67800CE78A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95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3B65D-2C8A-4455-B1E0-67800CE78A3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86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5D0F5-899C-4F82-A11A-433B432C3F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19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5F8D4-AA53-452D-AAE5-3D84EE6EEB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363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BAB40-2ECB-4CED-A27E-D285B8E3AD8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56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DF1542-319C-4FA7-BEEF-BE23B38452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3460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505BBD7-36B5-4FAB-B1AC-6B1B42947A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519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DE537-CEA4-403A-B7AB-1BC67C70FD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344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77943-78D5-4486-9CE0-821271983D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33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90C9F-CAE6-4FCC-8A75-A1F29F4870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91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DBBE7-C208-4A92-9DCF-CB802294BE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810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BA7BE-A39D-4722-9C0F-415849A2CC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862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95FBD-BAF3-452A-8132-B03AA409B8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350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12FC3-03F9-4935-B3CC-1CAB31159D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196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55B10-F736-4AB9-8403-16EF96ACB10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50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DC08EC-BF65-4EA6-9280-98257467EEE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6927"/>
            <a:ext cx="7772400" cy="914400"/>
          </a:xfrm>
        </p:spPr>
        <p:txBody>
          <a:bodyPr/>
          <a:lstStyle/>
          <a:p>
            <a:r>
              <a:rPr lang="en-GB" altLang="en-US" u="sng" dirty="0"/>
              <a:t>Transformers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43945" y="12192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are the function and limitations of transformers?</a:t>
            </a:r>
          </a:p>
        </p:txBody>
      </p:sp>
      <p:pic>
        <p:nvPicPr>
          <p:cNvPr id="5127" name="Picture 7" descr="Transformer, Power Station, Power 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11382"/>
            <a:ext cx="4057649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223163" y="2819400"/>
            <a:ext cx="3657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Used to change the potential difference of a supply</a:t>
            </a:r>
          </a:p>
          <a:p>
            <a:endParaRPr lang="en-GB" sz="2800" dirty="0"/>
          </a:p>
          <a:p>
            <a:r>
              <a:rPr lang="en-GB" sz="2800" dirty="0" smtClean="0"/>
              <a:t>Cannot change the frequency and only work with AC </a:t>
            </a:r>
            <a:r>
              <a:rPr lang="en-GB" sz="2800" i="1" dirty="0" smtClean="0"/>
              <a:t>not DC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GB" altLang="en-US" u="sng" dirty="0"/>
              <a:t>National Grid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486400"/>
          </a:xfrm>
        </p:spPr>
        <p:txBody>
          <a:bodyPr/>
          <a:lstStyle/>
          <a:p>
            <a:r>
              <a:rPr lang="en-GB" altLang="en-US" sz="2700" dirty="0"/>
              <a:t>The transmission of electricity along the National Grid is much more efficient at high </a:t>
            </a:r>
            <a:r>
              <a:rPr lang="en-GB" altLang="en-US" sz="2700" dirty="0" err="1" smtClean="0"/>
              <a:t>p.d</a:t>
            </a:r>
            <a:r>
              <a:rPr lang="en-GB" altLang="en-US" sz="2700" dirty="0" smtClean="0"/>
              <a:t>. </a:t>
            </a:r>
            <a:r>
              <a:rPr lang="en-GB" altLang="en-US" sz="2700" dirty="0"/>
              <a:t>due to there being less </a:t>
            </a:r>
            <a:r>
              <a:rPr lang="en-GB" altLang="en-US" sz="2700" dirty="0" smtClean="0"/>
              <a:t>current flowing (why does this reduce heating loss?)</a:t>
            </a:r>
            <a:endParaRPr lang="en-GB" altLang="en-US" sz="2700" dirty="0"/>
          </a:p>
          <a:p>
            <a:endParaRPr lang="en-GB" altLang="en-US" sz="2700" dirty="0" smtClean="0"/>
          </a:p>
          <a:p>
            <a:endParaRPr lang="en-GB" altLang="en-US" sz="2700" dirty="0"/>
          </a:p>
          <a:p>
            <a:r>
              <a:rPr lang="en-GB" altLang="en-US" sz="2700" dirty="0" smtClean="0"/>
              <a:t>A </a:t>
            </a:r>
            <a:r>
              <a:rPr lang="en-GB" altLang="en-US" sz="2700" dirty="0"/>
              <a:t>step-up transformer creates a high </a:t>
            </a:r>
            <a:r>
              <a:rPr lang="en-GB" altLang="en-US" sz="2700" dirty="0" smtClean="0"/>
              <a:t>p.d.in </a:t>
            </a:r>
            <a:r>
              <a:rPr lang="en-GB" altLang="en-US" sz="2700" dirty="0"/>
              <a:t>the cables (as much as 400kV)</a:t>
            </a:r>
          </a:p>
          <a:p>
            <a:endParaRPr lang="en-GB" altLang="en-US" sz="2700" dirty="0"/>
          </a:p>
          <a:p>
            <a:r>
              <a:rPr lang="en-GB" altLang="en-US" sz="2700" dirty="0"/>
              <a:t>A step-down transformer then reduces the </a:t>
            </a:r>
            <a:r>
              <a:rPr lang="en-GB" altLang="en-US" sz="2700" dirty="0" err="1" smtClean="0"/>
              <a:t>p.d</a:t>
            </a:r>
            <a:r>
              <a:rPr lang="en-GB" altLang="en-US" sz="2700" dirty="0" smtClean="0"/>
              <a:t> </a:t>
            </a:r>
            <a:r>
              <a:rPr lang="en-GB" altLang="en-US" sz="2700" dirty="0"/>
              <a:t>to </a:t>
            </a:r>
            <a:r>
              <a:rPr lang="en-GB" altLang="en-US" sz="2700" dirty="0" smtClean="0"/>
              <a:t>230V (325V peak AC) </a:t>
            </a:r>
            <a:r>
              <a:rPr lang="en-GB" altLang="en-US" sz="2700" dirty="0"/>
              <a:t>for the </a:t>
            </a:r>
            <a:r>
              <a:rPr lang="en-GB" altLang="en-US" sz="2700" dirty="0" smtClean="0"/>
              <a:t>domestic electricity supply</a:t>
            </a:r>
            <a:endParaRPr lang="en-GB" altLang="en-US" sz="27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328156"/>
              </p:ext>
            </p:extLst>
          </p:nvPr>
        </p:nvGraphicFramePr>
        <p:xfrm>
          <a:off x="3048000" y="2362200"/>
          <a:ext cx="301752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3" imgW="838080" imgH="253800" progId="Equation.3">
                  <p:embed/>
                </p:oleObj>
              </mc:Choice>
              <mc:Fallback>
                <p:oleObj name="Equation" r:id="rId3" imgW="8380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0" y="2362200"/>
                        <a:ext cx="301752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15400" cy="6019800"/>
          </a:xfrm>
        </p:spPr>
        <p:txBody>
          <a:bodyPr/>
          <a:lstStyle/>
          <a:p>
            <a:r>
              <a:rPr lang="en-GB" sz="2800" dirty="0" smtClean="0"/>
              <a:t>A transformer can change the </a:t>
            </a:r>
            <a:r>
              <a:rPr lang="en-GB" sz="2800" dirty="0" err="1" smtClean="0"/>
              <a:t>p.d</a:t>
            </a:r>
            <a:r>
              <a:rPr lang="en-GB" sz="2800" dirty="0" smtClean="0"/>
              <a:t>. of an AC supply, both up and down</a:t>
            </a:r>
          </a:p>
          <a:p>
            <a:r>
              <a:rPr lang="en-GB" sz="2800" dirty="0" smtClean="0"/>
              <a:t>The transformer formula links the current, </a:t>
            </a:r>
            <a:r>
              <a:rPr lang="en-GB" sz="2800" dirty="0" err="1" smtClean="0"/>
              <a:t>p.d</a:t>
            </a:r>
            <a:r>
              <a:rPr lang="en-GB" sz="2800" dirty="0" smtClean="0"/>
              <a:t>. and number of turns on the coils:</a:t>
            </a:r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The efficiency of the transformer is increased by using low resistance wires and a </a:t>
            </a:r>
            <a:r>
              <a:rPr lang="en-GB" sz="2800" b="1" dirty="0" smtClean="0"/>
              <a:t>laminated</a:t>
            </a:r>
            <a:r>
              <a:rPr lang="en-GB" sz="2800" dirty="0" smtClean="0"/>
              <a:t> iron core</a:t>
            </a:r>
          </a:p>
          <a:p>
            <a:r>
              <a:rPr lang="en-GB" sz="2800" dirty="0" smtClean="0"/>
              <a:t>The National Grid uses transformers to reduce heating in overhead cables by increasing the </a:t>
            </a:r>
            <a:r>
              <a:rPr lang="en-GB" sz="2800" dirty="0" err="1" smtClean="0"/>
              <a:t>p.d</a:t>
            </a:r>
            <a:r>
              <a:rPr lang="en-GB" sz="2800" dirty="0" smtClean="0"/>
              <a:t>. and lowering the current</a:t>
            </a:r>
            <a:endParaRPr lang="en-GB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666466"/>
              </p:ext>
            </p:extLst>
          </p:nvPr>
        </p:nvGraphicFramePr>
        <p:xfrm>
          <a:off x="3733800" y="2743200"/>
          <a:ext cx="2545976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4" imgW="901440" imgH="431640" progId="Equation.3">
                  <p:embed/>
                </p:oleObj>
              </mc:Choice>
              <mc:Fallback>
                <p:oleObj name="Equation" r:id="rId4" imgW="9014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33800" y="2743200"/>
                        <a:ext cx="2545976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421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dirty="0"/>
              <a:t>Transformer rules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800" dirty="0"/>
              <a:t>All transformers consist of two coils of wire that are wrapped around an Iron core</a:t>
            </a:r>
          </a:p>
          <a:p>
            <a:pPr>
              <a:lnSpc>
                <a:spcPct val="80000"/>
              </a:lnSpc>
            </a:pPr>
            <a:endParaRPr lang="en-GB" altLang="en-US" sz="2800" dirty="0"/>
          </a:p>
          <a:p>
            <a:pPr>
              <a:lnSpc>
                <a:spcPct val="80000"/>
              </a:lnSpc>
            </a:pPr>
            <a:r>
              <a:rPr lang="en-GB" altLang="en-US" sz="2800" dirty="0"/>
              <a:t>Transformers only work with AC Potential Difference</a:t>
            </a:r>
          </a:p>
          <a:p>
            <a:pPr>
              <a:lnSpc>
                <a:spcPct val="80000"/>
              </a:lnSpc>
            </a:pPr>
            <a:endParaRPr lang="en-GB" altLang="en-US" sz="2800" dirty="0"/>
          </a:p>
          <a:p>
            <a:pPr>
              <a:lnSpc>
                <a:spcPct val="80000"/>
              </a:lnSpc>
            </a:pPr>
            <a:r>
              <a:rPr lang="en-GB" altLang="en-US" sz="2800" dirty="0"/>
              <a:t>As the P.D. oscillates it induces a changing magnetic field in the primary coil</a:t>
            </a:r>
          </a:p>
          <a:p>
            <a:pPr>
              <a:lnSpc>
                <a:spcPct val="80000"/>
              </a:lnSpc>
            </a:pPr>
            <a:endParaRPr lang="en-GB" altLang="en-US" sz="2800" dirty="0"/>
          </a:p>
          <a:p>
            <a:pPr>
              <a:lnSpc>
                <a:spcPct val="80000"/>
              </a:lnSpc>
            </a:pPr>
            <a:r>
              <a:rPr lang="en-GB" altLang="en-US" sz="2800" dirty="0"/>
              <a:t>This magnetic field also cuts the secondary coil so an </a:t>
            </a:r>
            <a:r>
              <a:rPr lang="en-GB" altLang="en-US" sz="2800" i="1" dirty="0" err="1"/>
              <a:t>emf</a:t>
            </a:r>
            <a:r>
              <a:rPr lang="en-GB" altLang="en-US" sz="2800" dirty="0"/>
              <a:t> is induced in the secondary coil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upload.wikimedia.org/wikipedia/commons/thumb/6/64/Transformer3d_col3.svg/1280px-Transformer3d_col3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221036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8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dirty="0"/>
              <a:t>Transformer Mathematics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533400" y="4191000"/>
          <a:ext cx="295275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" imgW="799920" imgH="634680" progId="Equation.3">
                  <p:embed/>
                </p:oleObj>
              </mc:Choice>
              <mc:Fallback>
                <p:oleObj name="Equation" r:id="rId3" imgW="799920" imgH="634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91000"/>
                        <a:ext cx="2952750" cy="234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304800" y="1600200"/>
          <a:ext cx="320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5" imgW="799920" imgH="634680" progId="Equation.3">
                  <p:embed/>
                </p:oleObj>
              </mc:Choice>
              <mc:Fallback>
                <p:oleObj name="Equation" r:id="rId5" imgW="799920" imgH="634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00200"/>
                        <a:ext cx="3200400" cy="25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479925" y="1865313"/>
            <a:ext cx="39782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/>
              <a:t>The induced </a:t>
            </a:r>
            <a:r>
              <a:rPr lang="en-GB" altLang="en-US" sz="2400" i="1"/>
              <a:t>emf</a:t>
            </a:r>
            <a:r>
              <a:rPr lang="en-GB" altLang="en-US" sz="2400"/>
              <a:t> in the primary coil opposes the P.D. applied to the primary coil </a:t>
            </a:r>
            <a:r>
              <a:rPr lang="en-GB" altLang="en-US" sz="2400" i="1"/>
              <a:t>V</a:t>
            </a:r>
            <a:r>
              <a:rPr lang="en-GB" altLang="en-US" sz="2400" i="1" baseline="-25000"/>
              <a:t>P</a:t>
            </a:r>
            <a:endParaRPr lang="en-GB" altLang="en-US" sz="2400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419600" y="3962400"/>
            <a:ext cx="413067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/>
              <a:t>Faraday’s Law states that the induced </a:t>
            </a:r>
            <a:r>
              <a:rPr lang="en-GB" altLang="en-US" sz="2400" i="1"/>
              <a:t>emf</a:t>
            </a:r>
            <a:r>
              <a:rPr lang="en-GB" altLang="en-US" sz="2400"/>
              <a:t> in the secondary coil is the same as the flux linkage in the secondary coil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/>
              <a:t>Transformer Rule</a:t>
            </a: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>
            <p:ph idx="1"/>
          </p:nvPr>
        </p:nvGraphicFramePr>
        <p:xfrm>
          <a:off x="381000" y="1828800"/>
          <a:ext cx="4724400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3" imgW="1676160" imgH="939600" progId="Equation.3">
                  <p:embed/>
                </p:oleObj>
              </mc:Choice>
              <mc:Fallback>
                <p:oleObj name="Equation" r:id="rId3" imgW="167616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8800"/>
                        <a:ext cx="4724400" cy="242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28600" y="4724400"/>
            <a:ext cx="81692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/>
              <a:t>Cancelling out the Magnetic </a:t>
            </a:r>
            <a:r>
              <a:rPr lang="en-GB" altLang="en-US" sz="2400" dirty="0" smtClean="0"/>
              <a:t>Flux, </a:t>
            </a:r>
            <a:r>
              <a:rPr lang="en-GB" altLang="en-US" sz="2400" dirty="0"/>
              <a:t>the ratio of </a:t>
            </a:r>
            <a:r>
              <a:rPr lang="en-GB" altLang="en-US" sz="2400" dirty="0" err="1" smtClean="0"/>
              <a:t>p.d</a:t>
            </a:r>
            <a:r>
              <a:rPr lang="en-GB" altLang="en-US" sz="2400" dirty="0" smtClean="0"/>
              <a:t>. </a:t>
            </a:r>
            <a:r>
              <a:rPr lang="en-GB" altLang="en-US" sz="2400" dirty="0"/>
              <a:t>in the coils is equal to the ratio of the turns in each coil.</a:t>
            </a:r>
          </a:p>
          <a:p>
            <a:endParaRPr lang="en-GB" altLang="en-US" sz="2400" dirty="0"/>
          </a:p>
          <a:p>
            <a:r>
              <a:rPr lang="en-GB" altLang="en-US" sz="2400" dirty="0"/>
              <a:t>Note: This assumes no resistance in the wires / coils and that the magnetic fields overlap </a:t>
            </a:r>
            <a:r>
              <a:rPr lang="en-GB" altLang="en-US" sz="2400" dirty="0" smtClean="0"/>
              <a:t>both of the </a:t>
            </a:r>
            <a:r>
              <a:rPr lang="en-GB" altLang="en-US" sz="2400" dirty="0"/>
              <a:t>coils.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562600" y="1752600"/>
            <a:ext cx="3294063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/>
              <a:t>Given that the P.D. in the primary coil is inducing the </a:t>
            </a:r>
            <a:r>
              <a:rPr lang="en-GB" altLang="en-US" sz="2400" i="1" dirty="0" err="1"/>
              <a:t>emf</a:t>
            </a:r>
            <a:r>
              <a:rPr lang="en-GB" altLang="en-US" sz="2400" dirty="0"/>
              <a:t> in the secondary coil then the ratio of them must be equal to the ratio of their Flux </a:t>
            </a:r>
            <a:r>
              <a:rPr lang="en-GB" altLang="en-US" sz="2400" dirty="0" smtClean="0"/>
              <a:t>Linkages</a:t>
            </a:r>
            <a:endParaRPr lang="en-GB" altLang="en-US" sz="2400" dirty="0"/>
          </a:p>
          <a:p>
            <a:endParaRPr lang="en-GB" altLang="en-US" sz="2400" dirty="0"/>
          </a:p>
          <a:p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upload.wikimedia.org/wikipedia/commons/thumb/6/64/Transformer3d_col3.svg/1280px-Transformer3d_col3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3909"/>
            <a:ext cx="6858000" cy="514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316" name="Object 4"/>
          <p:cNvGraphicFramePr>
            <a:graphicFrameLocks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389395392"/>
              </p:ext>
            </p:extLst>
          </p:nvPr>
        </p:nvGraphicFramePr>
        <p:xfrm>
          <a:off x="457200" y="4648200"/>
          <a:ext cx="2590800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4" imgW="596880" imgH="431640" progId="Equation.3">
                  <p:embed/>
                </p:oleObj>
              </mc:Choice>
              <mc:Fallback>
                <p:oleObj name="Equation" r:id="rId4" imgW="5968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648200"/>
                        <a:ext cx="2590800" cy="187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Transformer design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400"/>
              <a:t>The coils have to share the same magnetic field. This is achieved by winding them around the same Iron core. A laminated iron core helps to “channel” the magnetic field more efficiently and reduce loss through heat</a:t>
            </a:r>
          </a:p>
        </p:txBody>
      </p:sp>
      <p:pic>
        <p:nvPicPr>
          <p:cNvPr id="15365" name="Picture 5" descr="Transformer-hightolow_small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371600"/>
            <a:ext cx="4267200" cy="386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dirty="0"/>
              <a:t>Efficiency of a Transformer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dirty="0"/>
              <a:t>Transformers are almost 100% efficient if they are designed with:</a:t>
            </a:r>
          </a:p>
          <a:p>
            <a:pPr>
              <a:buFontTx/>
              <a:buNone/>
            </a:pPr>
            <a:endParaRPr lang="en-GB" altLang="en-US" dirty="0"/>
          </a:p>
          <a:p>
            <a:r>
              <a:rPr lang="en-GB" altLang="en-US" dirty="0"/>
              <a:t>Low resistance windings </a:t>
            </a:r>
            <a:r>
              <a:rPr lang="en-GB" altLang="en-US" dirty="0" smtClean="0"/>
              <a:t>to reduce </a:t>
            </a:r>
            <a:r>
              <a:rPr lang="en-GB" altLang="en-US" dirty="0"/>
              <a:t>heat loss</a:t>
            </a:r>
          </a:p>
          <a:p>
            <a:endParaRPr lang="en-GB" altLang="en-US" dirty="0"/>
          </a:p>
          <a:p>
            <a:r>
              <a:rPr lang="en-GB" altLang="en-US" dirty="0"/>
              <a:t>A laminated core </a:t>
            </a:r>
            <a:r>
              <a:rPr lang="en-GB" altLang="en-US" dirty="0" smtClean="0"/>
              <a:t>to reduce </a:t>
            </a:r>
            <a:r>
              <a:rPr lang="en-GB" altLang="en-US" u="sng" dirty="0"/>
              <a:t>eddy currents</a:t>
            </a:r>
            <a:r>
              <a:rPr lang="en-GB" altLang="en-US" dirty="0"/>
              <a:t> in the </a:t>
            </a:r>
            <a:r>
              <a:rPr lang="en-GB" altLang="en-US" dirty="0" smtClean="0"/>
              <a:t>Iron, </a:t>
            </a:r>
            <a:r>
              <a:rPr lang="en-GB" altLang="en-US" dirty="0"/>
              <a:t>which also </a:t>
            </a:r>
            <a:r>
              <a:rPr lang="en-GB" altLang="en-US" dirty="0" smtClean="0"/>
              <a:t>cause heat </a:t>
            </a:r>
            <a:r>
              <a:rPr lang="en-GB" altLang="en-US" dirty="0"/>
              <a:t>loss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altLang="en-US" u="sng" dirty="0"/>
              <a:t>Calculating efficiency</a:t>
            </a: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796082"/>
              </p:ext>
            </p:extLst>
          </p:nvPr>
        </p:nvGraphicFramePr>
        <p:xfrm>
          <a:off x="1989137" y="1371600"/>
          <a:ext cx="4953000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3" imgW="1473120" imgH="431640" progId="Equation.3">
                  <p:embed/>
                </p:oleObj>
              </mc:Choice>
              <mc:Fallback>
                <p:oleObj name="Equation" r:id="rId3" imgW="14731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7" y="1371600"/>
                        <a:ext cx="4953000" cy="145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57200" y="3200400"/>
            <a:ext cx="801687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/>
              <a:t>The efficiency is often given as a percentage. The use of superconductors would give even more efficient transformers however a superconductor that works at sufficiently high temperatures are yet to be discovered.</a:t>
            </a:r>
          </a:p>
          <a:p>
            <a:endParaRPr lang="en-GB" altLang="en-US" sz="2400" dirty="0"/>
          </a:p>
          <a:p>
            <a:r>
              <a:rPr lang="en-GB" altLang="en-US" sz="2400" dirty="0"/>
              <a:t>When there is no current being drawn from the secondary coil (circuit is disconnected) the back </a:t>
            </a:r>
            <a:r>
              <a:rPr lang="en-GB" altLang="en-US" sz="2400" i="1" dirty="0" err="1"/>
              <a:t>emf</a:t>
            </a:r>
            <a:r>
              <a:rPr lang="en-GB" altLang="en-US" sz="2400" dirty="0"/>
              <a:t> in the primary coil acts against the </a:t>
            </a:r>
            <a:r>
              <a:rPr lang="en-GB" altLang="en-US" sz="2400" dirty="0" err="1" smtClean="0"/>
              <a:t>p.d</a:t>
            </a:r>
            <a:r>
              <a:rPr lang="en-GB" altLang="en-US" sz="2400" dirty="0" smtClean="0"/>
              <a:t>. </a:t>
            </a:r>
            <a:r>
              <a:rPr lang="en-GB" altLang="en-US" sz="2400" dirty="0"/>
              <a:t>in primary coil so there is very little current in the primary coil.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57200" y="1403281"/>
            <a:ext cx="8016875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 smtClean="0"/>
              <a:t>When </a:t>
            </a:r>
            <a:r>
              <a:rPr lang="en-GB" altLang="en-US" sz="2400" dirty="0"/>
              <a:t>there is no current being drawn from the secondary coil (circuit is disconnected) the back </a:t>
            </a:r>
            <a:r>
              <a:rPr lang="en-GB" altLang="en-US" sz="2400" i="1" dirty="0" err="1"/>
              <a:t>emf</a:t>
            </a:r>
            <a:r>
              <a:rPr lang="en-GB" altLang="en-US" sz="2400" dirty="0"/>
              <a:t> in the primary coil acts against the </a:t>
            </a:r>
            <a:r>
              <a:rPr lang="en-GB" altLang="en-US" sz="2400" dirty="0" err="1" smtClean="0"/>
              <a:t>p.d</a:t>
            </a:r>
            <a:r>
              <a:rPr lang="en-GB" altLang="en-US" sz="2400" dirty="0" smtClean="0"/>
              <a:t>. </a:t>
            </a:r>
            <a:r>
              <a:rPr lang="en-GB" altLang="en-US" sz="2400" dirty="0"/>
              <a:t>in primary coil so there is very little current in the primary coil</a:t>
            </a:r>
            <a:r>
              <a:rPr lang="en-GB" altLang="en-US" sz="2400" dirty="0" smtClean="0"/>
              <a:t>.</a:t>
            </a:r>
          </a:p>
          <a:p>
            <a:endParaRPr lang="en-GB" altLang="en-US" sz="2400" dirty="0"/>
          </a:p>
          <a:p>
            <a:pPr algn="ctr"/>
            <a:r>
              <a:rPr lang="en-GB" altLang="en-US" sz="2800" dirty="0" smtClean="0"/>
              <a:t>This explains why a phone charger that is left plugged into the mains with nothing attached to it charge draws very little current – important exam style question!</a:t>
            </a:r>
            <a:endParaRPr lang="en-GB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1197</TotalTime>
  <Words>579</Words>
  <Application>Microsoft Office PowerPoint</Application>
  <PresentationFormat>On-screen Show (4:3)</PresentationFormat>
  <Paragraphs>52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Default Design</vt:lpstr>
      <vt:lpstr>Microsoft Equation 3.0</vt:lpstr>
      <vt:lpstr>Transformers</vt:lpstr>
      <vt:lpstr>Transformer rules</vt:lpstr>
      <vt:lpstr>PowerPoint Presentation</vt:lpstr>
      <vt:lpstr>Transformer Mathematics</vt:lpstr>
      <vt:lpstr>Transformer Rule</vt:lpstr>
      <vt:lpstr>PowerPoint Presentation</vt:lpstr>
      <vt:lpstr>Transformer design</vt:lpstr>
      <vt:lpstr>Efficiency of a Transformer</vt:lpstr>
      <vt:lpstr>Calculating efficiency</vt:lpstr>
      <vt:lpstr>National Grid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SMatthews</dc:creator>
  <cp:lastModifiedBy>USERBUILD</cp:lastModifiedBy>
  <cp:revision>9</cp:revision>
  <cp:lastPrinted>1601-01-01T00:00:00Z</cp:lastPrinted>
  <dcterms:created xsi:type="dcterms:W3CDTF">1601-01-01T00:00:00Z</dcterms:created>
  <dcterms:modified xsi:type="dcterms:W3CDTF">2016-08-30T10:44:33Z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