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266" r:id="rId6"/>
    <p:sldId id="267" r:id="rId7"/>
    <p:sldId id="268" r:id="rId8"/>
    <p:sldId id="271" r:id="rId9"/>
    <p:sldId id="269" r:id="rId10"/>
    <p:sldId id="270" r:id="rId11"/>
    <p:sldId id="272" r:id="rId12"/>
    <p:sldId id="273" r:id="rId13"/>
    <p:sldId id="274" r:id="rId14"/>
    <p:sldId id="279" r:id="rId15"/>
    <p:sldId id="275" r:id="rId16"/>
    <p:sldId id="276" r:id="rId17"/>
    <p:sldId id="277" r:id="rId18"/>
    <p:sldId id="278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29" autoAdjust="0"/>
  </p:normalViewPr>
  <p:slideViewPr>
    <p:cSldViewPr showGuides="1">
      <p:cViewPr varScale="1">
        <p:scale>
          <a:sx n="80" d="100"/>
          <a:sy n="80" d="100"/>
        </p:scale>
        <p:origin x="120" y="73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Satellite Motion and Planetary Orbits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Gravitation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Kepler’s Three Laws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orbit of a planet is an ellipse with the Sun at one of the two foci.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line segment joining a planet and the Sun sweeps out equal areas during equal intervals of time</a:t>
            </a:r>
            <a:r>
              <a:rPr lang="en-GB" dirty="0" smtClean="0"/>
              <a:t>.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square of the orbital period of a planet is proportional to the cube of the semi-major axis of its orbit.</a:t>
            </a:r>
          </a:p>
          <a:p>
            <a:endParaRPr lang="en-GB" dirty="0"/>
          </a:p>
        </p:txBody>
      </p:sp>
      <p:pic>
        <p:nvPicPr>
          <p:cNvPr id="1026" name="Picture 2" descr="http://astronomer.wpengine.netdna-cdn.com/wp-content/uploads/2013/06/johannes_kep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11" y="44624"/>
            <a:ext cx="28047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douglasflynt.com/ellipses/major_and_min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8" y="1972857"/>
            <a:ext cx="7828836" cy="440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9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Newton Vs Hooke and Huygens</a:t>
            </a:r>
            <a:endParaRPr lang="en-GB" dirty="0"/>
          </a:p>
        </p:txBody>
      </p:sp>
      <p:pic>
        <p:nvPicPr>
          <p:cNvPr id="2050" name="Picture 2" descr="https://upload.wikimedia.org/wikipedia/commons/3/39/GodfreyKneller-IsaacNewton-1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" y="1844824"/>
            <a:ext cx="3614535" cy="49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94212" y="3068960"/>
            <a:ext cx="14612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Vs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2" name="Picture 4" descr="https://upload.wikimedia.org/wikipedia/commons/5/51/Christiaan_Huyg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1844824"/>
            <a:ext cx="2733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1/19/Jan_Baptist_van_Helmont_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103" y="1844824"/>
            <a:ext cx="3026965" cy="3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Geostationary Orbit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Satellites which are sent up to orbit the Earth can be polar trajectory satellites used to examine the Earth – mapping etc. or geostationary orbit when the satellite must remain in exactly the same position 24 hours a day</a:t>
            </a:r>
          </a:p>
          <a:p>
            <a:r>
              <a:rPr lang="en-GB" dirty="0" smtClean="0"/>
              <a:t>A specific height above the Earth’s surface is required to achieve geostationary orbit</a:t>
            </a:r>
          </a:p>
          <a:p>
            <a:r>
              <a:rPr lang="en-GB" dirty="0" smtClean="0"/>
              <a:t>At the specific geostationary height, the satellite will orbit the Earth at exactly 24 hours period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1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Kepler’s 3</a:t>
            </a:r>
            <a:r>
              <a:rPr lang="en-GB" baseline="30000" dirty="0" smtClean="0"/>
              <a:t>rd</a:t>
            </a:r>
            <a:r>
              <a:rPr lang="en-GB" dirty="0" smtClean="0"/>
              <a:t> law, calculate the distance of geostationary orbit</a:t>
            </a:r>
          </a:p>
          <a:p>
            <a:endParaRPr lang="en-GB" dirty="0"/>
          </a:p>
          <a:p>
            <a:r>
              <a:rPr lang="en-GB" dirty="0" smtClean="0"/>
              <a:t>Mass of the Earth = 6.0 x10</a:t>
            </a:r>
            <a:r>
              <a:rPr lang="en-GB" baseline="30000" dirty="0" smtClean="0"/>
              <a:t>24</a:t>
            </a:r>
            <a:r>
              <a:rPr lang="en-GB" dirty="0" smtClean="0"/>
              <a:t> kg</a:t>
            </a:r>
          </a:p>
          <a:p>
            <a:r>
              <a:rPr lang="en-GB" dirty="0" smtClean="0"/>
              <a:t>Radius of the Earth = 6400 km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/>
                  <a:t> </a:t>
                </a:r>
              </a:p>
              <a:p>
                <a:r>
                  <a:rPr lang="en-GB" dirty="0" smtClean="0"/>
                  <a:t>Period T = 24 h = 24 x 3600 s = 86 400 s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𝐺𝑀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6.67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−11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×6.0×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86 40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=4.2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=4.2×1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=42 000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42 000 −6400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=36 000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2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G</a:t>
            </a:r>
            <a:r>
              <a:rPr lang="en-GB" dirty="0" smtClean="0"/>
              <a:t> fields recap</a:t>
            </a:r>
          </a:p>
          <a:p>
            <a:r>
              <a:rPr lang="en-GB" dirty="0" smtClean="0"/>
              <a:t>Equipotential Lines recap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2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 Gravitational Field Strength</a:t>
            </a:r>
            <a:endParaRPr lang="en-GB" dirty="0"/>
          </a:p>
        </p:txBody>
      </p:sp>
      <p:pic>
        <p:nvPicPr>
          <p:cNvPr id="4" name="Content Placeholder 3" descr="p06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988840"/>
            <a:ext cx="4644007" cy="46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45895" y="1916832"/>
            <a:ext cx="6092825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b="1" i="1" dirty="0"/>
              <a:t>g = F / m  </a:t>
            </a:r>
          </a:p>
          <a:p>
            <a:r>
              <a:rPr lang="en-GB" altLang="en-US" dirty="0"/>
              <a:t>where </a:t>
            </a:r>
            <a:r>
              <a:rPr lang="en-GB" altLang="en-US" b="1" i="1" dirty="0"/>
              <a:t>m</a:t>
            </a:r>
            <a:r>
              <a:rPr lang="en-GB" altLang="en-US" dirty="0"/>
              <a:t> is a mass feeling the gravity force of a much larger mass </a:t>
            </a:r>
            <a:r>
              <a:rPr lang="en-GB" altLang="en-US" b="1" i="1" dirty="0"/>
              <a:t>M</a:t>
            </a:r>
          </a:p>
          <a:p>
            <a:r>
              <a:rPr lang="en-GB" altLang="en-US" dirty="0"/>
              <a:t>Newton’s law in this situation can now be written: </a:t>
            </a:r>
          </a:p>
          <a:p>
            <a:r>
              <a:rPr lang="en-GB" altLang="en-US" b="1" i="1" dirty="0"/>
              <a:t>F  </a:t>
            </a:r>
            <a:r>
              <a:rPr lang="en-GB" altLang="en-US" b="1" i="1" dirty="0">
                <a:cs typeface="Arial" panose="020B0604020202020204" pitchFamily="34" charset="0"/>
              </a:rPr>
              <a:t>=  - </a:t>
            </a:r>
            <a:r>
              <a:rPr lang="en-GB" altLang="en-US" b="1" i="1" u="sng" dirty="0">
                <a:cs typeface="Arial" panose="020B0604020202020204" pitchFamily="34" charset="0"/>
              </a:rPr>
              <a:t>G M </a:t>
            </a:r>
            <a:r>
              <a:rPr lang="en-GB" altLang="en-US" b="1" i="1" u="sng" dirty="0" err="1">
                <a:cs typeface="Arial" panose="020B0604020202020204" pitchFamily="34" charset="0"/>
              </a:rPr>
              <a:t>m</a:t>
            </a:r>
            <a:endParaRPr lang="en-GB" altLang="en-US" b="1" i="1" u="sng" baseline="-25000" dirty="0">
              <a:cs typeface="Arial" panose="020B0604020202020204" pitchFamily="34" charset="0"/>
            </a:endParaRPr>
          </a:p>
          <a:p>
            <a:r>
              <a:rPr lang="en-GB" altLang="en-US" b="1" i="1" dirty="0">
                <a:cs typeface="Arial" panose="020B0604020202020204" pitchFamily="34" charset="0"/>
              </a:rPr>
              <a:t>	r</a:t>
            </a:r>
            <a:r>
              <a:rPr lang="en-GB" altLang="en-US" b="1" i="1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GB" altLang="en-US" dirty="0"/>
              <a:t>Substituting </a:t>
            </a:r>
            <a:r>
              <a:rPr lang="en-GB" altLang="en-US" b="1" i="1" dirty="0"/>
              <a:t>F</a:t>
            </a:r>
            <a:r>
              <a:rPr lang="en-GB" altLang="en-US" dirty="0"/>
              <a:t> from the 2</a:t>
            </a:r>
            <a:r>
              <a:rPr lang="en-GB" altLang="en-US" baseline="30000" dirty="0"/>
              <a:t>nd</a:t>
            </a:r>
            <a:r>
              <a:rPr lang="en-GB" altLang="en-US" dirty="0"/>
              <a:t> equation into the 1st: </a:t>
            </a:r>
            <a:r>
              <a:rPr lang="en-GB" altLang="en-US" b="1" i="1" dirty="0"/>
              <a:t>g = - </a:t>
            </a:r>
            <a:r>
              <a:rPr lang="en-GB" altLang="en-US" b="1" i="1" u="sng" dirty="0">
                <a:cs typeface="Arial" panose="020B0604020202020204" pitchFamily="34" charset="0"/>
              </a:rPr>
              <a:t>G M </a:t>
            </a:r>
            <a:r>
              <a:rPr lang="en-GB" altLang="en-US" b="1" i="1" u="sng" dirty="0" err="1">
                <a:cs typeface="Arial" panose="020B0604020202020204" pitchFamily="34" charset="0"/>
              </a:rPr>
              <a:t>m</a:t>
            </a:r>
            <a:r>
              <a:rPr lang="en-GB" altLang="en-US" b="1" i="1" dirty="0"/>
              <a:t> </a:t>
            </a:r>
          </a:p>
          <a:p>
            <a:r>
              <a:rPr lang="en-GB" altLang="en-US" b="1" i="1" dirty="0">
                <a:cs typeface="Arial" panose="020B0604020202020204" pitchFamily="34" charset="0"/>
              </a:rPr>
              <a:t>          					</a:t>
            </a:r>
            <a:r>
              <a:rPr lang="en-GB" altLang="en-US" b="1" i="1" dirty="0" smtClean="0">
                <a:cs typeface="Arial" panose="020B0604020202020204" pitchFamily="34" charset="0"/>
              </a:rPr>
              <a:t>              </a:t>
            </a:r>
            <a:r>
              <a:rPr lang="en-GB" altLang="en-US" b="1" i="1" dirty="0">
                <a:cs typeface="Arial" panose="020B0604020202020204" pitchFamily="34" charset="0"/>
              </a:rPr>
              <a:t>r</a:t>
            </a:r>
            <a:r>
              <a:rPr lang="en-GB" altLang="en-US" b="1" i="1" baseline="30000" dirty="0">
                <a:cs typeface="Arial" panose="020B0604020202020204" pitchFamily="34" charset="0"/>
              </a:rPr>
              <a:t>2</a:t>
            </a:r>
            <a:r>
              <a:rPr lang="en-GB" altLang="en-US" b="1" i="1" dirty="0"/>
              <a:t> m</a:t>
            </a:r>
          </a:p>
          <a:p>
            <a:r>
              <a:rPr lang="en-GB" altLang="en-US" b="1" i="1" dirty="0"/>
              <a:t>			</a:t>
            </a:r>
            <a:r>
              <a:rPr lang="en-GB" altLang="en-US" sz="2000" b="1" i="1" dirty="0"/>
              <a:t>g = - </a:t>
            </a:r>
            <a:r>
              <a:rPr lang="en-GB" altLang="en-US" sz="2000" b="1" i="1" u="sng" dirty="0">
                <a:cs typeface="Arial" panose="020B0604020202020204" pitchFamily="34" charset="0"/>
              </a:rPr>
              <a:t>G M </a:t>
            </a:r>
            <a:endParaRPr lang="en-GB" altLang="en-US" sz="2000" b="1" i="1" dirty="0"/>
          </a:p>
          <a:p>
            <a:r>
              <a:rPr lang="en-GB" altLang="en-US" sz="2000" b="1" i="1" dirty="0">
                <a:cs typeface="Arial" panose="020B0604020202020204" pitchFamily="34" charset="0"/>
              </a:rPr>
              <a:t>          			          r</a:t>
            </a:r>
            <a:r>
              <a:rPr lang="en-GB" altLang="en-US" sz="2000" b="1" i="1" baseline="30000" dirty="0">
                <a:cs typeface="Arial" panose="020B0604020202020204" pitchFamily="34" charset="0"/>
              </a:rPr>
              <a:t>2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819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Gravitational Potential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6948263" cy="4114801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>
                <a:solidFill>
                  <a:schemeClr val="accent2"/>
                </a:solidFill>
              </a:rPr>
              <a:t>These are surfaces that join up points of equal potential.</a:t>
            </a:r>
          </a:p>
          <a:p>
            <a:pPr marL="533400" lvl="1" indent="-261938"/>
            <a:r>
              <a:rPr lang="en-GB" altLang="en-US" dirty="0"/>
              <a:t>No work is done by gravitational force when a mass is moved along an equipotential surface.</a:t>
            </a:r>
          </a:p>
          <a:p>
            <a:pPr marL="533400" lvl="1" indent="-261938"/>
            <a:r>
              <a:rPr lang="en-GB" altLang="en-US" dirty="0" err="1"/>
              <a:t>Equipotentials</a:t>
            </a:r>
            <a:r>
              <a:rPr lang="en-GB" altLang="en-US" dirty="0"/>
              <a:t> are always perpendicular to field lines.</a:t>
            </a:r>
          </a:p>
          <a:p>
            <a:pPr marL="533400" lvl="1" indent="-261938"/>
            <a:r>
              <a:rPr lang="en-GB" altLang="en-US" dirty="0">
                <a:cs typeface="Arial" panose="020B0604020202020204" pitchFamily="34" charset="0"/>
              </a:rPr>
              <a:t>Examples include: contour lines on maps, sea level, the floor of a room, the bench top surface.</a:t>
            </a:r>
            <a:endParaRPr lang="el-GR" altLang="en-US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p05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1882621"/>
            <a:ext cx="4114601" cy="48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done through gravitational potentials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b="1" dirty="0">
                <a:cs typeface="Arial" panose="020B0604020202020204" pitchFamily="34" charset="0"/>
              </a:rPr>
              <a:t>When a mass, </a:t>
            </a:r>
            <a:r>
              <a:rPr lang="en-GB" altLang="en-US" b="1" i="1" dirty="0">
                <a:cs typeface="Arial" panose="020B0604020202020204" pitchFamily="34" charset="0"/>
              </a:rPr>
              <a:t>m</a:t>
            </a:r>
            <a:r>
              <a:rPr lang="en-GB" altLang="en-US" b="1" dirty="0">
                <a:cs typeface="Arial" panose="020B0604020202020204" pitchFamily="34" charset="0"/>
              </a:rPr>
              <a:t> is moved through a gravitational potential difference of </a:t>
            </a:r>
            <a:r>
              <a:rPr lang="el-GR" altLang="en-US" b="1" i="1" dirty="0">
                <a:cs typeface="Arial" panose="020B0604020202020204" pitchFamily="34" charset="0"/>
              </a:rPr>
              <a:t>Δ</a:t>
            </a:r>
            <a:r>
              <a:rPr lang="en-GB" altLang="en-US" b="1" i="1" dirty="0">
                <a:cs typeface="Arial" panose="020B0604020202020204" pitchFamily="34" charset="0"/>
              </a:rPr>
              <a:t>V</a:t>
            </a:r>
            <a:r>
              <a:rPr lang="en-GB" altLang="en-US" b="1" dirty="0">
                <a:cs typeface="Arial" panose="020B0604020202020204" pitchFamily="34" charset="0"/>
              </a:rPr>
              <a:t> the work done </a:t>
            </a:r>
            <a:r>
              <a:rPr lang="el-GR" altLang="en-US" b="1" i="1" dirty="0">
                <a:cs typeface="Arial" panose="020B0604020202020204" pitchFamily="34" charset="0"/>
              </a:rPr>
              <a:t>Δ</a:t>
            </a:r>
            <a:r>
              <a:rPr lang="en-GB" altLang="en-US" b="1" i="1" dirty="0">
                <a:cs typeface="Arial" panose="020B0604020202020204" pitchFamily="34" charset="0"/>
              </a:rPr>
              <a:t>W</a:t>
            </a:r>
            <a:r>
              <a:rPr lang="en-GB" altLang="en-US" b="1" dirty="0">
                <a:cs typeface="Arial" panose="020B0604020202020204" pitchFamily="34" charset="0"/>
              </a:rPr>
              <a:t> is given by:</a:t>
            </a:r>
          </a:p>
          <a:p>
            <a:pPr marL="0" indent="0">
              <a:buNone/>
            </a:pPr>
            <a:endParaRPr lang="en-GB" altLang="en-US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b="1" dirty="0">
                <a:cs typeface="Arial" panose="020B0604020202020204" pitchFamily="34" charset="0"/>
              </a:rPr>
              <a:t>		</a:t>
            </a:r>
            <a:r>
              <a:rPr lang="el-GR" altLang="en-US" sz="3200" b="1" dirty="0">
                <a:cs typeface="Arial" panose="020B0604020202020204" pitchFamily="34" charset="0"/>
              </a:rPr>
              <a:t>Δ</a:t>
            </a:r>
            <a:r>
              <a:rPr lang="en-GB" altLang="en-US" sz="3200" b="1" dirty="0">
                <a:cs typeface="Arial" panose="020B0604020202020204" pitchFamily="34" charset="0"/>
              </a:rPr>
              <a:t>W  =  m x </a:t>
            </a:r>
            <a:r>
              <a:rPr lang="el-GR" altLang="en-US" sz="3200" b="1" dirty="0">
                <a:cs typeface="Arial" panose="020B0604020202020204" pitchFamily="34" charset="0"/>
              </a:rPr>
              <a:t>Δ</a:t>
            </a:r>
            <a:r>
              <a:rPr lang="en-GB" altLang="en-US" sz="3200" b="1" dirty="0">
                <a:cs typeface="Arial" panose="020B0604020202020204" pitchFamily="34" charset="0"/>
              </a:rPr>
              <a:t>V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endParaRPr lang="el-GR" altLang="en-US" b="1" dirty="0"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8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i="1" dirty="0"/>
              <a:t>Calculate the minimum work required to lift an astronaut of mass 80kg from the Earth’s surface to the height of the ISS (300 km).</a:t>
            </a:r>
          </a:p>
          <a:p>
            <a:pPr marL="0" indent="0">
              <a:buNone/>
            </a:pPr>
            <a:r>
              <a:rPr lang="en-GB" altLang="en-US" i="1" dirty="0"/>
              <a:t>Earth radius, r = 6400 km</a:t>
            </a:r>
          </a:p>
          <a:p>
            <a:pPr marL="0" indent="0">
              <a:buNone/>
            </a:pPr>
            <a:r>
              <a:rPr lang="en-GB" altLang="en-US" i="1" dirty="0"/>
              <a:t>Earth mass, M = 6.0 x 10 </a:t>
            </a:r>
            <a:r>
              <a:rPr lang="en-GB" altLang="en-US" i="1" baseline="30000" dirty="0"/>
              <a:t>24</a:t>
            </a:r>
            <a:r>
              <a:rPr lang="en-GB" altLang="en-US" i="1" dirty="0"/>
              <a:t> kg</a:t>
            </a:r>
          </a:p>
          <a:p>
            <a:pPr marL="0" indent="0">
              <a:buNone/>
            </a:pPr>
            <a:r>
              <a:rPr lang="en-GB" altLang="en-US" i="1" dirty="0"/>
              <a:t>G = </a:t>
            </a:r>
            <a:r>
              <a:rPr lang="en-GB" altLang="en-US" i="1" dirty="0">
                <a:cs typeface="Arial" panose="020B0604020202020204" pitchFamily="34" charset="0"/>
              </a:rPr>
              <a:t>6.672 x 10 </a:t>
            </a:r>
            <a:r>
              <a:rPr lang="en-GB" altLang="en-US" i="1" baseline="30000" dirty="0">
                <a:cs typeface="Arial" panose="020B0604020202020204" pitchFamily="34" charset="0"/>
              </a:rPr>
              <a:t>-11</a:t>
            </a:r>
            <a:r>
              <a:rPr lang="en-GB" altLang="en-US" i="1" dirty="0">
                <a:cs typeface="Arial" panose="020B0604020202020204" pitchFamily="34" charset="0"/>
              </a:rPr>
              <a:t> N m </a:t>
            </a:r>
            <a:r>
              <a:rPr lang="en-GB" altLang="en-US" i="1" baseline="30000" dirty="0">
                <a:cs typeface="Arial" panose="020B0604020202020204" pitchFamily="34" charset="0"/>
              </a:rPr>
              <a:t>2</a:t>
            </a:r>
            <a:r>
              <a:rPr lang="en-GB" altLang="en-US" i="1" dirty="0">
                <a:cs typeface="Arial" panose="020B0604020202020204" pitchFamily="34" charset="0"/>
              </a:rPr>
              <a:t> kg </a:t>
            </a:r>
            <a:r>
              <a:rPr lang="en-GB" altLang="en-US" i="1" baseline="30000" dirty="0">
                <a:cs typeface="Arial" panose="020B0604020202020204" pitchFamily="34" charset="0"/>
              </a:rPr>
              <a:t>- 2</a:t>
            </a:r>
            <a:endParaRPr lang="en-GB" altLang="en-US" dirty="0"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2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000" b="1" i="1" dirty="0"/>
              <a:t>V =  - G M /  r</a:t>
            </a:r>
          </a:p>
          <a:p>
            <a:pPr marL="0" indent="0">
              <a:buNone/>
            </a:pPr>
            <a:r>
              <a:rPr lang="en-GB" altLang="en-US" sz="2000" i="1" dirty="0"/>
              <a:t>V</a:t>
            </a:r>
            <a:r>
              <a:rPr lang="en-GB" altLang="en-US" sz="2000" dirty="0"/>
              <a:t> at  Earth surface: </a:t>
            </a:r>
            <a:r>
              <a:rPr lang="en-GB" altLang="en-US" sz="2000" i="1" dirty="0"/>
              <a:t>r</a:t>
            </a:r>
            <a:r>
              <a:rPr lang="en-GB" altLang="en-US" sz="2000" dirty="0"/>
              <a:t> = 6.4 x 10 </a:t>
            </a:r>
            <a:r>
              <a:rPr lang="en-GB" altLang="en-US" sz="2000" baseline="30000" dirty="0"/>
              <a:t>6</a:t>
            </a:r>
            <a:r>
              <a:rPr lang="en-GB" altLang="en-US" sz="2000" dirty="0"/>
              <a:t> m</a:t>
            </a:r>
          </a:p>
          <a:p>
            <a:pPr marL="0" indent="0">
              <a:buNone/>
            </a:pPr>
            <a:r>
              <a:rPr lang="en-GB" altLang="en-US" sz="2000" dirty="0"/>
              <a:t>= - (</a:t>
            </a:r>
            <a:r>
              <a:rPr lang="en-GB" altLang="en-US" sz="2000" dirty="0">
                <a:cs typeface="Arial" panose="020B0604020202020204" pitchFamily="34" charset="0"/>
              </a:rPr>
              <a:t>6.672 x 10 </a:t>
            </a:r>
            <a:r>
              <a:rPr lang="en-GB" altLang="en-US" sz="2000" baseline="30000" dirty="0">
                <a:cs typeface="Arial" panose="020B0604020202020204" pitchFamily="34" charset="0"/>
              </a:rPr>
              <a:t>-11</a:t>
            </a:r>
            <a:r>
              <a:rPr lang="en-GB" altLang="en-US" sz="2000" dirty="0">
                <a:cs typeface="Arial" panose="020B0604020202020204" pitchFamily="34" charset="0"/>
              </a:rPr>
              <a:t>) x (</a:t>
            </a:r>
            <a:r>
              <a:rPr lang="en-GB" altLang="en-US" sz="2000" dirty="0"/>
              <a:t>6.0 x 10 </a:t>
            </a:r>
            <a:r>
              <a:rPr lang="en-GB" altLang="en-US" sz="2000" baseline="30000" dirty="0"/>
              <a:t>24</a:t>
            </a:r>
            <a:r>
              <a:rPr lang="en-GB" altLang="en-US" sz="2000" dirty="0"/>
              <a:t> ) </a:t>
            </a:r>
            <a:r>
              <a:rPr lang="en-GB" altLang="en-US" sz="2000" dirty="0">
                <a:cs typeface="Arial" panose="020B0604020202020204" pitchFamily="34" charset="0"/>
              </a:rPr>
              <a:t>/ </a:t>
            </a:r>
            <a:r>
              <a:rPr lang="en-GB" altLang="en-US" sz="2000" dirty="0"/>
              <a:t>6.4 x 10 </a:t>
            </a:r>
            <a:r>
              <a:rPr lang="en-GB" altLang="en-US" sz="2000" baseline="30000" dirty="0"/>
              <a:t>6</a:t>
            </a:r>
          </a:p>
          <a:p>
            <a:pPr marL="0" indent="0">
              <a:buNone/>
            </a:pPr>
            <a:r>
              <a:rPr lang="en-GB" altLang="en-US" sz="2000" dirty="0"/>
              <a:t>= - 6.26 x 10 </a:t>
            </a:r>
            <a:r>
              <a:rPr lang="en-GB" altLang="en-US" sz="2000" baseline="30000" dirty="0"/>
              <a:t>7</a:t>
            </a:r>
            <a:r>
              <a:rPr lang="en-GB" altLang="en-US" sz="2000" dirty="0"/>
              <a:t> </a:t>
            </a:r>
            <a:r>
              <a:rPr lang="en-GB" altLang="en-US" sz="2000" dirty="0" err="1"/>
              <a:t>Jkg</a:t>
            </a:r>
            <a:r>
              <a:rPr lang="en-GB" altLang="en-US" sz="2000" dirty="0"/>
              <a:t> </a:t>
            </a:r>
            <a:r>
              <a:rPr lang="en-GB" altLang="en-US" sz="2000" baseline="30000" dirty="0"/>
              <a:t>-1</a:t>
            </a:r>
          </a:p>
          <a:p>
            <a:pPr marL="0" indent="0">
              <a:buNone/>
            </a:pPr>
            <a:r>
              <a:rPr lang="en-GB" altLang="en-US" sz="2000" i="1" dirty="0"/>
              <a:t>V</a:t>
            </a:r>
            <a:r>
              <a:rPr lang="en-GB" altLang="en-US" sz="2000" dirty="0"/>
              <a:t> at  ISS: </a:t>
            </a:r>
            <a:r>
              <a:rPr lang="en-GB" altLang="en-US" sz="2000" i="1" dirty="0"/>
              <a:t>r</a:t>
            </a:r>
            <a:r>
              <a:rPr lang="en-GB" altLang="en-US" sz="2000" dirty="0"/>
              <a:t> = 6.7 x 10 </a:t>
            </a:r>
            <a:r>
              <a:rPr lang="en-GB" altLang="en-US" sz="2000" baseline="30000" dirty="0"/>
              <a:t>6</a:t>
            </a:r>
            <a:r>
              <a:rPr lang="en-GB" altLang="en-US" sz="2000" dirty="0"/>
              <a:t> m</a:t>
            </a:r>
          </a:p>
          <a:p>
            <a:pPr marL="0" indent="0">
              <a:buNone/>
            </a:pPr>
            <a:r>
              <a:rPr lang="en-GB" altLang="en-US" sz="2000" dirty="0"/>
              <a:t>= - 5.97 x 10 </a:t>
            </a:r>
            <a:r>
              <a:rPr lang="en-GB" altLang="en-US" sz="2000" baseline="30000" dirty="0"/>
              <a:t>7</a:t>
            </a:r>
            <a:r>
              <a:rPr lang="en-GB" altLang="en-US" sz="2000" dirty="0"/>
              <a:t> </a:t>
            </a:r>
            <a:r>
              <a:rPr lang="en-GB" altLang="en-US" sz="2000" dirty="0" err="1"/>
              <a:t>Jkg</a:t>
            </a:r>
            <a:r>
              <a:rPr lang="en-GB" altLang="en-US" sz="2000" dirty="0"/>
              <a:t> </a:t>
            </a:r>
            <a:r>
              <a:rPr lang="en-GB" altLang="en-US" sz="2000" baseline="30000" dirty="0"/>
              <a:t>-1</a:t>
            </a:r>
          </a:p>
          <a:p>
            <a:pPr marL="0" indent="0">
              <a:buNone/>
            </a:pPr>
            <a:r>
              <a:rPr lang="el-GR" altLang="en-US" sz="2000" b="1" i="1" dirty="0">
                <a:cs typeface="Arial" panose="020B0604020202020204" pitchFamily="34" charset="0"/>
              </a:rPr>
              <a:t>Δ</a:t>
            </a:r>
            <a:r>
              <a:rPr lang="en-GB" altLang="en-US" sz="2000" b="1" i="1" dirty="0">
                <a:cs typeface="Arial" panose="020B0604020202020204" pitchFamily="34" charset="0"/>
              </a:rPr>
              <a:t>V</a:t>
            </a:r>
            <a:r>
              <a:rPr lang="en-GB" altLang="en-US" sz="2000" dirty="0">
                <a:cs typeface="Arial" panose="020B0604020202020204" pitchFamily="34" charset="0"/>
              </a:rPr>
              <a:t> = (6.26 – 5.97) </a:t>
            </a:r>
            <a:r>
              <a:rPr lang="en-GB" altLang="en-US" sz="2000" dirty="0"/>
              <a:t>x 10 </a:t>
            </a:r>
            <a:r>
              <a:rPr lang="en-GB" altLang="en-US" sz="2000" baseline="30000" dirty="0"/>
              <a:t>7</a:t>
            </a:r>
            <a:r>
              <a:rPr lang="en-GB" altLang="en-US" sz="2000" dirty="0"/>
              <a:t> </a:t>
            </a:r>
            <a:r>
              <a:rPr lang="en-GB" altLang="en-US" sz="2000" dirty="0" err="1"/>
              <a:t>Jkg</a:t>
            </a:r>
            <a:r>
              <a:rPr lang="en-GB" altLang="en-US" sz="2000" dirty="0"/>
              <a:t> </a:t>
            </a:r>
            <a:r>
              <a:rPr lang="en-GB" altLang="en-US" sz="2000" baseline="30000" dirty="0"/>
              <a:t>-1</a:t>
            </a:r>
            <a:r>
              <a:rPr lang="en-GB" altLang="en-US" sz="2000" dirty="0"/>
              <a:t>  </a:t>
            </a:r>
            <a:r>
              <a:rPr lang="en-GB" altLang="en-US" sz="2000" dirty="0">
                <a:cs typeface="Arial" panose="020B0604020202020204" pitchFamily="34" charset="0"/>
              </a:rPr>
              <a:t>= 2.9 </a:t>
            </a:r>
            <a:r>
              <a:rPr lang="en-GB" altLang="en-US" sz="2000" dirty="0"/>
              <a:t>x 10 </a:t>
            </a:r>
            <a:r>
              <a:rPr lang="en-GB" altLang="en-US" sz="2000" baseline="30000" dirty="0"/>
              <a:t>6</a:t>
            </a:r>
            <a:r>
              <a:rPr lang="en-GB" altLang="en-US" sz="2000" dirty="0"/>
              <a:t> </a:t>
            </a:r>
            <a:r>
              <a:rPr lang="en-GB" altLang="en-US" sz="2000" dirty="0" err="1"/>
              <a:t>Jkg</a:t>
            </a:r>
            <a:r>
              <a:rPr lang="en-GB" altLang="en-US" sz="2000" dirty="0"/>
              <a:t> </a:t>
            </a:r>
            <a:r>
              <a:rPr lang="en-GB" altLang="en-US" sz="2000" baseline="30000" dirty="0"/>
              <a:t>-</a:t>
            </a:r>
            <a:r>
              <a:rPr lang="en-GB" altLang="en-US" sz="2000" baseline="30000" dirty="0" smtClean="0"/>
              <a:t>1</a:t>
            </a:r>
            <a:endParaRPr lang="en-GB" altLang="en-US" sz="20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7030517" y="2348880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sz="2400" b="1" i="1" dirty="0">
                <a:cs typeface="Arial" panose="020B0604020202020204" pitchFamily="34" charset="0"/>
              </a:rPr>
              <a:t>Δ</a:t>
            </a:r>
            <a:r>
              <a:rPr lang="en-GB" altLang="en-US" sz="2400" b="1" i="1" dirty="0">
                <a:cs typeface="Arial" panose="020B0604020202020204" pitchFamily="34" charset="0"/>
              </a:rPr>
              <a:t>W  =  m x </a:t>
            </a:r>
            <a:r>
              <a:rPr lang="el-GR" altLang="en-US" sz="2400" b="1" i="1" dirty="0">
                <a:cs typeface="Arial" panose="020B0604020202020204" pitchFamily="34" charset="0"/>
              </a:rPr>
              <a:t>Δ</a:t>
            </a:r>
            <a:r>
              <a:rPr lang="en-GB" altLang="en-US" sz="2400" b="1" i="1" dirty="0">
                <a:cs typeface="Arial" panose="020B0604020202020204" pitchFamily="34" charset="0"/>
              </a:rPr>
              <a:t>V</a:t>
            </a:r>
          </a:p>
          <a:p>
            <a:r>
              <a:rPr lang="en-GB" altLang="en-US" sz="2400" dirty="0">
                <a:cs typeface="Arial" panose="020B0604020202020204" pitchFamily="34" charset="0"/>
              </a:rPr>
              <a:t>= 80 kg x 2.9 </a:t>
            </a:r>
            <a:r>
              <a:rPr lang="en-GB" altLang="en-US" sz="2400" dirty="0"/>
              <a:t>x 10 </a:t>
            </a:r>
            <a:r>
              <a:rPr lang="en-GB" altLang="en-US" sz="2400" baseline="30000" dirty="0"/>
              <a:t>6</a:t>
            </a:r>
            <a:r>
              <a:rPr lang="en-GB" altLang="en-US" sz="2400" dirty="0"/>
              <a:t> </a:t>
            </a:r>
            <a:r>
              <a:rPr lang="en-GB" altLang="en-US" sz="2400" dirty="0" err="1"/>
              <a:t>Jkg</a:t>
            </a:r>
            <a:r>
              <a:rPr lang="en-GB" altLang="en-US" sz="2400" dirty="0"/>
              <a:t> </a:t>
            </a:r>
            <a:r>
              <a:rPr lang="en-GB" altLang="en-US" sz="2400" baseline="30000" dirty="0"/>
              <a:t>-1</a:t>
            </a:r>
          </a:p>
          <a:p>
            <a:r>
              <a:rPr lang="en-GB" altLang="en-US" sz="2400" b="1" dirty="0">
                <a:cs typeface="Arial" panose="020B0604020202020204" pitchFamily="34" charset="0"/>
              </a:rPr>
              <a:t>Work = 2.32 x 10 </a:t>
            </a:r>
            <a:r>
              <a:rPr lang="en-GB" altLang="en-US" sz="2400" b="1" baseline="30000" dirty="0">
                <a:cs typeface="Arial" panose="020B0604020202020204" pitchFamily="34" charset="0"/>
              </a:rPr>
              <a:t>8</a:t>
            </a:r>
            <a:r>
              <a:rPr lang="en-GB" altLang="en-US" sz="2400" b="1" dirty="0">
                <a:cs typeface="Arial" panose="020B0604020202020204" pitchFamily="34" charset="0"/>
              </a:rPr>
              <a:t> J  = 232 MJ</a:t>
            </a:r>
            <a:endParaRPr lang="en-GB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8665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i="1" dirty="0"/>
              <a:t>(a) What work would be needed to remove the astronaut completely from the Earth’s gravitational field?</a:t>
            </a:r>
          </a:p>
          <a:p>
            <a:pPr marL="0" indent="0">
              <a:buNone/>
            </a:pPr>
            <a:r>
              <a:rPr lang="en-GB" altLang="en-US" i="1" dirty="0"/>
              <a:t>(b) If this work came from a conversion of initial kinetic energy (the astronaut is projected from the Earth’s surface), what would be the astronaut’s initial speed?</a:t>
            </a:r>
            <a:endParaRPr lang="en-GB" altLang="en-US" dirty="0"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2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i="1" dirty="0"/>
              <a:t>(a) </a:t>
            </a:r>
            <a:r>
              <a:rPr lang="el-GR" altLang="en-US" b="1" i="1" dirty="0">
                <a:cs typeface="Arial" panose="020B0604020202020204" pitchFamily="34" charset="0"/>
              </a:rPr>
              <a:t>Δ</a:t>
            </a:r>
            <a:r>
              <a:rPr lang="en-GB" altLang="en-US" b="1" i="1" dirty="0">
                <a:cs typeface="Arial" panose="020B0604020202020204" pitchFamily="34" charset="0"/>
              </a:rPr>
              <a:t>V</a:t>
            </a:r>
            <a:r>
              <a:rPr lang="en-GB" altLang="en-US" dirty="0">
                <a:cs typeface="Arial" panose="020B0604020202020204" pitchFamily="34" charset="0"/>
              </a:rPr>
              <a:t> = (6.26 – 0) </a:t>
            </a:r>
            <a:r>
              <a:rPr lang="en-GB" altLang="en-US" dirty="0"/>
              <a:t>x 10 </a:t>
            </a:r>
            <a:r>
              <a:rPr lang="en-GB" altLang="en-US" baseline="30000" dirty="0"/>
              <a:t>7</a:t>
            </a:r>
            <a:r>
              <a:rPr lang="en-GB" altLang="en-US" dirty="0"/>
              <a:t> Jkg</a:t>
            </a:r>
            <a:r>
              <a:rPr lang="en-GB" altLang="en-US" baseline="30000" dirty="0"/>
              <a:t>-1</a:t>
            </a:r>
            <a:r>
              <a:rPr lang="en-GB" altLang="en-US" dirty="0"/>
              <a:t>  </a:t>
            </a:r>
            <a:r>
              <a:rPr lang="en-GB" altLang="en-US" dirty="0">
                <a:cs typeface="Arial" panose="020B0604020202020204" pitchFamily="34" charset="0"/>
              </a:rPr>
              <a:t>= 6.26 </a:t>
            </a:r>
            <a:r>
              <a:rPr lang="en-GB" altLang="en-US" dirty="0"/>
              <a:t>x 10 </a:t>
            </a:r>
            <a:r>
              <a:rPr lang="en-GB" altLang="en-US" baseline="30000" dirty="0"/>
              <a:t>7</a:t>
            </a:r>
            <a:r>
              <a:rPr lang="en-GB" altLang="en-US" dirty="0"/>
              <a:t> Jkg</a:t>
            </a:r>
            <a:r>
              <a:rPr lang="en-GB" altLang="en-US" baseline="30000" dirty="0"/>
              <a:t>-1</a:t>
            </a:r>
          </a:p>
          <a:p>
            <a:pPr marL="0" indent="0">
              <a:buNone/>
            </a:pPr>
            <a:r>
              <a:rPr lang="el-GR" altLang="en-US" b="1" i="1" dirty="0">
                <a:cs typeface="Arial" panose="020B0604020202020204" pitchFamily="34" charset="0"/>
              </a:rPr>
              <a:t>Δ</a:t>
            </a:r>
            <a:r>
              <a:rPr lang="en-GB" altLang="en-US" b="1" i="1" dirty="0">
                <a:cs typeface="Arial" panose="020B0604020202020204" pitchFamily="34" charset="0"/>
              </a:rPr>
              <a:t>W  =  m x </a:t>
            </a:r>
            <a:r>
              <a:rPr lang="el-GR" altLang="en-US" b="1" i="1" dirty="0">
                <a:cs typeface="Arial" panose="020B0604020202020204" pitchFamily="34" charset="0"/>
              </a:rPr>
              <a:t>Δ</a:t>
            </a:r>
            <a:r>
              <a:rPr lang="en-GB" altLang="en-US" b="1" i="1" dirty="0">
                <a:cs typeface="Arial" panose="020B0604020202020204" pitchFamily="34" charset="0"/>
              </a:rPr>
              <a:t>V</a:t>
            </a:r>
          </a:p>
          <a:p>
            <a:pPr marL="0" indent="0">
              <a:buNone/>
            </a:pPr>
            <a:r>
              <a:rPr lang="en-GB" altLang="en-US" dirty="0">
                <a:cs typeface="Arial" panose="020B0604020202020204" pitchFamily="34" charset="0"/>
              </a:rPr>
              <a:t>= 80 kg x 6.26 </a:t>
            </a:r>
            <a:r>
              <a:rPr lang="en-GB" altLang="en-US" dirty="0"/>
              <a:t>x 10 </a:t>
            </a:r>
            <a:r>
              <a:rPr lang="en-GB" altLang="en-US" baseline="30000" dirty="0"/>
              <a:t>7</a:t>
            </a:r>
            <a:r>
              <a:rPr lang="en-GB" altLang="en-US" dirty="0"/>
              <a:t> Jkg</a:t>
            </a:r>
            <a:r>
              <a:rPr lang="en-GB" altLang="en-US" baseline="30000" dirty="0"/>
              <a:t>-1</a:t>
            </a:r>
          </a:p>
          <a:p>
            <a:pPr marL="0" indent="0">
              <a:buNone/>
            </a:pPr>
            <a:r>
              <a:rPr lang="en-GB" altLang="en-US" b="1" dirty="0">
                <a:cs typeface="Arial" panose="020B0604020202020204" pitchFamily="34" charset="0"/>
              </a:rPr>
              <a:t>Work = 5.01 x 10 </a:t>
            </a:r>
            <a:r>
              <a:rPr lang="en-GB" altLang="en-US" b="1" baseline="30000" dirty="0">
                <a:cs typeface="Arial" panose="020B0604020202020204" pitchFamily="34" charset="0"/>
              </a:rPr>
              <a:t>9</a:t>
            </a:r>
            <a:r>
              <a:rPr lang="en-GB" altLang="en-US" b="1" dirty="0">
                <a:cs typeface="Arial" panose="020B0604020202020204" pitchFamily="34" charset="0"/>
              </a:rPr>
              <a:t> J  = 5 010 MJ</a:t>
            </a:r>
          </a:p>
          <a:p>
            <a:pPr marL="0" indent="0">
              <a:buNone/>
            </a:pPr>
            <a:endParaRPr lang="en-GB" altLang="en-US" i="1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22404" y="3645024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2800" i="1" dirty="0"/>
              <a:t>(b) </a:t>
            </a:r>
            <a:r>
              <a:rPr lang="en-US" altLang="en-US" sz="2800" b="1" i="1" dirty="0">
                <a:cs typeface="Arial" panose="020B0604020202020204" pitchFamily="34" charset="0"/>
              </a:rPr>
              <a:t>½ m v </a:t>
            </a:r>
            <a:r>
              <a:rPr lang="en-US" altLang="en-US" sz="2800" b="1" i="1" baseline="30000" dirty="0">
                <a:cs typeface="Arial" panose="020B0604020202020204" pitchFamily="34" charset="0"/>
              </a:rPr>
              <a:t>2</a:t>
            </a:r>
            <a:r>
              <a:rPr lang="en-US" altLang="en-US" sz="2800" b="1" i="1" dirty="0">
                <a:cs typeface="Arial" panose="020B0604020202020204" pitchFamily="34" charset="0"/>
              </a:rPr>
              <a:t> = </a:t>
            </a:r>
            <a:r>
              <a:rPr lang="el-GR" altLang="en-US" sz="2800" b="1" i="1" dirty="0">
                <a:cs typeface="Arial" panose="020B0604020202020204" pitchFamily="34" charset="0"/>
              </a:rPr>
              <a:t>Δ</a:t>
            </a:r>
            <a:r>
              <a:rPr lang="en-GB" altLang="en-US" sz="2800" b="1" i="1" dirty="0">
                <a:cs typeface="Arial" panose="020B0604020202020204" pitchFamily="34" charset="0"/>
              </a:rPr>
              <a:t>W</a:t>
            </a:r>
            <a:r>
              <a:rPr lang="en-GB" altLang="en-US" sz="2800" dirty="0">
                <a:cs typeface="Arial" panose="020B0604020202020204" pitchFamily="34" charset="0"/>
              </a:rPr>
              <a:t> = 5.01 x 10 </a:t>
            </a:r>
            <a:r>
              <a:rPr lang="en-GB" altLang="en-US" sz="2800" baseline="30000" dirty="0">
                <a:cs typeface="Arial" panose="020B0604020202020204" pitchFamily="34" charset="0"/>
              </a:rPr>
              <a:t>9</a:t>
            </a:r>
            <a:r>
              <a:rPr lang="en-GB" altLang="en-US" sz="2800" dirty="0">
                <a:cs typeface="Arial" panose="020B0604020202020204" pitchFamily="34" charset="0"/>
              </a:rPr>
              <a:t> J</a:t>
            </a:r>
          </a:p>
          <a:p>
            <a:r>
              <a:rPr lang="en-GB" altLang="en-US" sz="2800" b="1" i="1" dirty="0">
                <a:cs typeface="Arial" panose="020B0604020202020204" pitchFamily="34" charset="0"/>
              </a:rPr>
              <a:t>v</a:t>
            </a:r>
            <a:r>
              <a:rPr lang="en-GB" altLang="en-US" sz="2800" b="1" i="1" baseline="30000" dirty="0">
                <a:cs typeface="Arial" panose="020B0604020202020204" pitchFamily="34" charset="0"/>
              </a:rPr>
              <a:t>2</a:t>
            </a:r>
            <a:r>
              <a:rPr lang="en-GB" altLang="en-US" sz="2800" dirty="0">
                <a:cs typeface="Arial" panose="020B0604020202020204" pitchFamily="34" charset="0"/>
              </a:rPr>
              <a:t> = (2 x 5.01 x 10 </a:t>
            </a:r>
            <a:r>
              <a:rPr lang="en-GB" altLang="en-US" sz="2800" baseline="30000" dirty="0">
                <a:cs typeface="Arial" panose="020B0604020202020204" pitchFamily="34" charset="0"/>
              </a:rPr>
              <a:t>9</a:t>
            </a:r>
            <a:r>
              <a:rPr lang="en-GB" altLang="en-US" sz="2800" dirty="0">
                <a:cs typeface="Arial" panose="020B0604020202020204" pitchFamily="34" charset="0"/>
              </a:rPr>
              <a:t> J) / 80 kg</a:t>
            </a:r>
          </a:p>
          <a:p>
            <a:r>
              <a:rPr lang="en-GB" altLang="en-US" sz="2800" b="1" i="1" dirty="0">
                <a:cs typeface="Arial" panose="020B0604020202020204" pitchFamily="34" charset="0"/>
              </a:rPr>
              <a:t>v</a:t>
            </a:r>
            <a:r>
              <a:rPr lang="en-GB" altLang="en-US" sz="2800" b="1" i="1" baseline="30000" dirty="0">
                <a:cs typeface="Arial" panose="020B0604020202020204" pitchFamily="34" charset="0"/>
              </a:rPr>
              <a:t>2</a:t>
            </a:r>
            <a:r>
              <a:rPr lang="en-GB" altLang="en-US" sz="2800" dirty="0">
                <a:cs typeface="Arial" panose="020B0604020202020204" pitchFamily="34" charset="0"/>
              </a:rPr>
              <a:t> = (10.02 x 10 </a:t>
            </a:r>
            <a:r>
              <a:rPr lang="en-GB" altLang="en-US" sz="2800" baseline="30000" dirty="0">
                <a:cs typeface="Arial" panose="020B0604020202020204" pitchFamily="34" charset="0"/>
              </a:rPr>
              <a:t>9</a:t>
            </a:r>
            <a:r>
              <a:rPr lang="en-GB" altLang="en-US" sz="2800" dirty="0">
                <a:cs typeface="Arial" panose="020B0604020202020204" pitchFamily="34" charset="0"/>
              </a:rPr>
              <a:t> J) / 80 kg</a:t>
            </a:r>
          </a:p>
          <a:p>
            <a:r>
              <a:rPr lang="en-GB" altLang="en-US" sz="2800" b="1" i="1" dirty="0">
                <a:cs typeface="Arial" panose="020B0604020202020204" pitchFamily="34" charset="0"/>
              </a:rPr>
              <a:t>v</a:t>
            </a:r>
            <a:r>
              <a:rPr lang="en-GB" altLang="en-US" sz="2800" b="1" i="1" baseline="30000" dirty="0">
                <a:cs typeface="Arial" panose="020B0604020202020204" pitchFamily="34" charset="0"/>
              </a:rPr>
              <a:t>2</a:t>
            </a:r>
            <a:r>
              <a:rPr lang="en-GB" altLang="en-US" sz="2800" dirty="0">
                <a:cs typeface="Arial" panose="020B0604020202020204" pitchFamily="34" charset="0"/>
              </a:rPr>
              <a:t> = 1.25 x 10 </a:t>
            </a:r>
            <a:r>
              <a:rPr lang="en-GB" altLang="en-US" sz="2800" baseline="30000" dirty="0">
                <a:cs typeface="Arial" panose="020B0604020202020204" pitchFamily="34" charset="0"/>
              </a:rPr>
              <a:t>8</a:t>
            </a:r>
            <a:endParaRPr lang="en-GB" altLang="en-US" sz="2800" dirty="0">
              <a:cs typeface="Arial" panose="020B0604020202020204" pitchFamily="34" charset="0"/>
            </a:endParaRPr>
          </a:p>
          <a:p>
            <a:r>
              <a:rPr lang="en-GB" altLang="en-US" sz="2800" b="1" dirty="0">
                <a:cs typeface="Arial" panose="020B0604020202020204" pitchFamily="34" charset="0"/>
              </a:rPr>
              <a:t>speed, </a:t>
            </a:r>
            <a:r>
              <a:rPr lang="en-GB" altLang="en-US" sz="2800" b="1" i="1" dirty="0">
                <a:cs typeface="Arial" panose="020B0604020202020204" pitchFamily="34" charset="0"/>
              </a:rPr>
              <a:t>v</a:t>
            </a:r>
            <a:r>
              <a:rPr lang="en-GB" altLang="en-US" sz="2800" b="1" dirty="0">
                <a:cs typeface="Arial" panose="020B0604020202020204" pitchFamily="34" charset="0"/>
              </a:rPr>
              <a:t> = 1.12 x 10</a:t>
            </a:r>
            <a:r>
              <a:rPr lang="en-GB" altLang="en-US" sz="2800" b="1" baseline="30000" dirty="0">
                <a:cs typeface="Arial" panose="020B0604020202020204" pitchFamily="34" charset="0"/>
              </a:rPr>
              <a:t>4</a:t>
            </a:r>
            <a:r>
              <a:rPr lang="en-GB" altLang="en-US" sz="2800" b="1" dirty="0">
                <a:cs typeface="Arial" panose="020B0604020202020204" pitchFamily="34" charset="0"/>
              </a:rPr>
              <a:t> ms</a:t>
            </a:r>
            <a:r>
              <a:rPr lang="en-GB" altLang="en-US" sz="2800" b="1" baseline="30000" dirty="0">
                <a:cs typeface="Arial" panose="020B0604020202020204" pitchFamily="34" charset="0"/>
              </a:rPr>
              <a:t>-1</a:t>
            </a:r>
            <a:r>
              <a:rPr lang="en-GB" altLang="en-US" sz="2800" b="1" dirty="0">
                <a:cs typeface="Arial" panose="020B0604020202020204" pitchFamily="34" charset="0"/>
              </a:rPr>
              <a:t>  (11 kms</a:t>
            </a:r>
            <a:r>
              <a:rPr lang="en-GB" altLang="en-US" sz="2800" b="1" baseline="30000" dirty="0">
                <a:cs typeface="Arial" panose="020B0604020202020204" pitchFamily="34" charset="0"/>
              </a:rPr>
              <a:t>-1</a:t>
            </a:r>
            <a:r>
              <a:rPr lang="en-GB" altLang="en-US" sz="2800" b="1" dirty="0">
                <a:cs typeface="Arial" panose="020B0604020202020204" pitchFamily="34" charset="0"/>
              </a:rPr>
              <a:t>)</a:t>
            </a:r>
          </a:p>
          <a:p>
            <a:r>
              <a:rPr lang="en-GB" altLang="en-US" sz="2800" dirty="0">
                <a:cs typeface="Arial" panose="020B0604020202020204" pitchFamily="34" charset="0"/>
              </a:rPr>
              <a:t>This is called the </a:t>
            </a:r>
            <a:r>
              <a:rPr lang="en-GB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  <a:t>escape speed</a:t>
            </a:r>
            <a:r>
              <a:rPr lang="en-GB" altLang="en-US" sz="2800" dirty="0">
                <a:cs typeface="Arial" panose="020B0604020202020204" pitchFamily="34" charset="0"/>
              </a:rPr>
              <a:t>.</a:t>
            </a:r>
            <a:endParaRPr lang="en-GB" altLang="en-US" sz="28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7DB37F5B7D846863E694E3DBB3DA1" ma:contentTypeVersion="1" ma:contentTypeDescription="Create a new document." ma:contentTypeScope="" ma:versionID="ac753e4bffcb6403742c7c6ad5a49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4CDD6FC-64AF-491F-A14F-3ECD08146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FCB58-17BE-4BD0-8EEB-FA08B4D2B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714C55-5DB6-46F5-A9B5-85AA236614F4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655</Words>
  <Application>Microsoft Office PowerPoint</Application>
  <PresentationFormat>Custom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Corbel</vt:lpstr>
      <vt:lpstr>Digital Blue Tunnel 16x9</vt:lpstr>
      <vt:lpstr>Satellite Motion and Planetary Orbits</vt:lpstr>
      <vt:lpstr>Aims</vt:lpstr>
      <vt:lpstr>g Gravitational Field Strength</vt:lpstr>
      <vt:lpstr>Gravitational Potential</vt:lpstr>
      <vt:lpstr>Work done through gravitational potentials</vt:lpstr>
      <vt:lpstr>Question</vt:lpstr>
      <vt:lpstr>Answer</vt:lpstr>
      <vt:lpstr>Question</vt:lpstr>
      <vt:lpstr>Answer</vt:lpstr>
      <vt:lpstr>Kepler’s Three Laws</vt:lpstr>
      <vt:lpstr>PowerPoint Presentation</vt:lpstr>
      <vt:lpstr>Newton Vs Hooke and Huygens</vt:lpstr>
      <vt:lpstr>Geostationary Orbit</vt:lpstr>
      <vt:lpstr>Question</vt:lpstr>
      <vt:lpstr>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2015-11-03T18:48:54Z</dcterms:created>
  <dcterms:modified xsi:type="dcterms:W3CDTF">2015-11-04T12:18:31Z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  <property fmtid="{D5CDD505-2E9C-101B-9397-08002B2CF9AE}" pid="3" name="ContentTypeId">
    <vt:lpwstr>0x0101002CD7DB37F5B7D846863E694E3DBB3DA1</vt:lpwstr>
  </property>
</Properties>
</file>