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GB" u="sng" dirty="0" smtClean="0"/>
              <a:t>Radioactive Decay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1143000"/>
          </a:xfrm>
        </p:spPr>
        <p:txBody>
          <a:bodyPr/>
          <a:lstStyle/>
          <a:p>
            <a:r>
              <a:rPr lang="en-GB" dirty="0" smtClean="0"/>
              <a:t>How can we mathematically model a random process?</a:t>
            </a:r>
            <a:endParaRPr lang="en-GB" dirty="0"/>
          </a:p>
        </p:txBody>
      </p:sp>
      <p:pic>
        <p:nvPicPr>
          <p:cNvPr id="1026" name="Picture 2" descr="https://upload.wikimedia.org/wikipedia/commons/thumb/3/36/Two_red_dice_01.svg/2000px-Two_red_dice_01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709293" cy="365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5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/>
              <a:t>Radioactive Decay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1"/>
            <a:ext cx="8763000" cy="3809999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Remember that radioactive decay is a </a:t>
            </a:r>
            <a:r>
              <a:rPr lang="en-GB" b="1" i="1" dirty="0"/>
              <a:t>random process</a:t>
            </a:r>
            <a:r>
              <a:rPr lang="en-GB" dirty="0"/>
              <a:t> which cannot be predicted or determined for a single atom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The rate of decay is controlled by the amount of nuclei present so over time the activity decreased </a:t>
            </a:r>
            <a:r>
              <a:rPr lang="en-GB" dirty="0" smtClean="0"/>
              <a:t>exponentially</a:t>
            </a:r>
          </a:p>
          <a:p>
            <a:endParaRPr lang="en-GB" dirty="0" smtClean="0"/>
          </a:p>
          <a:p>
            <a:r>
              <a:rPr lang="en-GB" dirty="0" smtClean="0"/>
              <a:t>This means that in a set time period the activity will halve, and then halve again and again…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0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Half Life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4525963"/>
          </a:xfrm>
        </p:spPr>
        <p:txBody>
          <a:bodyPr>
            <a:normAutofit/>
          </a:bodyPr>
          <a:lstStyle/>
          <a:p>
            <a:r>
              <a:rPr lang="en-GB" dirty="0"/>
              <a:t>The half life of a certain isotope is the time that it would take for the mass of the isotope to decrease to half the mass of the initial mass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/>
              <a:t>You can therefore calculate the mass </a:t>
            </a:r>
            <a:r>
              <a:rPr lang="en-GB" i="1" dirty="0"/>
              <a:t>m</a:t>
            </a:r>
            <a:r>
              <a:rPr lang="en-GB" dirty="0"/>
              <a:t> of an isotope remaining from an initial sample </a:t>
            </a:r>
            <a:r>
              <a:rPr lang="en-GB" i="1" dirty="0"/>
              <a:t>m</a:t>
            </a:r>
            <a:r>
              <a:rPr lang="en-GB" i="1" baseline="-25000" dirty="0"/>
              <a:t>0</a:t>
            </a:r>
            <a:r>
              <a:rPr lang="en-GB" i="1" dirty="0"/>
              <a:t> </a:t>
            </a:r>
            <a:r>
              <a:rPr lang="en-GB" dirty="0"/>
              <a:t>using: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143387"/>
              </p:ext>
            </p:extLst>
          </p:nvPr>
        </p:nvGraphicFramePr>
        <p:xfrm>
          <a:off x="2438400" y="2667000"/>
          <a:ext cx="3581400" cy="85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218960" imgH="291960" progId="Equation.3">
                  <p:embed/>
                </p:oleObj>
              </mc:Choice>
              <mc:Fallback>
                <p:oleObj name="Equation" r:id="rId3" imgW="121896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2667000"/>
                        <a:ext cx="3581400" cy="858044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338661"/>
              </p:ext>
            </p:extLst>
          </p:nvPr>
        </p:nvGraphicFramePr>
        <p:xfrm>
          <a:off x="314325" y="5561013"/>
          <a:ext cx="79835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2717640" imgH="241200" progId="Equation.3">
                  <p:embed/>
                </p:oleObj>
              </mc:Choice>
              <mc:Fallback>
                <p:oleObj name="Equation" r:id="rId5" imgW="271764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5561013"/>
                        <a:ext cx="7983538" cy="709612"/>
                      </a:xfrm>
                      <a:prstGeom prst="rect">
                        <a:avLst/>
                      </a:prstGeom>
                      <a:solidFill>
                        <a:srgbClr val="B7DEE8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31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Avogadro Constant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Recall from GCSE Chemistry that for an isotope of mass </a:t>
            </a:r>
            <a:r>
              <a:rPr lang="en-GB" i="1" dirty="0"/>
              <a:t>A</a:t>
            </a:r>
            <a:r>
              <a:rPr lang="en-GB" dirty="0" smtClean="0"/>
              <a:t>:</a:t>
            </a:r>
          </a:p>
          <a:p>
            <a:r>
              <a:rPr lang="en-GB" dirty="0"/>
              <a:t>Its molar mass </a:t>
            </a:r>
            <a:r>
              <a:rPr lang="en-GB" i="1" dirty="0"/>
              <a:t>M</a:t>
            </a:r>
            <a:r>
              <a:rPr lang="en-GB" dirty="0"/>
              <a:t> is its mass number </a:t>
            </a:r>
            <a:r>
              <a:rPr lang="en-GB" i="1" dirty="0"/>
              <a:t>A </a:t>
            </a:r>
            <a:r>
              <a:rPr lang="en-GB" dirty="0"/>
              <a:t>in </a:t>
            </a:r>
            <a:r>
              <a:rPr lang="en-GB" dirty="0" smtClean="0"/>
              <a:t>grams</a:t>
            </a:r>
            <a:endParaRPr lang="en-GB" dirty="0"/>
          </a:p>
          <a:p>
            <a:r>
              <a:rPr lang="en-GB" dirty="0"/>
              <a:t>One mole of the element contains </a:t>
            </a:r>
            <a:r>
              <a:rPr lang="en-GB" i="1" dirty="0"/>
              <a:t>N</a:t>
            </a:r>
            <a:r>
              <a:rPr lang="en-GB" i="1" baseline="-25000" dirty="0"/>
              <a:t>A</a:t>
            </a:r>
            <a:r>
              <a:rPr lang="en-GB" i="1" dirty="0"/>
              <a:t> </a:t>
            </a:r>
            <a:r>
              <a:rPr lang="en-GB" dirty="0"/>
              <a:t>atoms which is the Avogadro </a:t>
            </a:r>
            <a:r>
              <a:rPr lang="en-GB" dirty="0" smtClean="0"/>
              <a:t>constant</a:t>
            </a:r>
            <a:endParaRPr lang="en-GB" dirty="0"/>
          </a:p>
          <a:p>
            <a:r>
              <a:rPr lang="en-GB" dirty="0"/>
              <a:t>mass </a:t>
            </a:r>
            <a:r>
              <a:rPr lang="en-GB" i="1" dirty="0"/>
              <a:t>m</a:t>
            </a:r>
            <a:r>
              <a:rPr lang="en-GB" dirty="0"/>
              <a:t> of the element </a:t>
            </a:r>
            <a:r>
              <a:rPr lang="en-GB" dirty="0" smtClean="0"/>
              <a:t>contains: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086628"/>
              </p:ext>
            </p:extLst>
          </p:nvPr>
        </p:nvGraphicFramePr>
        <p:xfrm>
          <a:off x="6096000" y="3429000"/>
          <a:ext cx="283169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3" imgW="914400" imgH="393480" progId="Equation.3">
                  <p:embed/>
                </p:oleObj>
              </mc:Choice>
              <mc:Fallback>
                <p:oleObj name="Equation" r:id="rId3" imgW="914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0" y="3429000"/>
                        <a:ext cx="283169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999081"/>
              </p:ext>
            </p:extLst>
          </p:nvPr>
        </p:nvGraphicFramePr>
        <p:xfrm>
          <a:off x="1066800" y="5334000"/>
          <a:ext cx="7010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5" imgW="1752480" imgH="228600" progId="Equation.3">
                  <p:embed/>
                </p:oleObj>
              </mc:Choice>
              <mc:Fallback>
                <p:oleObj name="Equation" r:id="rId5" imgW="1752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5334000"/>
                        <a:ext cx="7010400" cy="9144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126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Activity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839200" cy="3733800"/>
          </a:xfrm>
        </p:spPr>
        <p:txBody>
          <a:bodyPr/>
          <a:lstStyle/>
          <a:p>
            <a:r>
              <a:rPr lang="en-GB" dirty="0"/>
              <a:t>The activity </a:t>
            </a:r>
            <a:r>
              <a:rPr lang="en-GB" i="1" dirty="0"/>
              <a:t>A</a:t>
            </a:r>
            <a:r>
              <a:rPr lang="en-GB" dirty="0"/>
              <a:t> of a sample is how many </a:t>
            </a:r>
            <a:r>
              <a:rPr lang="en-GB" dirty="0" smtClean="0"/>
              <a:t>disintegrations </a:t>
            </a:r>
            <a:r>
              <a:rPr lang="en-GB" dirty="0"/>
              <a:t>occur per second and these are measured in </a:t>
            </a:r>
            <a:r>
              <a:rPr lang="en-GB" dirty="0" smtClean="0"/>
              <a:t>Becquerel </a:t>
            </a:r>
            <a:r>
              <a:rPr lang="en-GB" dirty="0"/>
              <a:t>(</a:t>
            </a:r>
            <a:r>
              <a:rPr lang="en-GB" dirty="0" err="1"/>
              <a:t>Bq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 smtClean="0"/>
              <a:t>Activity </a:t>
            </a:r>
            <a:r>
              <a:rPr lang="en-GB" dirty="0"/>
              <a:t>is proportional to the number of radioactive isotopes present which in turn decay exponentially over time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Therefore activity decays exponentially over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0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GB" u="sng" dirty="0"/>
              <a:t>Activity and Power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63" y="1447800"/>
            <a:ext cx="8229600" cy="16763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Recall that the nucleus of an isotope becomes more stable when it decays, therefore the energy </a:t>
            </a:r>
            <a:r>
              <a:rPr lang="en-GB" i="1" dirty="0"/>
              <a:t>E </a:t>
            </a:r>
            <a:r>
              <a:rPr lang="en-GB" dirty="0"/>
              <a:t>must be released and be carried away by the </a:t>
            </a:r>
            <a:r>
              <a:rPr lang="en-GB" dirty="0" smtClean="0"/>
              <a:t>particle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093764"/>
              </p:ext>
            </p:extLst>
          </p:nvPr>
        </p:nvGraphicFramePr>
        <p:xfrm>
          <a:off x="3352800" y="2971800"/>
          <a:ext cx="283307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507960" imgH="164880" progId="Equation.3">
                  <p:embed/>
                </p:oleObj>
              </mc:Choice>
              <mc:Fallback>
                <p:oleObj name="Equation" r:id="rId3" imgW="5079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2971800"/>
                        <a:ext cx="2833077" cy="92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9363" y="4267200"/>
            <a:ext cx="8595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power output is the product of the activity in </a:t>
            </a:r>
            <a:r>
              <a:rPr lang="en-GB" sz="2800" dirty="0" err="1" smtClean="0"/>
              <a:t>Bq</a:t>
            </a:r>
            <a:r>
              <a:rPr lang="en-GB" sz="2800" dirty="0" smtClean="0"/>
              <a:t> and the energy per emission in Joules which gives Watts</a:t>
            </a:r>
          </a:p>
          <a:p>
            <a:endParaRPr lang="en-GB" sz="2800" dirty="0"/>
          </a:p>
          <a:p>
            <a:r>
              <a:rPr lang="en-GB" sz="2800" dirty="0" smtClean="0"/>
              <a:t>This can be thought of as the energy transferred from the radioactive source per second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666999"/>
            <a:ext cx="42117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Long distance space probes require a nuclear power cell however if the activity is high to give high power then the source will not last very long.</a:t>
            </a:r>
          </a:p>
          <a:p>
            <a:endParaRPr lang="en-GB" sz="2800" dirty="0"/>
          </a:p>
          <a:p>
            <a:r>
              <a:rPr lang="en-GB" sz="2800" dirty="0" smtClean="0"/>
              <a:t>Voyager has a power output of about </a:t>
            </a:r>
            <a:r>
              <a:rPr lang="en-GB" sz="2800" dirty="0" smtClean="0"/>
              <a:t>285W</a:t>
            </a:r>
            <a:r>
              <a:rPr lang="en-GB" sz="2800" dirty="0" smtClean="0"/>
              <a:t>!</a:t>
            </a:r>
          </a:p>
        </p:txBody>
      </p:sp>
      <p:pic>
        <p:nvPicPr>
          <p:cNvPr id="4098" name="Picture 2" descr="https://upload.wikimedia.org/wikipedia/commons/2/29/Voyager_spacecraf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633" y="3086100"/>
            <a:ext cx="3788931" cy="313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28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5" grpId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Although radioactive decay is a random process it can be modelled statistically with large samples</a:t>
            </a:r>
          </a:p>
          <a:p>
            <a:r>
              <a:rPr lang="en-GB" dirty="0" smtClean="0"/>
              <a:t>The half life is the time it takes for half of the sample to decay, or the time it takes for the activity to halve</a:t>
            </a:r>
          </a:p>
          <a:p>
            <a:r>
              <a:rPr lang="en-GB" dirty="0" smtClean="0"/>
              <a:t>This therefore follows an exponential decay curve</a:t>
            </a:r>
          </a:p>
          <a:p>
            <a:r>
              <a:rPr lang="en-GB" dirty="0" smtClean="0"/>
              <a:t>The total power output (rate of energy output) from a radioactive source is therefore: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When choosing a source for use the activity must not be too high, with a short half-life or the source will not last too long. Likewise a very long half-life will create low overall activity and a low power output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486302"/>
              </p:ext>
            </p:extLst>
          </p:nvPr>
        </p:nvGraphicFramePr>
        <p:xfrm>
          <a:off x="6096000" y="3886200"/>
          <a:ext cx="2364154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507960" imgH="164880" progId="Equation.3">
                  <p:embed/>
                </p:oleObj>
              </mc:Choice>
              <mc:Fallback>
                <p:oleObj name="Equation" r:id="rId3" imgW="5079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0" y="3886200"/>
                        <a:ext cx="2364154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8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387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Radioactive Decay</vt:lpstr>
      <vt:lpstr>Radioactive Decay</vt:lpstr>
      <vt:lpstr>Half Life</vt:lpstr>
      <vt:lpstr>Avogadro Constant</vt:lpstr>
      <vt:lpstr>Activity</vt:lpstr>
      <vt:lpstr>Activity and Power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Radioactive Decay</dc:title>
  <dc:creator>SMatthews</dc:creator>
  <cp:lastModifiedBy>USERBUILD</cp:lastModifiedBy>
  <cp:revision>8</cp:revision>
  <dcterms:created xsi:type="dcterms:W3CDTF">2006-08-16T00:00:00Z</dcterms:created>
  <dcterms:modified xsi:type="dcterms:W3CDTF">2016-08-31T12:11:24Z</dcterms:modified>
</cp:coreProperties>
</file>