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7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917575"/>
          </a:xfrm>
        </p:spPr>
        <p:txBody>
          <a:bodyPr/>
          <a:lstStyle/>
          <a:p>
            <a:r>
              <a:rPr lang="en-GB" u="sng" dirty="0" smtClean="0"/>
              <a:t>The theory of radioactive decay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502920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Radioactive decay is not predictable</a:t>
            </a:r>
          </a:p>
          <a:p>
            <a:endParaRPr lang="en-GB" dirty="0" smtClean="0"/>
          </a:p>
          <a:p>
            <a:r>
              <a:rPr lang="en-GB" dirty="0" smtClean="0"/>
              <a:t>Is this due to a lack of knowledge of the nucleus?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5181600"/>
            <a:ext cx="746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No, </a:t>
            </a:r>
            <a:r>
              <a:rPr lang="en-GB" sz="2800" dirty="0"/>
              <a:t>this is a quantum mechanical process and is truly unpredictable and this is not due to a lack of scientific </a:t>
            </a:r>
            <a:r>
              <a:rPr lang="en-GB" sz="2800" dirty="0" smtClean="0"/>
              <a:t>knowledge</a:t>
            </a:r>
            <a:endParaRPr lang="en-GB" sz="2800" dirty="0"/>
          </a:p>
        </p:txBody>
      </p:sp>
      <p:pic>
        <p:nvPicPr>
          <p:cNvPr id="1026" name="Picture 2" descr="C:\Users\USERBUILD\Downloads\atom-68867_19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143000"/>
            <a:ext cx="5326701" cy="3764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50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Decay constant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GB" dirty="0" smtClean="0"/>
              <a:t>The decay constant is therefore a measure of the instability of the isotope, i.e. the bigger the half-life the smaller the decay constant. 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8037051"/>
              </p:ext>
            </p:extLst>
          </p:nvPr>
        </p:nvGraphicFramePr>
        <p:xfrm>
          <a:off x="3048000" y="3352800"/>
          <a:ext cx="3054350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3" imgW="1143000" imgH="393480" progId="Equation.3">
                  <p:embed/>
                </p:oleObj>
              </mc:Choice>
              <mc:Fallback>
                <p:oleObj name="Equation" r:id="rId3" imgW="114300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352800"/>
                        <a:ext cx="3054350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105400"/>
            <a:ext cx="845820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The </a:t>
            </a:r>
            <a:r>
              <a:rPr lang="en-GB" sz="2800" b="1" u="sng" dirty="0"/>
              <a:t>decay constant</a:t>
            </a:r>
            <a:r>
              <a:rPr lang="en-GB" sz="2800" b="1" dirty="0"/>
              <a:t> is the probability of an individual nucleus decaying per second.</a:t>
            </a:r>
            <a:endParaRPr lang="en-GB" sz="2800" dirty="0"/>
          </a:p>
          <a:p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070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22098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Although radioactive decay is an unpredictable event mathematics can model the decay of a large number of atoms</a:t>
            </a:r>
          </a:p>
          <a:p>
            <a:r>
              <a:rPr lang="en-GB" dirty="0" smtClean="0"/>
              <a:t>The general formula for exponential decay can be used for activity, count rate or number of atoms as a function of time: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1589483"/>
              </p:ext>
            </p:extLst>
          </p:nvPr>
        </p:nvGraphicFramePr>
        <p:xfrm>
          <a:off x="1676400" y="2971800"/>
          <a:ext cx="256733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3" imgW="812520" imgH="241200" progId="Equation.3">
                  <p:embed/>
                </p:oleObj>
              </mc:Choice>
              <mc:Fallback>
                <p:oleObj name="Equation" r:id="rId3" imgW="81252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971800"/>
                        <a:ext cx="256733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3837709"/>
            <a:ext cx="8763000" cy="195349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The half-life of an isotope is the time taken for half of the sample to decay, or for the activity to halve</a:t>
            </a:r>
          </a:p>
          <a:p>
            <a:r>
              <a:rPr lang="en-GB" dirty="0" smtClean="0"/>
              <a:t>The decay constant is a measure of instability and is linked to the half-life time by:</a:t>
            </a:r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0096881"/>
              </p:ext>
            </p:extLst>
          </p:nvPr>
        </p:nvGraphicFramePr>
        <p:xfrm>
          <a:off x="4800600" y="5486400"/>
          <a:ext cx="331694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tion" r:id="rId5" imgW="1143000" imgH="393480" progId="Equation.3">
                  <p:embed/>
                </p:oleObj>
              </mc:Choice>
              <mc:Fallback>
                <p:oleObj name="Equation" r:id="rId5" imgW="114300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486400"/>
                        <a:ext cx="331694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75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Mathematics of decay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GB" dirty="0" smtClean="0"/>
              <a:t>Recall that the </a:t>
            </a:r>
            <a:r>
              <a:rPr lang="en-GB" b="1" dirty="0" smtClean="0"/>
              <a:t>activity</a:t>
            </a:r>
            <a:r>
              <a:rPr lang="en-GB" dirty="0" smtClean="0"/>
              <a:t> is the rate of decay of an isotope. This is related to how many parent atoms </a:t>
            </a:r>
            <a:r>
              <a:rPr lang="en-GB" i="1" dirty="0" smtClean="0"/>
              <a:t>N</a:t>
            </a:r>
            <a:r>
              <a:rPr lang="en-GB" dirty="0" smtClean="0"/>
              <a:t> are present.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8676989"/>
              </p:ext>
            </p:extLst>
          </p:nvPr>
        </p:nvGraphicFramePr>
        <p:xfrm>
          <a:off x="2286000" y="3160568"/>
          <a:ext cx="5424487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3" imgW="1625400" imgH="393480" progId="Equation.3">
                  <p:embed/>
                </p:oleObj>
              </mc:Choice>
              <mc:Fallback>
                <p:oleObj name="Equation" r:id="rId3" imgW="16254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0" y="3160568"/>
                        <a:ext cx="5424487" cy="1314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602673" y="4495800"/>
            <a:ext cx="82296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The lambda is a </a:t>
            </a:r>
            <a:r>
              <a:rPr lang="en-GB" b="1" dirty="0" smtClean="0"/>
              <a:t>decay constant </a:t>
            </a:r>
            <a:r>
              <a:rPr lang="en-GB" dirty="0" smtClean="0"/>
              <a:t>and describes the instability of the isotope. A formula where the rate of decay of a variable is a function of itself creates an exponential decay.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6255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Exponential decay over time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1"/>
            <a:ext cx="8763000" cy="1219200"/>
          </a:xfrm>
        </p:spPr>
        <p:txBody>
          <a:bodyPr/>
          <a:lstStyle/>
          <a:p>
            <a:r>
              <a:rPr lang="en-GB" dirty="0" smtClean="0"/>
              <a:t>If you consider a quantity </a:t>
            </a:r>
            <a:r>
              <a:rPr lang="en-GB" i="1" dirty="0" smtClean="0"/>
              <a:t>x</a:t>
            </a:r>
            <a:r>
              <a:rPr lang="en-GB" dirty="0" smtClean="0"/>
              <a:t> that is getting exponentially less over time </a:t>
            </a:r>
            <a:r>
              <a:rPr lang="en-GB" i="1" dirty="0" smtClean="0"/>
              <a:t>t</a:t>
            </a:r>
            <a:r>
              <a:rPr lang="en-GB" dirty="0" smtClean="0"/>
              <a:t> then the formula is: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694797"/>
              </p:ext>
            </p:extLst>
          </p:nvPr>
        </p:nvGraphicFramePr>
        <p:xfrm>
          <a:off x="3657600" y="2514600"/>
          <a:ext cx="1720645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609480" imgH="393480" progId="Equation.3">
                  <p:embed/>
                </p:oleObj>
              </mc:Choice>
              <mc:Fallback>
                <p:oleObj name="Equation" r:id="rId3" imgW="6094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7600" y="2514600"/>
                        <a:ext cx="1720645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609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593" y="152400"/>
            <a:ext cx="8229600" cy="792162"/>
          </a:xfrm>
        </p:spPr>
        <p:txBody>
          <a:bodyPr>
            <a:noAutofit/>
          </a:bodyPr>
          <a:lstStyle/>
          <a:p>
            <a:r>
              <a:rPr lang="en-GB" sz="3200" u="sng" dirty="0" smtClean="0"/>
              <a:t>Solving differentiation for exponential formulae</a:t>
            </a:r>
            <a:endParaRPr lang="en-GB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587" y="914400"/>
            <a:ext cx="8229600" cy="6858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Consider the following: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2839293"/>
              </p:ext>
            </p:extLst>
          </p:nvPr>
        </p:nvGraphicFramePr>
        <p:xfrm>
          <a:off x="222648" y="1524000"/>
          <a:ext cx="85344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3" imgW="3860640" imgH="482400" progId="Equation.3">
                  <p:embed/>
                </p:oleObj>
              </mc:Choice>
              <mc:Fallback>
                <p:oleObj name="Equation" r:id="rId3" imgW="386064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2648" y="1524000"/>
                        <a:ext cx="8534400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5636" y="2667000"/>
            <a:ext cx="76950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Applying the rules of differentiation to this formula:</a:t>
            </a:r>
            <a:endParaRPr lang="en-GB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908320"/>
              </p:ext>
            </p:extLst>
          </p:nvPr>
        </p:nvGraphicFramePr>
        <p:xfrm>
          <a:off x="754937" y="3276600"/>
          <a:ext cx="73834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5" imgW="3340080" imgH="482400" progId="Equation.3">
                  <p:embed/>
                </p:oleObj>
              </mc:Choice>
              <mc:Fallback>
                <p:oleObj name="Equation" r:id="rId5" imgW="33400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937" y="3276600"/>
                        <a:ext cx="738346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799" y="4572000"/>
            <a:ext cx="8459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This therefore represents a special case formula </a:t>
            </a:r>
            <a:r>
              <a:rPr lang="en-GB" sz="2800" i="1" dirty="0" smtClean="0"/>
              <a:t>x</a:t>
            </a:r>
            <a:r>
              <a:rPr lang="en-GB" sz="2800" dirty="0" smtClean="0"/>
              <a:t> where:</a:t>
            </a:r>
            <a:endParaRPr lang="en-GB" sz="28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803247"/>
              </p:ext>
            </p:extLst>
          </p:nvPr>
        </p:nvGraphicFramePr>
        <p:xfrm>
          <a:off x="4114800" y="5334000"/>
          <a:ext cx="1183592" cy="1048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7" imgW="444240" imgH="393480" progId="Equation.3">
                  <p:embed/>
                </p:oleObj>
              </mc:Choice>
              <mc:Fallback>
                <p:oleObj name="Equation" r:id="rId7" imgW="4442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14800" y="5334000"/>
                        <a:ext cx="1183592" cy="10483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865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/>
              <a:t>Exponential number (Euler’s number)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38199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From the previous formula we can see that there is a constant that represents: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7529306"/>
              </p:ext>
            </p:extLst>
          </p:nvPr>
        </p:nvGraphicFramePr>
        <p:xfrm>
          <a:off x="892175" y="2667000"/>
          <a:ext cx="7078663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3" imgW="2692080" imgH="393480" progId="Equation.3">
                  <p:embed/>
                </p:oleObj>
              </mc:Choice>
              <mc:Fallback>
                <p:oleObj name="Equation" r:id="rId3" imgW="26920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2175" y="2667000"/>
                        <a:ext cx="7078663" cy="1035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7586281"/>
              </p:ext>
            </p:extLst>
          </p:nvPr>
        </p:nvGraphicFramePr>
        <p:xfrm>
          <a:off x="381000" y="4267200"/>
          <a:ext cx="8515046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5" imgW="3581280" imgH="419040" progId="Equation.3">
                  <p:embed/>
                </p:oleObj>
              </mc:Choice>
              <mc:Fallback>
                <p:oleObj name="Equation" r:id="rId5" imgW="3581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267200"/>
                        <a:ext cx="8515046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978617"/>
              </p:ext>
            </p:extLst>
          </p:nvPr>
        </p:nvGraphicFramePr>
        <p:xfrm>
          <a:off x="914400" y="2667000"/>
          <a:ext cx="5776913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7" imgW="2197080" imgH="393480" progId="Equation.3">
                  <p:embed/>
                </p:oleObj>
              </mc:Choice>
              <mc:Fallback>
                <p:oleObj name="Equation" r:id="rId7" imgW="2197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667000"/>
                        <a:ext cx="5776913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164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82"/>
            <a:ext cx="8229600" cy="715962"/>
          </a:xfrm>
        </p:spPr>
        <p:txBody>
          <a:bodyPr>
            <a:noAutofit/>
          </a:bodyPr>
          <a:lstStyle/>
          <a:p>
            <a:r>
              <a:rPr lang="en-GB" sz="3200" u="sng" dirty="0" smtClean="0"/>
              <a:t>Deriving the formula for exponential change</a:t>
            </a:r>
            <a:endParaRPr lang="en-GB" sz="3200" u="sng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516389"/>
              </p:ext>
            </p:extLst>
          </p:nvPr>
        </p:nvGraphicFramePr>
        <p:xfrm>
          <a:off x="3200400" y="5638800"/>
          <a:ext cx="2057400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3" imgW="609480" imgH="241200" progId="Equation.3">
                  <p:embed/>
                </p:oleObj>
              </mc:Choice>
              <mc:Fallback>
                <p:oleObj name="Equation" r:id="rId3" imgW="6094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0400" y="5638800"/>
                        <a:ext cx="2057400" cy="814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8382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Combing the following three formulae:</a:t>
            </a:r>
            <a:endParaRPr lang="en-GB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898715"/>
              </p:ext>
            </p:extLst>
          </p:nvPr>
        </p:nvGraphicFramePr>
        <p:xfrm>
          <a:off x="3810000" y="1524000"/>
          <a:ext cx="153401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5" imgW="609480" imgH="393480" progId="Equation.3">
                  <p:embed/>
                </p:oleObj>
              </mc:Choice>
              <mc:Fallback>
                <p:oleObj name="Equation" r:id="rId5" imgW="609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524000"/>
                        <a:ext cx="153401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1099610"/>
              </p:ext>
            </p:extLst>
          </p:nvPr>
        </p:nvGraphicFramePr>
        <p:xfrm>
          <a:off x="533400" y="2895600"/>
          <a:ext cx="8077200" cy="1167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7" imgW="3340080" imgH="482400" progId="Equation.3">
                  <p:embed/>
                </p:oleObj>
              </mc:Choice>
              <mc:Fallback>
                <p:oleObj name="Equation" r:id="rId7" imgW="33400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895600"/>
                        <a:ext cx="8077200" cy="11670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8737144"/>
              </p:ext>
            </p:extLst>
          </p:nvPr>
        </p:nvGraphicFramePr>
        <p:xfrm>
          <a:off x="457200" y="4267200"/>
          <a:ext cx="851535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9" imgW="3581280" imgH="419040" progId="Equation.3">
                  <p:embed/>
                </p:oleObj>
              </mc:Choice>
              <mc:Fallback>
                <p:oleObj name="Equation" r:id="rId9" imgW="3581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267200"/>
                        <a:ext cx="8515350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477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Activity of a sample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86000"/>
          </a:xfrm>
        </p:spPr>
        <p:txBody>
          <a:bodyPr/>
          <a:lstStyle/>
          <a:p>
            <a:r>
              <a:rPr lang="en-GB" dirty="0" smtClean="0"/>
              <a:t>From our knowledge of exponential decay mathematics we can write out a formula for the activity </a:t>
            </a:r>
            <a:r>
              <a:rPr lang="en-GB" i="1" dirty="0" smtClean="0"/>
              <a:t>A</a:t>
            </a:r>
            <a:r>
              <a:rPr lang="en-GB" dirty="0" smtClean="0"/>
              <a:t> of a sample after time </a:t>
            </a:r>
            <a:r>
              <a:rPr lang="en-GB" i="1" dirty="0" smtClean="0"/>
              <a:t>t</a:t>
            </a:r>
            <a:r>
              <a:rPr lang="en-GB" dirty="0" smtClean="0"/>
              <a:t> if the initial activity was </a:t>
            </a:r>
            <a:r>
              <a:rPr lang="en-GB" i="1" dirty="0" smtClean="0"/>
              <a:t>A</a:t>
            </a:r>
            <a:r>
              <a:rPr lang="en-GB" baseline="-25000" dirty="0" smtClean="0"/>
              <a:t>0</a:t>
            </a:r>
            <a:r>
              <a:rPr lang="en-GB" dirty="0" smtClean="0"/>
              <a:t>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855689"/>
              </p:ext>
            </p:extLst>
          </p:nvPr>
        </p:nvGraphicFramePr>
        <p:xfrm>
          <a:off x="3276600" y="3886200"/>
          <a:ext cx="3229811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3" imgW="812520" imgH="241200" progId="Equation.3">
                  <p:embed/>
                </p:oleObj>
              </mc:Choice>
              <mc:Fallback>
                <p:oleObj name="Equation" r:id="rId3" imgW="81252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6600" y="3886200"/>
                        <a:ext cx="3229811" cy="958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670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GB" u="sng" dirty="0" smtClean="0"/>
              <a:t>Half-life from graphs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14478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Given a graph over time of either activity, count rate or number of parent isotopes you can quickly find the half-life:</a:t>
            </a:r>
            <a:endParaRPr lang="en-GB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362200"/>
            <a:ext cx="6191250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86" y="2505075"/>
            <a:ext cx="6067425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24400" y="3124200"/>
            <a:ext cx="388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Step 1: Read off from the y-axis the half-way point from the initial amount</a:t>
            </a:r>
            <a:endParaRPr lang="en-GB" sz="2800" dirty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86" y="2591601"/>
            <a:ext cx="595312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24400" y="3124200"/>
            <a:ext cx="388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Step 2: Read across and down to the x-axis and find the half-life time</a:t>
            </a:r>
            <a:endParaRPr lang="en-GB" sz="2800" dirty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10" y="2439201"/>
            <a:ext cx="6200775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81400" y="3086992"/>
            <a:ext cx="464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To reduce uncertainty you can repeat this for ¼ etc. and take an average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8680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" y="1066800"/>
            <a:ext cx="88392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This is the time taken for </a:t>
            </a:r>
            <a:r>
              <a:rPr lang="en-GB" sz="3200" i="1" dirty="0"/>
              <a:t>x</a:t>
            </a:r>
            <a:r>
              <a:rPr lang="en-GB" sz="3200" dirty="0"/>
              <a:t> to halve in magnitude during exponential decay:</a:t>
            </a:r>
          </a:p>
          <a:p>
            <a:endParaRPr lang="en-GB" sz="3200" dirty="0"/>
          </a:p>
          <a:p>
            <a:endParaRPr lang="en-GB" sz="3200" dirty="0"/>
          </a:p>
          <a:p>
            <a:r>
              <a:rPr lang="en-GB" sz="3200" dirty="0"/>
              <a:t>Substituting into the exponential formula we get: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GB" u="sng" dirty="0" smtClean="0"/>
              <a:t>Half Life</a:t>
            </a:r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650514"/>
              </p:ext>
            </p:extLst>
          </p:nvPr>
        </p:nvGraphicFramePr>
        <p:xfrm>
          <a:off x="1752600" y="2133600"/>
          <a:ext cx="5804452" cy="804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3" imgW="2108160" imgH="291960" progId="Equation.3">
                  <p:embed/>
                </p:oleObj>
              </mc:Choice>
              <mc:Fallback>
                <p:oleObj name="Equation" r:id="rId3" imgW="2108160" imgH="291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2133600"/>
                        <a:ext cx="5804452" cy="8042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573227"/>
              </p:ext>
            </p:extLst>
          </p:nvPr>
        </p:nvGraphicFramePr>
        <p:xfrm>
          <a:off x="3048000" y="3657600"/>
          <a:ext cx="30480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5" imgW="914400" imgH="533160" progId="Equation.3">
                  <p:embed/>
                </p:oleObj>
              </mc:Choice>
              <mc:Fallback>
                <p:oleObj name="Equation" r:id="rId5" imgW="914400" imgH="5331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0" y="3657600"/>
                        <a:ext cx="3048000" cy="177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1727" y="3330032"/>
            <a:ext cx="37920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Applying natural logs:</a:t>
            </a:r>
            <a:endParaRPr lang="en-GB" sz="32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625314"/>
              </p:ext>
            </p:extLst>
          </p:nvPr>
        </p:nvGraphicFramePr>
        <p:xfrm>
          <a:off x="3048000" y="4038600"/>
          <a:ext cx="4038600" cy="264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7" imgW="1511280" imgH="990360" progId="Equation.3">
                  <p:embed/>
                </p:oleObj>
              </mc:Choice>
              <mc:Fallback>
                <p:oleObj name="Equation" r:id="rId7" imgW="1511280" imgH="990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48000" y="4038600"/>
                        <a:ext cx="4038600" cy="2647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410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96296E-6 L 0 -0.3740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450</Words>
  <Application>Microsoft Office PowerPoint</Application>
  <PresentationFormat>On-screen Show (4:3)</PresentationFormat>
  <Paragraphs>40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The theory of radioactive decay</vt:lpstr>
      <vt:lpstr>Mathematics of decay</vt:lpstr>
      <vt:lpstr>Exponential decay over time</vt:lpstr>
      <vt:lpstr>Solving differentiation for exponential formulae</vt:lpstr>
      <vt:lpstr>Exponential number (Euler’s number)</vt:lpstr>
      <vt:lpstr>Deriving the formula for exponential change</vt:lpstr>
      <vt:lpstr>Activity of a sample</vt:lpstr>
      <vt:lpstr>Half-life from graphs</vt:lpstr>
      <vt:lpstr>Half Life </vt:lpstr>
      <vt:lpstr>Decay constant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theory of radioactive decay</dc:title>
  <dc:creator>SMatthews</dc:creator>
  <cp:lastModifiedBy>USERBUILD</cp:lastModifiedBy>
  <cp:revision>8</cp:revision>
  <dcterms:created xsi:type="dcterms:W3CDTF">2006-08-16T00:00:00Z</dcterms:created>
  <dcterms:modified xsi:type="dcterms:W3CDTF">2016-08-31T11:38:10Z</dcterms:modified>
</cp:coreProperties>
</file>