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5" r:id="rId4"/>
    <p:sldId id="260" r:id="rId5"/>
    <p:sldId id="256" r:id="rId6"/>
    <p:sldId id="257" r:id="rId7"/>
    <p:sldId id="258" r:id="rId8"/>
    <p:sldId id="266" r:id="rId9"/>
    <p:sldId id="267" r:id="rId10"/>
    <p:sldId id="259" r:id="rId11"/>
    <p:sldId id="261" r:id="rId12"/>
    <p:sldId id="268"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634" y="8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8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67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solidFill>
                  <a:prstClr val="black">
                    <a:tint val="75000"/>
                  </a:prstClr>
                </a:solidFill>
              </a:rPr>
              <a:pPr/>
              <a:t>05/12/2018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AD5E3-E43C-4A68-9813-F0D14292B6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71820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0" y="0"/>
            <a:ext cx="9144000" cy="369332"/>
          </a:xfrm>
          <a:prstGeom prst="rect">
            <a:avLst/>
          </a:prstGeom>
          <a:solidFill>
            <a:srgbClr val="FFFF00"/>
          </a:solidFill>
        </p:spPr>
        <p:txBody>
          <a:bodyPr wrap="square" rtlCol="0">
            <a:spAutoFit/>
          </a:bodyPr>
          <a:lstStyle/>
          <a:p>
            <a:r>
              <a:rPr lang="en-GB" dirty="0">
                <a:solidFill>
                  <a:prstClr val="black"/>
                </a:solidFill>
                <a:latin typeface="Comic Sans MS" panose="030F0702030302020204" pitchFamily="66" charset="0"/>
              </a:rPr>
              <a:t>LO</a:t>
            </a:r>
          </a:p>
        </p:txBody>
      </p:sp>
      <p:sp>
        <p:nvSpPr>
          <p:cNvPr id="8" name="TextBox 7"/>
          <p:cNvSpPr txBox="1"/>
          <p:nvPr userDrawn="1"/>
        </p:nvSpPr>
        <p:spPr>
          <a:xfrm>
            <a:off x="0" y="365126"/>
            <a:ext cx="9144000" cy="369332"/>
          </a:xfrm>
          <a:prstGeom prst="rect">
            <a:avLst/>
          </a:prstGeom>
          <a:solidFill>
            <a:srgbClr val="00B0F0"/>
          </a:solidFill>
        </p:spPr>
        <p:txBody>
          <a:bodyPr wrap="square" rtlCol="0">
            <a:spAutoFit/>
          </a:bodyPr>
          <a:lstStyle/>
          <a:p>
            <a:r>
              <a:rPr lang="en-GB" dirty="0">
                <a:solidFill>
                  <a:prstClr val="black"/>
                </a:solidFill>
                <a:latin typeface="Comic Sans MS" panose="030F0702030302020204" pitchFamily="66" charset="0"/>
              </a:rPr>
              <a:t>Key Words:</a:t>
            </a:r>
          </a:p>
        </p:txBody>
      </p:sp>
    </p:spTree>
    <p:extLst>
      <p:ext uri="{BB962C8B-B14F-4D97-AF65-F5344CB8AC3E}">
        <p14:creationId xmlns:p14="http://schemas.microsoft.com/office/powerpoint/2010/main" val="1084857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jpeg"/><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p14="http://schemas.microsoft.com/office/powerpoint/2010/main" val="3855400893"/>
              </p:ext>
            </p:extLst>
          </p:nvPr>
        </p:nvGraphicFramePr>
        <p:xfrm>
          <a:off x="0" y="764704"/>
          <a:ext cx="9144000" cy="822325"/>
        </p:xfrm>
        <a:graphic>
          <a:graphicData uri="http://schemas.openxmlformats.org/drawingml/2006/table">
            <a:tbl>
              <a:tblPr firstRow="1" bandRow="1">
                <a:tableStyleId>{2D5ABB26-0587-4C30-8999-92F81FD0307C}</a:tableStyleId>
              </a:tblPr>
              <a:tblGrid>
                <a:gridCol w="2041236">
                  <a:extLst>
                    <a:ext uri="{9D8B030D-6E8A-4147-A177-3AD203B41FA5}">
                      <a16:colId xmlns:a16="http://schemas.microsoft.com/office/drawing/2014/main" val="20000"/>
                    </a:ext>
                  </a:extLst>
                </a:gridCol>
                <a:gridCol w="4618182">
                  <a:extLst>
                    <a:ext uri="{9D8B030D-6E8A-4147-A177-3AD203B41FA5}">
                      <a16:colId xmlns:a16="http://schemas.microsoft.com/office/drawing/2014/main" val="20001"/>
                    </a:ext>
                  </a:extLst>
                </a:gridCol>
                <a:gridCol w="2484582">
                  <a:extLst>
                    <a:ext uri="{9D8B030D-6E8A-4147-A177-3AD203B41FA5}">
                      <a16:colId xmlns:a16="http://schemas.microsoft.com/office/drawing/2014/main" val="20002"/>
                    </a:ext>
                  </a:extLst>
                </a:gridCol>
              </a:tblGrid>
              <a:tr h="822325">
                <a:tc>
                  <a:txBody>
                    <a:bodyPr/>
                    <a:lstStyle/>
                    <a:p>
                      <a:r>
                        <a:rPr lang="en-GB" sz="1800" b="1" u="sng" dirty="0" smtClean="0">
                          <a:latin typeface="Comic Sans MS" panose="030F0702030302020204" pitchFamily="66" charset="0"/>
                        </a:rPr>
                        <a:t>CW</a:t>
                      </a:r>
                      <a:endParaRPr lang="en-GB" sz="1800" b="1" u="sng" dirty="0">
                        <a:latin typeface="Comic Sans MS" panose="030F0702030302020204" pitchFamily="66" charset="0"/>
                      </a:endParaRPr>
                    </a:p>
                  </a:txBody>
                  <a:tcPr marL="91443" marR="91443" marT="45570" marB="45570"/>
                </a:tc>
                <a:tc>
                  <a:txBody>
                    <a:bodyPr/>
                    <a:lstStyle/>
                    <a:p>
                      <a:pPr algn="ctr"/>
                      <a:r>
                        <a:rPr lang="en-GB" sz="2400" b="1" u="sng" dirty="0" smtClean="0">
                          <a:latin typeface="Comic Sans MS" panose="030F0702030302020204" pitchFamily="66" charset="0"/>
                        </a:rPr>
                        <a:t>Nuclear</a:t>
                      </a:r>
                      <a:r>
                        <a:rPr lang="en-GB" sz="2400" b="1" u="sng" baseline="0" dirty="0" smtClean="0">
                          <a:latin typeface="Comic Sans MS" panose="030F0702030302020204" pitchFamily="66" charset="0"/>
                        </a:rPr>
                        <a:t> Radius</a:t>
                      </a:r>
                      <a:endParaRPr lang="en-GB" sz="2400" b="1" u="sng" dirty="0">
                        <a:latin typeface="Comic Sans MS" panose="030F0702030302020204" pitchFamily="66" charset="0"/>
                      </a:endParaRPr>
                    </a:p>
                  </a:txBody>
                  <a:tcPr marL="91443" marR="91443" marT="45570" marB="45570"/>
                </a:tc>
                <a:tc>
                  <a:txBody>
                    <a:bodyPr/>
                    <a:lstStyle/>
                    <a:p>
                      <a:pPr algn="r"/>
                      <a:fld id="{23DC5882-FF6C-467E-8072-EFA141FB0D08}" type="datetime1">
                        <a:rPr lang="en-GB" sz="1800" b="1" u="sng" smtClean="0">
                          <a:latin typeface="Comic Sans MS" panose="030F0702030302020204" pitchFamily="66" charset="0"/>
                        </a:rPr>
                        <a:t>05/12/2018</a:t>
                      </a:fld>
                      <a:endParaRPr lang="en-GB" sz="1800" b="1" u="sng" dirty="0">
                        <a:latin typeface="Comic Sans MS" panose="030F0702030302020204" pitchFamily="66" charset="0"/>
                      </a:endParaRPr>
                    </a:p>
                  </a:txBody>
                  <a:tcPr marL="91443" marR="91443" marT="45570" marB="45570"/>
                </a:tc>
                <a:extLst>
                  <a:ext uri="{0D108BD9-81ED-4DB2-BD59-A6C34878D82A}">
                    <a16:rowId xmlns:a16="http://schemas.microsoft.com/office/drawing/2014/main" val="10000"/>
                  </a:ext>
                </a:extLst>
              </a:tr>
            </a:tbl>
          </a:graphicData>
        </a:graphic>
      </p:graphicFrame>
      <p:sp>
        <p:nvSpPr>
          <p:cNvPr id="2" name="TextBox 1"/>
          <p:cNvSpPr txBox="1"/>
          <p:nvPr/>
        </p:nvSpPr>
        <p:spPr>
          <a:xfrm>
            <a:off x="4267200" y="2265453"/>
            <a:ext cx="4305300" cy="3416320"/>
          </a:xfrm>
          <a:prstGeom prst="rect">
            <a:avLst/>
          </a:prstGeom>
          <a:noFill/>
        </p:spPr>
        <p:txBody>
          <a:bodyPr wrap="square" rtlCol="0">
            <a:spAutoFit/>
          </a:bodyPr>
          <a:lstStyle/>
          <a:p>
            <a:pPr algn="ctr"/>
            <a:r>
              <a:rPr lang="en-GB" sz="4800" b="1" dirty="0" smtClean="0"/>
              <a:t>Recap:</a:t>
            </a:r>
          </a:p>
          <a:p>
            <a:pPr algn="ctr"/>
            <a:endParaRPr lang="en-GB" sz="2800" dirty="0" smtClean="0"/>
          </a:p>
          <a:p>
            <a:pPr algn="ctr"/>
            <a:r>
              <a:rPr lang="en-GB" sz="2800" dirty="0" smtClean="0"/>
              <a:t>What happens when electrons travel close to the speed of light?</a:t>
            </a:r>
          </a:p>
          <a:p>
            <a:pPr algn="ctr"/>
            <a:endParaRPr lang="en-GB" sz="2800" dirty="0"/>
          </a:p>
          <a:p>
            <a:pPr algn="ctr"/>
            <a:r>
              <a:rPr lang="en-GB" sz="2800" dirty="0" smtClean="0"/>
              <a:t>What is the equation?</a:t>
            </a:r>
          </a:p>
        </p:txBody>
      </p:sp>
      <p:pic>
        <p:nvPicPr>
          <p:cNvPr id="8" name="Picture 2" descr="Image result for wave particle dua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11413"/>
            <a:ext cx="3773483"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53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 y="1070335"/>
            <a:ext cx="8763000" cy="2362200"/>
          </a:xfrm>
          <a:prstGeom prst="rect">
            <a:avLst/>
          </a:prstGeom>
        </p:spPr>
        <p:txBody>
          <a:bodyPr>
            <a:normAutofit/>
          </a:bodyPr>
          <a:lstStyle/>
          <a:p>
            <a:r>
              <a:rPr lang="en-GB" dirty="0"/>
              <a:t>When relativistic electrons pass through a thin sample of a gas then diffraction occurs between the atomic </a:t>
            </a:r>
            <a:r>
              <a:rPr lang="en-GB" dirty="0" smtClean="0"/>
              <a:t>nuclei.</a:t>
            </a:r>
          </a:p>
          <a:p>
            <a:r>
              <a:rPr lang="en-GB" dirty="0" smtClean="0"/>
              <a:t>The </a:t>
            </a:r>
            <a:r>
              <a:rPr lang="en-GB" dirty="0"/>
              <a:t>equation that calculates the minimum angle of diffraction is:</a:t>
            </a:r>
          </a:p>
        </p:txBody>
      </p:sp>
      <p:graphicFrame>
        <p:nvGraphicFramePr>
          <p:cNvPr id="4" name="Object 3"/>
          <p:cNvGraphicFramePr>
            <a:graphicFrameLocks noChangeAspect="1"/>
          </p:cNvGraphicFramePr>
          <p:nvPr>
            <p:extLst>
              <p:ext uri="{D42A27DB-BD31-4B8C-83A1-F6EECF244321}">
                <p14:modId xmlns:p14="http://schemas.microsoft.com/office/powerpoint/2010/main" val="628890061"/>
              </p:ext>
            </p:extLst>
          </p:nvPr>
        </p:nvGraphicFramePr>
        <p:xfrm>
          <a:off x="4038600" y="2590800"/>
          <a:ext cx="3810000" cy="685800"/>
        </p:xfrm>
        <a:graphic>
          <a:graphicData uri="http://schemas.openxmlformats.org/presentationml/2006/ole">
            <mc:AlternateContent xmlns:mc="http://schemas.openxmlformats.org/markup-compatibility/2006">
              <mc:Choice xmlns:v="urn:schemas-microsoft-com:vml" Requires="v">
                <p:oleObj spid="_x0000_s4104" name="Equation" r:id="rId3" imgW="1269720" imgH="228600" progId="Equation.3">
                  <p:embed/>
                </p:oleObj>
              </mc:Choice>
              <mc:Fallback>
                <p:oleObj name="Equation" r:id="rId3" imgW="1269720" imgH="228600" progId="Equation.3">
                  <p:embed/>
                  <p:pic>
                    <p:nvPicPr>
                      <p:cNvPr id="0" name=""/>
                      <p:cNvPicPr/>
                      <p:nvPr/>
                    </p:nvPicPr>
                    <p:blipFill>
                      <a:blip r:embed="rId4"/>
                      <a:stretch>
                        <a:fillRect/>
                      </a:stretch>
                    </p:blipFill>
                    <p:spPr>
                      <a:xfrm>
                        <a:off x="4038600" y="2590800"/>
                        <a:ext cx="3810000" cy="685800"/>
                      </a:xfrm>
                      <a:prstGeom prst="rect">
                        <a:avLst/>
                      </a:prstGeom>
                    </p:spPr>
                  </p:pic>
                </p:oleObj>
              </mc:Fallback>
            </mc:AlternateContent>
          </a:graphicData>
        </a:graphic>
      </p:graphicFrame>
      <p:pic>
        <p:nvPicPr>
          <p:cNvPr id="4098" name="Picture 2" descr="https://upload.wikimedia.org/wikipedia/commons/f/fc/Diffraction-red_laser-diffraction_grating_PNr%C2%B001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4200" y="3352800"/>
            <a:ext cx="5657850" cy="3367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1886" y="3962400"/>
            <a:ext cx="8382000" cy="1815882"/>
          </a:xfrm>
          <a:prstGeom prst="rect">
            <a:avLst/>
          </a:prstGeom>
          <a:noFill/>
        </p:spPr>
        <p:txBody>
          <a:bodyPr wrap="square" rtlCol="0">
            <a:spAutoFit/>
          </a:bodyPr>
          <a:lstStyle/>
          <a:p>
            <a:r>
              <a:rPr lang="en-GB" sz="2800" dirty="0"/>
              <a:t>Oxygen gives a value of 44 , use the formula above and the calculated wavelength of a relativistic electron to satisfy yourself that the Oxygen nuclei is about 2.6 </a:t>
            </a:r>
            <a:r>
              <a:rPr lang="en-GB" sz="2800" dirty="0" err="1"/>
              <a:t>fm</a:t>
            </a:r>
            <a:r>
              <a:rPr lang="en-GB" sz="2800" dirty="0"/>
              <a:t> if the electron has about 420MeV.</a:t>
            </a:r>
          </a:p>
        </p:txBody>
      </p:sp>
    </p:spTree>
    <p:extLst>
      <p:ext uri="{BB962C8B-B14F-4D97-AF65-F5344CB8AC3E}">
        <p14:creationId xmlns:p14="http://schemas.microsoft.com/office/powerpoint/2010/main" val="34103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650876"/>
            <a:ext cx="8229600" cy="792162"/>
          </a:xfrm>
          <a:prstGeom prst="rect">
            <a:avLst/>
          </a:prstGeom>
        </p:spPr>
        <p:txBody>
          <a:bodyPr/>
          <a:lstStyle/>
          <a:p>
            <a:r>
              <a:rPr lang="en-GB" u="sng" dirty="0"/>
              <a:t>Nuclear Density</a:t>
            </a:r>
            <a:endParaRPr lang="en-GB" dirty="0"/>
          </a:p>
        </p:txBody>
      </p:sp>
      <p:sp>
        <p:nvSpPr>
          <p:cNvPr id="3" name="Content Placeholder 2"/>
          <p:cNvSpPr>
            <a:spLocks noGrp="1"/>
          </p:cNvSpPr>
          <p:nvPr>
            <p:ph idx="4294967295"/>
          </p:nvPr>
        </p:nvSpPr>
        <p:spPr>
          <a:xfrm>
            <a:off x="614796" y="2168525"/>
            <a:ext cx="7886700" cy="4351338"/>
          </a:xfrm>
          <a:prstGeom prst="rect">
            <a:avLst/>
          </a:prstGeom>
        </p:spPr>
        <p:txBody>
          <a:bodyPr/>
          <a:lstStyle/>
          <a:p>
            <a:r>
              <a:rPr lang="en-GB" dirty="0"/>
              <a:t>Assuming that the nucleus is a sphere then it's volume is</a:t>
            </a:r>
            <a:r>
              <a:rPr lang="en-GB" dirty="0" smtClean="0"/>
              <a:t>:</a:t>
            </a:r>
          </a:p>
          <a:p>
            <a:endParaRPr lang="en-GB" dirty="0"/>
          </a:p>
          <a:p>
            <a:pPr marL="0" indent="0">
              <a:buNone/>
            </a:pPr>
            <a:endParaRPr lang="en-GB" dirty="0"/>
          </a:p>
          <a:p>
            <a:r>
              <a:rPr lang="en-GB" dirty="0"/>
              <a:t>Density is simply mass / volume and therefore using the mass of a nucleon as </a:t>
            </a:r>
            <a:r>
              <a:rPr lang="en-GB" i="1" dirty="0"/>
              <a:t>u </a:t>
            </a:r>
            <a:r>
              <a:rPr lang="en-GB" dirty="0"/>
              <a:t>we obtain:</a:t>
            </a:r>
          </a:p>
        </p:txBody>
      </p:sp>
      <p:graphicFrame>
        <p:nvGraphicFramePr>
          <p:cNvPr id="4" name="Object 3"/>
          <p:cNvGraphicFramePr>
            <a:graphicFrameLocks noChangeAspect="1"/>
          </p:cNvGraphicFramePr>
          <p:nvPr>
            <p:extLst>
              <p:ext uri="{D42A27DB-BD31-4B8C-83A1-F6EECF244321}">
                <p14:modId xmlns:p14="http://schemas.microsoft.com/office/powerpoint/2010/main" val="306279582"/>
              </p:ext>
            </p:extLst>
          </p:nvPr>
        </p:nvGraphicFramePr>
        <p:xfrm>
          <a:off x="2348346" y="3009900"/>
          <a:ext cx="5667376" cy="1066800"/>
        </p:xfrm>
        <a:graphic>
          <a:graphicData uri="http://schemas.openxmlformats.org/presentationml/2006/ole">
            <mc:AlternateContent xmlns:mc="http://schemas.openxmlformats.org/markup-compatibility/2006">
              <mc:Choice xmlns:v="urn:schemas-microsoft-com:vml" Requires="v">
                <p:oleObj spid="_x0000_s5131" name="Equation" r:id="rId3" imgW="2158920" imgH="406080" progId="Equation.3">
                  <p:embed/>
                </p:oleObj>
              </mc:Choice>
              <mc:Fallback>
                <p:oleObj name="Equation" r:id="rId3" imgW="2158920" imgH="406080" progId="Equation.3">
                  <p:embed/>
                  <p:pic>
                    <p:nvPicPr>
                      <p:cNvPr id="0" name=""/>
                      <p:cNvPicPr/>
                      <p:nvPr/>
                    </p:nvPicPr>
                    <p:blipFill>
                      <a:blip r:embed="rId4"/>
                      <a:stretch>
                        <a:fillRect/>
                      </a:stretch>
                    </p:blipFill>
                    <p:spPr>
                      <a:xfrm>
                        <a:off x="2348346" y="3009900"/>
                        <a:ext cx="5667376" cy="1066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46357087"/>
              </p:ext>
            </p:extLst>
          </p:nvPr>
        </p:nvGraphicFramePr>
        <p:xfrm>
          <a:off x="2043546" y="5448300"/>
          <a:ext cx="5948570" cy="1447800"/>
        </p:xfrm>
        <a:graphic>
          <a:graphicData uri="http://schemas.openxmlformats.org/presentationml/2006/ole">
            <mc:AlternateContent xmlns:mc="http://schemas.openxmlformats.org/markup-compatibility/2006">
              <mc:Choice xmlns:v="urn:schemas-microsoft-com:vml" Requires="v">
                <p:oleObj spid="_x0000_s5132" name="Equation" r:id="rId5" imgW="2400120" imgH="583920" progId="Equation.3">
                  <p:embed/>
                </p:oleObj>
              </mc:Choice>
              <mc:Fallback>
                <p:oleObj name="Equation" r:id="rId5" imgW="2400120" imgH="583920" progId="Equation.3">
                  <p:embed/>
                  <p:pic>
                    <p:nvPicPr>
                      <p:cNvPr id="0" name=""/>
                      <p:cNvPicPr/>
                      <p:nvPr/>
                    </p:nvPicPr>
                    <p:blipFill>
                      <a:blip r:embed="rId6"/>
                      <a:stretch>
                        <a:fillRect/>
                      </a:stretch>
                    </p:blipFill>
                    <p:spPr>
                      <a:xfrm>
                        <a:off x="2043546" y="5448300"/>
                        <a:ext cx="5948570" cy="1447800"/>
                      </a:xfrm>
                      <a:prstGeom prst="rect">
                        <a:avLst/>
                      </a:prstGeom>
                    </p:spPr>
                  </p:pic>
                </p:oleObj>
              </mc:Fallback>
            </mc:AlternateContent>
          </a:graphicData>
        </a:graphic>
      </p:graphicFrame>
      <p:sp>
        <p:nvSpPr>
          <p:cNvPr id="6" name="TextBox 5"/>
          <p:cNvSpPr txBox="1"/>
          <p:nvPr/>
        </p:nvSpPr>
        <p:spPr>
          <a:xfrm>
            <a:off x="748146" y="3619500"/>
            <a:ext cx="7467599" cy="1815882"/>
          </a:xfrm>
          <a:prstGeom prst="rect">
            <a:avLst/>
          </a:prstGeom>
          <a:noFill/>
        </p:spPr>
        <p:txBody>
          <a:bodyPr wrap="square" rtlCol="0">
            <a:spAutoFit/>
          </a:bodyPr>
          <a:lstStyle/>
          <a:p>
            <a:r>
              <a:rPr lang="en-GB" sz="2800" dirty="0" smtClean="0"/>
              <a:t>This is the density of a Neutron star. </a:t>
            </a:r>
            <a:r>
              <a:rPr lang="en-GB" sz="2800" dirty="0"/>
              <a:t>If the population of the world (c.7 Billion) averaging 80kg per person was crushed into a cube of this density, how long would it's sides be?</a:t>
            </a:r>
          </a:p>
        </p:txBody>
      </p:sp>
      <p:pic>
        <p:nvPicPr>
          <p:cNvPr id="5122" name="Picture 2" descr="C:\Users\USERBUILD\Downloads\Sugar_cub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028700"/>
            <a:ext cx="75438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4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txEl>
                                              <p:pRg st="0" end="0"/>
                                            </p:txEl>
                                          </p:spTgt>
                                        </p:tgtEl>
                                      </p:cBhvr>
                                    </p:animEffect>
                                    <p:set>
                                      <p:cBhvr>
                                        <p:cTn id="25" dur="1" fill="hold">
                                          <p:stCondLst>
                                            <p:cond delay="499"/>
                                          </p:stCondLst>
                                        </p:cTn>
                                        <p:tgtEl>
                                          <p:spTgt spid="3">
                                            <p:txEl>
                                              <p:pRg st="0" end="0"/>
                                            </p:txEl>
                                          </p:spTgt>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
                                            <p:txEl>
                                              <p:pRg st="3" end="3"/>
                                            </p:txEl>
                                          </p:spTgt>
                                        </p:tgtEl>
                                      </p:cBhvr>
                                    </p:animEffect>
                                    <p:set>
                                      <p:cBhvr>
                                        <p:cTn id="28" dur="1" fill="hold">
                                          <p:stCondLst>
                                            <p:cond delay="499"/>
                                          </p:stCondLst>
                                        </p:cTn>
                                        <p:tgtEl>
                                          <p:spTgt spid="3">
                                            <p:txEl>
                                              <p:pRg st="3" end="3"/>
                                            </p:txEl>
                                          </p:spTgt>
                                        </p:tgtEl>
                                        <p:attrNameLst>
                                          <p:attrName>style.visibility</p:attrName>
                                        </p:attrNameLst>
                                      </p:cBhvr>
                                      <p:to>
                                        <p:strVal val="hidden"/>
                                      </p:to>
                                    </p:set>
                                  </p:childTnLst>
                                </p:cTn>
                              </p:par>
                              <p:par>
                                <p:cTn id="29" presetID="64" presetClass="path" presetSubtype="0" accel="50000" decel="50000" fill="hold" nodeType="withEffect">
                                  <p:stCondLst>
                                    <p:cond delay="0"/>
                                  </p:stCondLst>
                                  <p:childTnLst>
                                    <p:animMotion origin="layout" path="M -1.11111E-6 0 L -0.05851 -0.56111 " pathEditMode="relative" rAng="0" ptsTypes="AA">
                                      <p:cBhvr>
                                        <p:cTn id="30" dur="2000" fill="hold"/>
                                        <p:tgtEl>
                                          <p:spTgt spid="5"/>
                                        </p:tgtEl>
                                        <p:attrNameLst>
                                          <p:attrName>ppt_x</p:attrName>
                                          <p:attrName>ppt_y</p:attrName>
                                        </p:attrNameLst>
                                      </p:cBhvr>
                                      <p:rCtr x="-2934" y="-28056"/>
                                    </p:animMotion>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par>
                          <p:cTn id="46" fill="hold">
                            <p:stCondLst>
                              <p:cond delay="500"/>
                            </p:stCondLst>
                            <p:childTnLst>
                              <p:par>
                                <p:cTn id="47" presetID="31" presetClass="entr" presetSubtype="0" fill="hold" nodeType="afterEffect">
                                  <p:stCondLst>
                                    <p:cond delay="0"/>
                                  </p:stCondLst>
                                  <p:childTnLst>
                                    <p:set>
                                      <p:cBhvr>
                                        <p:cTn id="48" dur="1" fill="hold">
                                          <p:stCondLst>
                                            <p:cond delay="0"/>
                                          </p:stCondLst>
                                        </p:cTn>
                                        <p:tgtEl>
                                          <p:spTgt spid="5122"/>
                                        </p:tgtEl>
                                        <p:attrNameLst>
                                          <p:attrName>style.visibility</p:attrName>
                                        </p:attrNameLst>
                                      </p:cBhvr>
                                      <p:to>
                                        <p:strVal val="visible"/>
                                      </p:to>
                                    </p:set>
                                    <p:anim calcmode="lin" valueType="num">
                                      <p:cBhvr>
                                        <p:cTn id="49" dur="1000" fill="hold"/>
                                        <p:tgtEl>
                                          <p:spTgt spid="5122"/>
                                        </p:tgtEl>
                                        <p:attrNameLst>
                                          <p:attrName>ppt_w</p:attrName>
                                        </p:attrNameLst>
                                      </p:cBhvr>
                                      <p:tavLst>
                                        <p:tav tm="0">
                                          <p:val>
                                            <p:fltVal val="0"/>
                                          </p:val>
                                        </p:tav>
                                        <p:tav tm="100000">
                                          <p:val>
                                            <p:strVal val="#ppt_w"/>
                                          </p:val>
                                        </p:tav>
                                      </p:tavLst>
                                    </p:anim>
                                    <p:anim calcmode="lin" valueType="num">
                                      <p:cBhvr>
                                        <p:cTn id="50" dur="1000" fill="hold"/>
                                        <p:tgtEl>
                                          <p:spTgt spid="5122"/>
                                        </p:tgtEl>
                                        <p:attrNameLst>
                                          <p:attrName>ppt_h</p:attrName>
                                        </p:attrNameLst>
                                      </p:cBhvr>
                                      <p:tavLst>
                                        <p:tav tm="0">
                                          <p:val>
                                            <p:fltVal val="0"/>
                                          </p:val>
                                        </p:tav>
                                        <p:tav tm="100000">
                                          <p:val>
                                            <p:strVal val="#ppt_h"/>
                                          </p:val>
                                        </p:tav>
                                      </p:tavLst>
                                    </p:anim>
                                    <p:anim calcmode="lin" valueType="num">
                                      <p:cBhvr>
                                        <p:cTn id="51" dur="1000" fill="hold"/>
                                        <p:tgtEl>
                                          <p:spTgt spid="5122"/>
                                        </p:tgtEl>
                                        <p:attrNameLst>
                                          <p:attrName>style.rotation</p:attrName>
                                        </p:attrNameLst>
                                      </p:cBhvr>
                                      <p:tavLst>
                                        <p:tav tm="0">
                                          <p:val>
                                            <p:fltVal val="90"/>
                                          </p:val>
                                        </p:tav>
                                        <p:tav tm="100000">
                                          <p:val>
                                            <p:fltVal val="0"/>
                                          </p:val>
                                        </p:tav>
                                      </p:tavLst>
                                    </p:anim>
                                    <p:animEffect transition="in" filter="fade">
                                      <p:cBhvr>
                                        <p:cTn id="5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Density of the Nucleus</a:t>
            </a:r>
            <a:endParaRPr lang="en-GB" dirty="0"/>
          </a:p>
        </p:txBody>
      </p:sp>
      <p:sp>
        <p:nvSpPr>
          <p:cNvPr id="3" name="Content Placeholder 2"/>
          <p:cNvSpPr>
            <a:spLocks noGrp="1"/>
          </p:cNvSpPr>
          <p:nvPr>
            <p:ph idx="1"/>
          </p:nvPr>
        </p:nvSpPr>
        <p:spPr>
          <a:xfrm>
            <a:off x="3347864" y="1421308"/>
            <a:ext cx="5738797" cy="5304036"/>
          </a:xfrm>
        </p:spPr>
        <p:txBody>
          <a:bodyPr>
            <a:normAutofit fontScale="92500" lnSpcReduction="10000"/>
          </a:bodyPr>
          <a:lstStyle/>
          <a:p>
            <a:pPr marL="0" indent="0">
              <a:buNone/>
            </a:pPr>
            <a:r>
              <a:rPr lang="en-GB" i="1" dirty="0" smtClean="0"/>
              <a:t>The radius of a carbon atom is 9x10</a:t>
            </a:r>
            <a:r>
              <a:rPr lang="en-GB" i="1" baseline="30000" dirty="0" smtClean="0"/>
              <a:t>-11</a:t>
            </a:r>
            <a:r>
              <a:rPr lang="en-GB" i="1" dirty="0" smtClean="0"/>
              <a:t> m, while the radius of the nucleus is 33,000 times smaller. </a:t>
            </a:r>
          </a:p>
          <a:p>
            <a:pPr marL="514350" indent="-514350">
              <a:buFont typeface="+mj-lt"/>
              <a:buAutoNum type="arabicPeriod"/>
            </a:pPr>
            <a:r>
              <a:rPr lang="en-GB" dirty="0" smtClean="0"/>
              <a:t>Calculate the density of:</a:t>
            </a:r>
          </a:p>
          <a:p>
            <a:pPr marL="971550" lvl="1" indent="-514350">
              <a:buFont typeface="+mj-lt"/>
              <a:buAutoNum type="arabicPeriod"/>
            </a:pPr>
            <a:r>
              <a:rPr lang="en-GB" dirty="0" smtClean="0"/>
              <a:t>The Carbon atom</a:t>
            </a:r>
          </a:p>
          <a:p>
            <a:pPr marL="971550" lvl="1" indent="-514350">
              <a:buFont typeface="+mj-lt"/>
              <a:buAutoNum type="arabicPeriod"/>
            </a:pPr>
            <a:r>
              <a:rPr lang="en-GB" dirty="0" smtClean="0"/>
              <a:t>The Carbon Nucleus</a:t>
            </a:r>
          </a:p>
          <a:p>
            <a:pPr marL="514350" indent="-514350">
              <a:buFont typeface="+mj-lt"/>
              <a:buAutoNum type="arabicPeriod"/>
            </a:pPr>
            <a:r>
              <a:rPr lang="en-GB" dirty="0" smtClean="0"/>
              <a:t>How do these densities compare with the neutron star?</a:t>
            </a:r>
          </a:p>
          <a:p>
            <a:pPr marL="514350" indent="-514350">
              <a:buFont typeface="+mj-lt"/>
              <a:buAutoNum type="arabicPeriod"/>
            </a:pPr>
            <a:r>
              <a:rPr lang="en-GB" dirty="0" smtClean="0"/>
              <a:t>Assuming the average human has a mass of 70kg and assuming they are made of purely carbon, what volume would a human take up if all the empty space of each atom was removed?</a:t>
            </a:r>
          </a:p>
          <a:p>
            <a:pPr marL="514350" indent="-514350">
              <a:buFont typeface="+mj-lt"/>
              <a:buAutoNum type="arabicPeriod"/>
            </a:pPr>
            <a:endParaRPr lang="en-GB" dirty="0" smtClean="0"/>
          </a:p>
        </p:txBody>
      </p:sp>
      <p:pic>
        <p:nvPicPr>
          <p:cNvPr id="3074" name="Picture 2" descr="Image result for carbon atomic nu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5699"/>
            <a:ext cx="3419475" cy="31623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ucleus 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19" y="1421308"/>
            <a:ext cx="2266912" cy="229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551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685800"/>
          </a:xfrm>
          <a:prstGeom prst="rect">
            <a:avLst/>
          </a:prstGeom>
        </p:spPr>
        <p:txBody>
          <a:bodyPr>
            <a:normAutofit fontScale="90000"/>
          </a:bodyPr>
          <a:lstStyle/>
          <a:p>
            <a:r>
              <a:rPr lang="en-GB" u="sng" dirty="0" smtClean="0"/>
              <a:t>Summary</a:t>
            </a:r>
            <a:endParaRPr lang="en-GB" u="sng" dirty="0"/>
          </a:p>
        </p:txBody>
      </p:sp>
      <p:sp>
        <p:nvSpPr>
          <p:cNvPr id="3" name="Content Placeholder 2"/>
          <p:cNvSpPr>
            <a:spLocks noGrp="1"/>
          </p:cNvSpPr>
          <p:nvPr>
            <p:ph idx="4294967295"/>
          </p:nvPr>
        </p:nvSpPr>
        <p:spPr>
          <a:xfrm>
            <a:off x="228600" y="1447800"/>
            <a:ext cx="8686800" cy="5867400"/>
          </a:xfrm>
          <a:prstGeom prst="rect">
            <a:avLst/>
          </a:prstGeom>
        </p:spPr>
        <p:txBody>
          <a:bodyPr>
            <a:normAutofit/>
          </a:bodyPr>
          <a:lstStyle/>
          <a:p>
            <a:r>
              <a:rPr lang="en-GB" dirty="0" smtClean="0"/>
              <a:t>There are several methods to calculate the approximate diameter of a nucleus including:</a:t>
            </a:r>
          </a:p>
          <a:p>
            <a:pPr lvl="1"/>
            <a:r>
              <a:rPr lang="en-GB" dirty="0" smtClean="0"/>
              <a:t>Coulomb’s law applied to alpha particles</a:t>
            </a:r>
          </a:p>
          <a:p>
            <a:pPr lvl="1"/>
            <a:r>
              <a:rPr lang="en-GB" dirty="0" smtClean="0"/>
              <a:t>Diffraction of relativistic electrons through gases</a:t>
            </a:r>
          </a:p>
          <a:p>
            <a:r>
              <a:rPr lang="en-GB" dirty="0" smtClean="0"/>
              <a:t>The several methods concur with each other and support the theory that the nucleus is about 10000</a:t>
            </a:r>
            <a:r>
              <a:rPr lang="en-GB" baseline="30000" dirty="0" smtClean="0"/>
              <a:t>th</a:t>
            </a:r>
            <a:r>
              <a:rPr lang="en-GB" dirty="0" smtClean="0"/>
              <a:t> the size of an atom</a:t>
            </a:r>
          </a:p>
          <a:p>
            <a:r>
              <a:rPr lang="en-GB" dirty="0" smtClean="0"/>
              <a:t>The density of all nuclei are about the same regardless of atomic number, as they are all made of the same sub-atomic particles</a:t>
            </a:r>
            <a:endParaRPr lang="en-GB" dirty="0"/>
          </a:p>
        </p:txBody>
      </p:sp>
    </p:spTree>
    <p:extLst>
      <p:ext uri="{BB962C8B-B14F-4D97-AF65-F5344CB8AC3E}">
        <p14:creationId xmlns:p14="http://schemas.microsoft.com/office/powerpoint/2010/main" val="31154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19200"/>
            <a:ext cx="7848600" cy="1323439"/>
          </a:xfrm>
          <a:prstGeom prst="rect">
            <a:avLst/>
          </a:prstGeom>
          <a:noFill/>
        </p:spPr>
        <p:txBody>
          <a:bodyPr wrap="square" rtlCol="0">
            <a:spAutoFit/>
          </a:bodyPr>
          <a:lstStyle/>
          <a:p>
            <a:pPr algn="ctr"/>
            <a:r>
              <a:rPr lang="en-GB" sz="4000" dirty="0" smtClean="0"/>
              <a:t>Without touching the bag, </a:t>
            </a:r>
            <a:r>
              <a:rPr lang="en-GB" sz="4000" i="1" dirty="0" smtClean="0"/>
              <a:t>estimate</a:t>
            </a:r>
            <a:r>
              <a:rPr lang="en-GB" sz="4000" dirty="0" smtClean="0"/>
              <a:t> the number of balls inside the bag </a:t>
            </a:r>
            <a:endParaRPr lang="en-GB" sz="4000" dirty="0"/>
          </a:p>
        </p:txBody>
      </p:sp>
      <p:pic>
        <p:nvPicPr>
          <p:cNvPr id="3" name="Picture 2"/>
          <p:cNvPicPr>
            <a:picLocks noChangeAspect="1"/>
          </p:cNvPicPr>
          <p:nvPr/>
        </p:nvPicPr>
        <p:blipFill>
          <a:blip r:embed="rId2"/>
          <a:stretch>
            <a:fillRect/>
          </a:stretch>
        </p:blipFill>
        <p:spPr>
          <a:xfrm>
            <a:off x="2334182" y="3352800"/>
            <a:ext cx="4551835" cy="2792144"/>
          </a:xfrm>
          <a:prstGeom prst="rect">
            <a:avLst/>
          </a:prstGeom>
        </p:spPr>
      </p:pic>
    </p:spTree>
    <p:extLst>
      <p:ext uri="{BB962C8B-B14F-4D97-AF65-F5344CB8AC3E}">
        <p14:creationId xmlns:p14="http://schemas.microsoft.com/office/powerpoint/2010/main" val="407960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838200"/>
            <a:ext cx="6667500" cy="6019800"/>
          </a:xfrm>
          <a:prstGeom prst="rect">
            <a:avLst/>
          </a:prstGeom>
        </p:spPr>
      </p:pic>
    </p:spTree>
    <p:extLst>
      <p:ext uri="{BB962C8B-B14F-4D97-AF65-F5344CB8AC3E}">
        <p14:creationId xmlns:p14="http://schemas.microsoft.com/office/powerpoint/2010/main" val="348689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4623" y="914400"/>
            <a:ext cx="8610600" cy="1325563"/>
          </a:xfrm>
          <a:prstGeom prst="rect">
            <a:avLst/>
          </a:prstGeom>
        </p:spPr>
        <p:txBody>
          <a:bodyPr/>
          <a:lstStyle/>
          <a:p>
            <a:r>
              <a:rPr lang="en-GB" u="sng" dirty="0"/>
              <a:t>Nuclear radius vs Nucleon number</a:t>
            </a:r>
            <a:endParaRPr lang="en-GB" dirty="0"/>
          </a:p>
        </p:txBody>
      </p:sp>
      <p:sp>
        <p:nvSpPr>
          <p:cNvPr id="3" name="Content Placeholder 2"/>
          <p:cNvSpPr>
            <a:spLocks noGrp="1"/>
          </p:cNvSpPr>
          <p:nvPr>
            <p:ph idx="4294967295"/>
          </p:nvPr>
        </p:nvSpPr>
        <p:spPr>
          <a:xfrm>
            <a:off x="628650" y="1825625"/>
            <a:ext cx="7886700" cy="4351338"/>
          </a:xfrm>
          <a:prstGeom prst="rect">
            <a:avLst/>
          </a:prstGeom>
        </p:spPr>
        <p:txBody>
          <a:bodyPr/>
          <a:lstStyle/>
          <a:p>
            <a:r>
              <a:rPr lang="en-GB" dirty="0"/>
              <a:t>Experimental data using the electron </a:t>
            </a:r>
            <a:r>
              <a:rPr lang="en-GB" dirty="0" smtClean="0"/>
              <a:t>diffraction </a:t>
            </a:r>
            <a:r>
              <a:rPr lang="en-GB" dirty="0"/>
              <a:t>technique has that</a:t>
            </a:r>
            <a:r>
              <a:rPr lang="en-GB" dirty="0" smtClean="0"/>
              <a:t>:</a:t>
            </a:r>
          </a:p>
          <a:p>
            <a:endParaRPr lang="en-GB" dirty="0"/>
          </a:p>
          <a:p>
            <a:endParaRPr lang="en-GB" dirty="0" smtClean="0"/>
          </a:p>
          <a:p>
            <a:pPr marL="0" indent="0">
              <a:buNone/>
            </a:pPr>
            <a:endParaRPr lang="en-GB"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029342560"/>
              </p:ext>
            </p:extLst>
          </p:nvPr>
        </p:nvGraphicFramePr>
        <p:xfrm>
          <a:off x="2819400" y="2971800"/>
          <a:ext cx="4501046" cy="755650"/>
        </p:xfrm>
        <a:graphic>
          <a:graphicData uri="http://schemas.openxmlformats.org/presentationml/2006/ole">
            <mc:AlternateContent xmlns:mc="http://schemas.openxmlformats.org/markup-compatibility/2006">
              <mc:Choice xmlns:v="urn:schemas-microsoft-com:vml" Requires="v">
                <p:oleObj spid="_x0000_s6150" name="Equation" r:id="rId3" imgW="1739880" imgH="291960" progId="Equation.3">
                  <p:embed/>
                </p:oleObj>
              </mc:Choice>
              <mc:Fallback>
                <p:oleObj name="Equation" r:id="rId3" imgW="1739880" imgH="291960" progId="Equation.3">
                  <p:embed/>
                  <p:pic>
                    <p:nvPicPr>
                      <p:cNvPr id="0" name=""/>
                      <p:cNvPicPr/>
                      <p:nvPr/>
                    </p:nvPicPr>
                    <p:blipFill>
                      <a:blip r:embed="rId4"/>
                      <a:stretch>
                        <a:fillRect/>
                      </a:stretch>
                    </p:blipFill>
                    <p:spPr>
                      <a:xfrm>
                        <a:off x="2819400" y="2971800"/>
                        <a:ext cx="4501046" cy="755650"/>
                      </a:xfrm>
                      <a:prstGeom prst="rect">
                        <a:avLst/>
                      </a:prstGeom>
                    </p:spPr>
                  </p:pic>
                </p:oleObj>
              </mc:Fallback>
            </mc:AlternateContent>
          </a:graphicData>
        </a:graphic>
      </p:graphicFrame>
    </p:spTree>
    <p:extLst>
      <p:ext uri="{BB962C8B-B14F-4D97-AF65-F5344CB8AC3E}">
        <p14:creationId xmlns:p14="http://schemas.microsoft.com/office/powerpoint/2010/main" val="3586758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8600" y="5257800"/>
            <a:ext cx="8763000" cy="1752600"/>
          </a:xfrm>
          <a:prstGeom prst="rect">
            <a:avLst/>
          </a:prstGeom>
        </p:spPr>
        <p:txBody>
          <a:bodyPr/>
          <a:lstStyle/>
          <a:p>
            <a:r>
              <a:rPr lang="en-GB" dirty="0" smtClean="0"/>
              <a:t>How big is an atomic nucleus?</a:t>
            </a:r>
          </a:p>
          <a:p>
            <a:r>
              <a:rPr lang="en-GB" dirty="0" smtClean="0"/>
              <a:t>How can we measure or estimate something we cannot “see”?</a:t>
            </a:r>
            <a:endParaRPr lang="en-GB" dirty="0"/>
          </a:p>
        </p:txBody>
      </p:sp>
      <p:pic>
        <p:nvPicPr>
          <p:cNvPr id="1026" name="Picture 2" descr="C:\Users\USERBUILD\Downloads\atom-1222516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143000"/>
            <a:ext cx="5410200" cy="381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19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066800"/>
            <a:ext cx="8229600" cy="2362200"/>
          </a:xfrm>
          <a:prstGeom prst="rect">
            <a:avLst/>
          </a:prstGeom>
        </p:spPr>
        <p:txBody>
          <a:bodyPr>
            <a:normAutofit/>
          </a:bodyPr>
          <a:lstStyle/>
          <a:p>
            <a:pPr marL="0" indent="0">
              <a:buNone/>
            </a:pPr>
            <a:r>
              <a:rPr lang="en-GB" dirty="0" smtClean="0"/>
              <a:t>Given that an alpha particle accelerates away from a nucleus, if we assume it starts stationary then Coulomb’s law can be used to estimate how close it can get to the centre of the nucleus, i.e. what the diameter of the nucleus is.</a:t>
            </a:r>
            <a:endParaRPr lang="en-GB" dirty="0"/>
          </a:p>
        </p:txBody>
      </p:sp>
      <p:sp>
        <p:nvSpPr>
          <p:cNvPr id="4" name="Content Placeholder 2"/>
          <p:cNvSpPr txBox="1">
            <a:spLocks/>
          </p:cNvSpPr>
          <p:nvPr/>
        </p:nvSpPr>
        <p:spPr>
          <a:xfrm>
            <a:off x="1905000" y="3581400"/>
            <a:ext cx="5257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t>NEW EQUATION ALERT:</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439834336"/>
              </p:ext>
            </p:extLst>
          </p:nvPr>
        </p:nvGraphicFramePr>
        <p:xfrm>
          <a:off x="3429000" y="3276600"/>
          <a:ext cx="2616947" cy="1524000"/>
        </p:xfrm>
        <a:graphic>
          <a:graphicData uri="http://schemas.openxmlformats.org/presentationml/2006/ole">
            <mc:AlternateContent xmlns:mc="http://schemas.openxmlformats.org/markup-compatibility/2006">
              <mc:Choice xmlns:v="urn:schemas-microsoft-com:vml" Requires="v">
                <p:oleObj spid="_x0000_s2062" name="Equation" r:id="rId3" imgW="787320" imgH="431640" progId="Equation.3">
                  <p:embed/>
                </p:oleObj>
              </mc:Choice>
              <mc:Fallback>
                <p:oleObj name="Equation" r:id="rId3" imgW="787320" imgH="431640" progId="Equation.3">
                  <p:embed/>
                  <p:pic>
                    <p:nvPicPr>
                      <p:cNvPr id="0" name=""/>
                      <p:cNvPicPr/>
                      <p:nvPr/>
                    </p:nvPicPr>
                    <p:blipFill>
                      <a:blip r:embed="rId4"/>
                      <a:stretch>
                        <a:fillRect/>
                      </a:stretch>
                    </p:blipFill>
                    <p:spPr>
                      <a:xfrm>
                        <a:off x="3429000" y="3276600"/>
                        <a:ext cx="2616947" cy="1524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94054318"/>
              </p:ext>
            </p:extLst>
          </p:nvPr>
        </p:nvGraphicFramePr>
        <p:xfrm>
          <a:off x="2895600" y="4609286"/>
          <a:ext cx="2857500" cy="1410195"/>
        </p:xfrm>
        <a:graphic>
          <a:graphicData uri="http://schemas.openxmlformats.org/presentationml/2006/ole">
            <mc:AlternateContent xmlns:mc="http://schemas.openxmlformats.org/markup-compatibility/2006">
              <mc:Choice xmlns:v="urn:schemas-microsoft-com:vml" Requires="v">
                <p:oleObj spid="_x0000_s2063" name="Equation" r:id="rId5" imgW="977760" imgH="482400" progId="Equation.3">
                  <p:embed/>
                </p:oleObj>
              </mc:Choice>
              <mc:Fallback>
                <p:oleObj name="Equation" r:id="rId5" imgW="977760" imgH="482400" progId="Equation.3">
                  <p:embed/>
                  <p:pic>
                    <p:nvPicPr>
                      <p:cNvPr id="0" name=""/>
                      <p:cNvPicPr/>
                      <p:nvPr/>
                    </p:nvPicPr>
                    <p:blipFill>
                      <a:blip r:embed="rId6"/>
                      <a:stretch>
                        <a:fillRect/>
                      </a:stretch>
                    </p:blipFill>
                    <p:spPr>
                      <a:xfrm>
                        <a:off x="2895600" y="4609286"/>
                        <a:ext cx="2857500" cy="1410195"/>
                      </a:xfrm>
                      <a:prstGeom prst="rect">
                        <a:avLst/>
                      </a:prstGeom>
                    </p:spPr>
                  </p:pic>
                </p:oleObj>
              </mc:Fallback>
            </mc:AlternateContent>
          </a:graphicData>
        </a:graphic>
      </p:graphicFrame>
    </p:spTree>
    <p:extLst>
      <p:ext uri="{BB962C8B-B14F-4D97-AF65-F5344CB8AC3E}">
        <p14:creationId xmlns:p14="http://schemas.microsoft.com/office/powerpoint/2010/main" val="201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par>
                          <p:cTn id="21" fill="hold">
                            <p:stCondLst>
                              <p:cond delay="500"/>
                            </p:stCondLst>
                            <p:childTnLst>
                              <p:par>
                                <p:cTn id="22" presetID="64" presetClass="path" presetSubtype="0" accel="50000" decel="50000" fill="hold" nodeType="afterEffect">
                                  <p:stCondLst>
                                    <p:cond delay="0"/>
                                  </p:stCondLst>
                                  <p:childTnLst>
                                    <p:animMotion origin="layout" path="M 4.44444E-6 1.11111E-6 L -0.00139 -0.31111 " pathEditMode="relative" rAng="0" ptsTypes="AA">
                                      <p:cBhvr>
                                        <p:cTn id="23" dur="2000" fill="hold"/>
                                        <p:tgtEl>
                                          <p:spTgt spid="5"/>
                                        </p:tgtEl>
                                        <p:attrNameLst>
                                          <p:attrName>ppt_x</p:attrName>
                                          <p:attrName>ppt_y</p:attrName>
                                        </p:attrNameLst>
                                      </p:cBhvr>
                                      <p:rCtr x="-69" y="-15556"/>
                                    </p:animMotion>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6888"/>
            <a:ext cx="8229600" cy="792162"/>
          </a:xfrm>
          <a:prstGeom prst="rect">
            <a:avLst/>
          </a:prstGeom>
        </p:spPr>
        <p:txBody>
          <a:bodyPr>
            <a:normAutofit fontScale="90000"/>
          </a:bodyPr>
          <a:lstStyle/>
          <a:p>
            <a:r>
              <a:rPr lang="en-GB" u="sng" dirty="0"/>
              <a:t>de Broglie Wavelength and Diffraction</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082817047"/>
              </p:ext>
            </p:extLst>
          </p:nvPr>
        </p:nvGraphicFramePr>
        <p:xfrm>
          <a:off x="2933700" y="1559050"/>
          <a:ext cx="3017838" cy="1282700"/>
        </p:xfrm>
        <a:graphic>
          <a:graphicData uri="http://schemas.openxmlformats.org/presentationml/2006/ole">
            <mc:AlternateContent xmlns:mc="http://schemas.openxmlformats.org/markup-compatibility/2006">
              <mc:Choice xmlns:v="urn:schemas-microsoft-com:vml" Requires="v">
                <p:oleObj spid="_x0000_s3091" name="Equation" r:id="rId3" imgW="1015920" imgH="431640" progId="Equation.3">
                  <p:embed/>
                </p:oleObj>
              </mc:Choice>
              <mc:Fallback>
                <p:oleObj name="Equation" r:id="rId3" imgW="1015920" imgH="431640" progId="Equation.3">
                  <p:embed/>
                  <p:pic>
                    <p:nvPicPr>
                      <p:cNvPr id="0" name=""/>
                      <p:cNvPicPr/>
                      <p:nvPr/>
                    </p:nvPicPr>
                    <p:blipFill>
                      <a:blip r:embed="rId4"/>
                      <a:stretch>
                        <a:fillRect/>
                      </a:stretch>
                    </p:blipFill>
                    <p:spPr>
                      <a:xfrm>
                        <a:off x="2933700" y="1559050"/>
                        <a:ext cx="3017838" cy="1282700"/>
                      </a:xfrm>
                      <a:prstGeom prst="rect">
                        <a:avLst/>
                      </a:prstGeom>
                    </p:spPr>
                  </p:pic>
                </p:oleObj>
              </mc:Fallback>
            </mc:AlternateContent>
          </a:graphicData>
        </a:graphic>
      </p:graphicFrame>
      <p:sp>
        <p:nvSpPr>
          <p:cNvPr id="5" name="TextBox 4"/>
          <p:cNvSpPr txBox="1"/>
          <p:nvPr/>
        </p:nvSpPr>
        <p:spPr>
          <a:xfrm>
            <a:off x="643082" y="3214402"/>
            <a:ext cx="8056418" cy="1384995"/>
          </a:xfrm>
          <a:prstGeom prst="rect">
            <a:avLst/>
          </a:prstGeom>
          <a:noFill/>
        </p:spPr>
        <p:txBody>
          <a:bodyPr wrap="square" rtlCol="0">
            <a:spAutoFit/>
          </a:bodyPr>
          <a:lstStyle/>
          <a:p>
            <a:r>
              <a:rPr lang="en-GB" sz="2800" dirty="0"/>
              <a:t>If you accelerate the electrons in a beam to almost the speed of light (this requires 100's of millions of Volts) then this formula simplifies to:</a:t>
            </a:r>
          </a:p>
        </p:txBody>
      </p:sp>
      <p:graphicFrame>
        <p:nvGraphicFramePr>
          <p:cNvPr id="6" name="Object 5"/>
          <p:cNvGraphicFramePr>
            <a:graphicFrameLocks noChangeAspect="1"/>
          </p:cNvGraphicFramePr>
          <p:nvPr>
            <p:extLst>
              <p:ext uri="{D42A27DB-BD31-4B8C-83A1-F6EECF244321}">
                <p14:modId xmlns:p14="http://schemas.microsoft.com/office/powerpoint/2010/main" val="1796790181"/>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92"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4514850" y="3321050"/>
                        <a:ext cx="114300" cy="2159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0438466"/>
              </p:ext>
            </p:extLst>
          </p:nvPr>
        </p:nvGraphicFramePr>
        <p:xfrm>
          <a:off x="1857375" y="4972050"/>
          <a:ext cx="5170488" cy="1244600"/>
        </p:xfrm>
        <a:graphic>
          <a:graphicData uri="http://schemas.openxmlformats.org/presentationml/2006/ole">
            <mc:AlternateContent xmlns:mc="http://schemas.openxmlformats.org/markup-compatibility/2006">
              <mc:Choice xmlns:v="urn:schemas-microsoft-com:vml" Requires="v">
                <p:oleObj spid="_x0000_s3093" name="Equation" r:id="rId7" imgW="1739880" imgH="419040" progId="Equation.3">
                  <p:embed/>
                </p:oleObj>
              </mc:Choice>
              <mc:Fallback>
                <p:oleObj name="Equation" r:id="rId7" imgW="1739880" imgH="419040" progId="Equation.3">
                  <p:embed/>
                  <p:pic>
                    <p:nvPicPr>
                      <p:cNvPr id="0" name="Object 3"/>
                      <p:cNvPicPr>
                        <a:picLocks noChangeAspect="1" noChangeArrowheads="1"/>
                      </p:cNvPicPr>
                      <p:nvPr/>
                    </p:nvPicPr>
                    <p:blipFill>
                      <a:blip r:embed="rId8"/>
                      <a:srcRect/>
                      <a:stretch>
                        <a:fillRect/>
                      </a:stretch>
                    </p:blipFill>
                    <p:spPr bwMode="auto">
                      <a:xfrm>
                        <a:off x="1857375" y="4972050"/>
                        <a:ext cx="51704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36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905000"/>
            <a:ext cx="8901239" cy="3352800"/>
          </a:xfrm>
          <a:prstGeom prst="rect">
            <a:avLst/>
          </a:prstGeom>
        </p:spPr>
      </p:pic>
    </p:spTree>
    <p:extLst>
      <p:ext uri="{BB962C8B-B14F-4D97-AF65-F5344CB8AC3E}">
        <p14:creationId xmlns:p14="http://schemas.microsoft.com/office/powerpoint/2010/main" val="1909015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nuclear electron diff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768096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TotalTime>
  <Words>449</Words>
  <Application>Microsoft Office PowerPoint</Application>
  <PresentationFormat>On-screen Show (4:3)</PresentationFormat>
  <Paragraphs>40</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1_Office Theme</vt:lpstr>
      <vt:lpstr>Equation</vt:lpstr>
      <vt:lpstr>PowerPoint Presentation</vt:lpstr>
      <vt:lpstr>PowerPoint Presentation</vt:lpstr>
      <vt:lpstr>PowerPoint Presentation</vt:lpstr>
      <vt:lpstr>Nuclear radius vs Nucleon number</vt:lpstr>
      <vt:lpstr>PowerPoint Presentation</vt:lpstr>
      <vt:lpstr>PowerPoint Presentation</vt:lpstr>
      <vt:lpstr>de Broglie Wavelength and Diffraction</vt:lpstr>
      <vt:lpstr>PowerPoint Presentation</vt:lpstr>
      <vt:lpstr>PowerPoint Presentation</vt:lpstr>
      <vt:lpstr>PowerPoint Presentation</vt:lpstr>
      <vt:lpstr>Nuclear Density</vt:lpstr>
      <vt:lpstr>Density of the Nucleus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Radius</dc:title>
  <dc:creator>SMatthews</dc:creator>
  <cp:lastModifiedBy>Josh Duddy</cp:lastModifiedBy>
  <cp:revision>9</cp:revision>
  <dcterms:created xsi:type="dcterms:W3CDTF">2006-08-16T00:00:00Z</dcterms:created>
  <dcterms:modified xsi:type="dcterms:W3CDTF">2018-12-05T12:10:33Z</dcterms:modified>
</cp:coreProperties>
</file>