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4" r:id="rId3"/>
    <p:sldId id="265" r:id="rId4"/>
    <p:sldId id="266" r:id="rId5"/>
    <p:sldId id="257" r:id="rId6"/>
    <p:sldId id="269" r:id="rId7"/>
    <p:sldId id="267" r:id="rId8"/>
    <p:sldId id="268" r:id="rId9"/>
    <p:sldId id="270" r:id="rId10"/>
    <p:sldId id="271" r:id="rId11"/>
    <p:sldId id="272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66" y="11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5FDDD8-D105-4292-903B-5FB09494FB17}" type="datetimeFigureOut">
              <a:rPr lang="en-GB" smtClean="0"/>
              <a:t>09/01/2019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045335-4482-4AA0-9553-B50D07392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213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8CA87D-80F1-43E8-9AE8-6B4455F2A999}" type="slidenum">
              <a:rPr lang="en-GB"/>
              <a:pPr/>
              <a:t>2</a:t>
            </a:fld>
            <a:endParaRPr lang="en-GB"/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117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F2A373-5C71-4935-A3A3-D9248E28C993}" type="slidenum">
              <a:rPr lang="en-GB"/>
              <a:pPr/>
              <a:t>3</a:t>
            </a:fld>
            <a:endParaRPr lang="en-GB"/>
          </a:p>
        </p:txBody>
      </p:sp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5308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F2A373-5C71-4935-A3A3-D9248E28C993}" type="slidenum">
              <a:rPr lang="en-GB"/>
              <a:pPr/>
              <a:t>4</a:t>
            </a:fld>
            <a:endParaRPr lang="en-GB"/>
          </a:p>
        </p:txBody>
      </p:sp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149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F2A373-5C71-4935-A3A3-D9248E28C993}" type="slidenum">
              <a:rPr lang="en-GB"/>
              <a:pPr/>
              <a:t>6</a:t>
            </a:fld>
            <a:endParaRPr lang="en-GB"/>
          </a:p>
        </p:txBody>
      </p:sp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1240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F2A373-5C71-4935-A3A3-D9248E28C993}" type="slidenum">
              <a:rPr lang="en-GB"/>
              <a:pPr/>
              <a:t>7</a:t>
            </a:fld>
            <a:endParaRPr lang="en-GB"/>
          </a:p>
        </p:txBody>
      </p:sp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0835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F2A373-5C71-4935-A3A3-D9248E28C993}" type="slidenum">
              <a:rPr lang="en-GB"/>
              <a:pPr/>
              <a:t>8</a:t>
            </a:fld>
            <a:endParaRPr lang="en-GB"/>
          </a:p>
        </p:txBody>
      </p:sp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7511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F2A373-5C71-4935-A3A3-D9248E28C993}" type="slidenum">
              <a:rPr lang="en-GB"/>
              <a:pPr/>
              <a:t>9</a:t>
            </a:fld>
            <a:endParaRPr lang="en-GB"/>
          </a:p>
        </p:txBody>
      </p:sp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1072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F2A373-5C71-4935-A3A3-D9248E28C993}" type="slidenum">
              <a:rPr lang="en-GB"/>
              <a:pPr/>
              <a:t>10</a:t>
            </a:fld>
            <a:endParaRPr lang="en-GB"/>
          </a:p>
        </p:txBody>
      </p:sp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516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F2A373-5C71-4935-A3A3-D9248E28C993}" type="slidenum">
              <a:rPr lang="en-GB"/>
              <a:pPr/>
              <a:t>11</a:t>
            </a:fld>
            <a:endParaRPr lang="en-GB"/>
          </a:p>
        </p:txBody>
      </p:sp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487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6"/>
          <p:cNvCxnSpPr>
            <a:cxnSpLocks noChangeShapeType="1"/>
          </p:cNvCxnSpPr>
          <p:nvPr userDrawn="1"/>
        </p:nvCxnSpPr>
        <p:spPr bwMode="auto">
          <a:xfrm>
            <a:off x="463550" y="842963"/>
            <a:ext cx="8216900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075" y="0"/>
            <a:ext cx="8229600" cy="1143000"/>
          </a:xfrm>
        </p:spPr>
        <p:txBody>
          <a:bodyPr/>
          <a:lstStyle>
            <a:lvl1pPr algn="l">
              <a:defRPr sz="3600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/>
          <a:lstStyle>
            <a:lvl1pPr>
              <a:defRPr sz="2200">
                <a:latin typeface="Calibri" pitchFamily="34" charset="0"/>
              </a:defRPr>
            </a:lvl1pPr>
            <a:lvl2pPr>
              <a:defRPr sz="2200">
                <a:latin typeface="Calibri" pitchFamily="34" charset="0"/>
              </a:defRPr>
            </a:lvl2pPr>
            <a:lvl3pPr>
              <a:defRPr sz="2200">
                <a:latin typeface="Calibri" pitchFamily="34" charset="0"/>
              </a:defRPr>
            </a:lvl3pPr>
            <a:lvl4pPr>
              <a:defRPr sz="2200">
                <a:latin typeface="Calibri" pitchFamily="34" charset="0"/>
              </a:defRPr>
            </a:lvl4pPr>
            <a:lvl5pPr>
              <a:defRPr sz="2200"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lang="en-US" sz="2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>
              <a:defRPr lang="en-US" sz="2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>
              <a:defRPr lang="en-US" sz="2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>
              <a:defRPr lang="en-US" sz="2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>
              <a:defRPr lang="en-GB" sz="2200" dirty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492A9-DC23-4C9C-9700-37615370D6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160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8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9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.xml"/><Relationship Id="rId5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0"/>
            <a:ext cx="7772400" cy="917575"/>
          </a:xfrm>
        </p:spPr>
        <p:txBody>
          <a:bodyPr/>
          <a:lstStyle/>
          <a:p>
            <a:r>
              <a:rPr lang="en-GB" u="sng" dirty="0" smtClean="0"/>
              <a:t>Binding energy</a:t>
            </a:r>
            <a:endParaRPr lang="en-GB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5486400"/>
            <a:ext cx="8686800" cy="1219200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What is the energy change that occurs when constituent particles come together to create a nucleus?</a:t>
            </a:r>
            <a:endParaRPr lang="en-GB" dirty="0"/>
          </a:p>
        </p:txBody>
      </p:sp>
      <p:pic>
        <p:nvPicPr>
          <p:cNvPr id="1026" name="Picture 2" descr="C:\Users\USERBUILD\Downloads\atom-1222512_192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8073" y="1371600"/>
            <a:ext cx="5182724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63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Quantum Tunnelling</a:t>
            </a:r>
            <a:endParaRPr lang="el-G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870004" y="908720"/>
            <a:ext cx="4273996" cy="4104456"/>
          </a:xfrm>
          <a:ln>
            <a:noFill/>
          </a:ln>
        </p:spPr>
        <p:txBody>
          <a:bodyPr>
            <a:noAutofit/>
          </a:bodyPr>
          <a:lstStyle/>
          <a:p>
            <a:r>
              <a:rPr lang="en-GB" sz="2600" dirty="0" smtClean="0">
                <a:cs typeface="Calibri" panose="020F0502020204030204" pitchFamily="34" charset="0"/>
              </a:rPr>
              <a:t>Imagine we begin to remove an Alpha particle from a nucleus (from left to right)</a:t>
            </a:r>
          </a:p>
          <a:p>
            <a:r>
              <a:rPr lang="en-GB" sz="2600" dirty="0" smtClean="0">
                <a:cs typeface="Calibri" panose="020F0502020204030204" pitchFamily="34" charset="0"/>
              </a:rPr>
              <a:t>It’s potential energy increases as we fight the Strong Force attraction, until it no longer affects our particle (~3fm)</a:t>
            </a:r>
          </a:p>
          <a:p>
            <a:r>
              <a:rPr lang="en-GB" sz="2600" dirty="0" smtClean="0">
                <a:cs typeface="Calibri" panose="020F0502020204030204" pitchFamily="34" charset="0"/>
              </a:rPr>
              <a:t>The repulsive Electrostatic Force then repels us away from the nucleus</a:t>
            </a:r>
          </a:p>
          <a:p>
            <a:r>
              <a:rPr lang="en-GB" sz="2600" dirty="0" smtClean="0">
                <a:cs typeface="Calibri" panose="020F0502020204030204" pitchFamily="34" charset="0"/>
              </a:rPr>
              <a:t>This point is represented by the top of the “hill”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12776"/>
            <a:ext cx="4762500" cy="435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>
          <a:xfrm>
            <a:off x="2339752" y="2636912"/>
            <a:ext cx="149002" cy="216024"/>
          </a:xfrm>
          <a:prstGeom prst="line">
            <a:avLst/>
          </a:prstGeom>
          <a:ln w="76200"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2276922" y="2637466"/>
            <a:ext cx="274662" cy="216024"/>
          </a:xfrm>
          <a:prstGeom prst="line">
            <a:avLst/>
          </a:prstGeom>
          <a:ln w="76200"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289073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Quantum Tunnelling</a:t>
            </a:r>
            <a:endParaRPr lang="el-G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870004" y="980728"/>
            <a:ext cx="4396826" cy="4104456"/>
          </a:xfrm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GB" sz="2400" dirty="0" smtClean="0">
                <a:cs typeface="Calibri" panose="020F0502020204030204" pitchFamily="34" charset="0"/>
              </a:rPr>
              <a:t>During Polonium-212 alpha decay, the alpha particle might have 8.78 MeV of KE</a:t>
            </a:r>
          </a:p>
          <a:p>
            <a:pPr>
              <a:lnSpc>
                <a:spcPct val="90000"/>
              </a:lnSpc>
            </a:pPr>
            <a:r>
              <a:rPr lang="en-GB" sz="2400" dirty="0" smtClean="0">
                <a:cs typeface="Calibri" panose="020F0502020204030204" pitchFamily="34" charset="0"/>
              </a:rPr>
              <a:t>However it would need 26 MeV to overcome the barrier (due to Strong Force attraction) in the diagram</a:t>
            </a:r>
          </a:p>
          <a:p>
            <a:pPr>
              <a:lnSpc>
                <a:spcPct val="90000"/>
              </a:lnSpc>
            </a:pPr>
            <a:r>
              <a:rPr lang="en-GB" sz="2400" dirty="0" smtClean="0">
                <a:cs typeface="Calibri" panose="020F0502020204030204" pitchFamily="34" charset="0"/>
              </a:rPr>
              <a:t>However, we still observe the decay due to Quantum tunnelling:</a:t>
            </a:r>
          </a:p>
          <a:p>
            <a:pPr>
              <a:lnSpc>
                <a:spcPct val="90000"/>
              </a:lnSpc>
            </a:pPr>
            <a:r>
              <a:rPr lang="en-GB" sz="2400" dirty="0" smtClean="0">
                <a:cs typeface="Calibri" panose="020F0502020204030204" pitchFamily="34" charset="0"/>
              </a:rPr>
              <a:t>There is a small probability that it will “Tunnel” through to the other side</a:t>
            </a:r>
          </a:p>
          <a:p>
            <a:pPr>
              <a:lnSpc>
                <a:spcPct val="90000"/>
              </a:lnSpc>
            </a:pPr>
            <a:r>
              <a:rPr lang="en-GB" sz="2400" dirty="0" smtClean="0">
                <a:cs typeface="Calibri" panose="020F0502020204030204" pitchFamily="34" charset="0"/>
              </a:rPr>
              <a:t>No energy is lost or gained, as it has the same total Potential Energy!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12776"/>
            <a:ext cx="4762500" cy="435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>
            <a:off x="2056706" y="3140968"/>
            <a:ext cx="1219150" cy="0"/>
          </a:xfrm>
          <a:prstGeom prst="straightConnector1">
            <a:avLst/>
          </a:prstGeom>
          <a:ln w="38100">
            <a:solidFill>
              <a:srgbClr val="4BF842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0" y="5782232"/>
            <a:ext cx="5256584" cy="815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2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2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2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GB" sz="2000" dirty="0" smtClean="0">
                <a:solidFill>
                  <a:srgbClr val="FF0000"/>
                </a:solidFill>
                <a:cs typeface="Calibri" panose="020F0502020204030204" pitchFamily="34" charset="0"/>
              </a:rPr>
              <a:t>Tunnelling probability depends on the strength of the two Forces and the width of the “barrier” -you will not be tested on this at A2 though!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92187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09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Summary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5943600"/>
          </a:xfrm>
        </p:spPr>
        <p:txBody>
          <a:bodyPr>
            <a:normAutofit/>
          </a:bodyPr>
          <a:lstStyle/>
          <a:p>
            <a:r>
              <a:rPr lang="en-GB" dirty="0" smtClean="0"/>
              <a:t>The binding energy is the same as the work that would be needed to be done to separate the nucleus into its constituent parts</a:t>
            </a:r>
          </a:p>
          <a:p>
            <a:r>
              <a:rPr lang="en-GB" dirty="0" smtClean="0"/>
              <a:t>Einstein’s formula </a:t>
            </a:r>
            <a:r>
              <a:rPr lang="en-GB" i="1" dirty="0" smtClean="0"/>
              <a:t>E</a:t>
            </a:r>
            <a:r>
              <a:rPr lang="en-GB" dirty="0" smtClean="0"/>
              <a:t>=</a:t>
            </a:r>
            <a:r>
              <a:rPr lang="en-GB" i="1" dirty="0" smtClean="0"/>
              <a:t>mc</a:t>
            </a:r>
            <a:r>
              <a:rPr lang="en-GB" baseline="30000" dirty="0" smtClean="0"/>
              <a:t>2</a:t>
            </a:r>
            <a:r>
              <a:rPr lang="en-GB" dirty="0" smtClean="0"/>
              <a:t> can be used to calculate the mass deficit in particles according to the energy changes that occur</a:t>
            </a:r>
          </a:p>
          <a:p>
            <a:r>
              <a:rPr lang="en-GB" dirty="0" smtClean="0"/>
              <a:t>The </a:t>
            </a:r>
            <a:r>
              <a:rPr lang="en-GB" dirty="0" smtClean="0"/>
              <a:t>binding energy </a:t>
            </a:r>
            <a:r>
              <a:rPr lang="en-GB" b="1" dirty="0" smtClean="0"/>
              <a:t>per nucleon</a:t>
            </a:r>
            <a:r>
              <a:rPr lang="en-GB" dirty="0" smtClean="0"/>
              <a:t> of an isotope is a measure of it’s relative stability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887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Strong Force- Variation with distance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8492" name="Text Box 12"/>
          <p:cNvSpPr txBox="1">
            <a:spLocks noChangeArrowheads="1"/>
          </p:cNvSpPr>
          <p:nvPr/>
        </p:nvSpPr>
        <p:spPr bwMode="auto">
          <a:xfrm rot="16200000">
            <a:off x="-1093385" y="3404777"/>
            <a:ext cx="292719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dirty="0">
                <a:solidFill>
                  <a:srgbClr val="008000"/>
                </a:solidFill>
              </a:rPr>
              <a:t>attract             repel</a:t>
            </a:r>
          </a:p>
        </p:txBody>
      </p:sp>
      <p:grpSp>
        <p:nvGrpSpPr>
          <p:cNvPr id="148498" name="Group 18"/>
          <p:cNvGrpSpPr>
            <a:grpSpLocks/>
          </p:cNvGrpSpPr>
          <p:nvPr/>
        </p:nvGrpSpPr>
        <p:grpSpPr bwMode="auto">
          <a:xfrm>
            <a:off x="668807" y="2852529"/>
            <a:ext cx="6747210" cy="1048548"/>
            <a:chOff x="1224" y="1688"/>
            <a:chExt cx="3664" cy="576"/>
          </a:xfrm>
        </p:grpSpPr>
        <p:sp>
          <p:nvSpPr>
            <p:cNvPr id="148493" name="Freeform 13"/>
            <p:cNvSpPr>
              <a:spLocks/>
            </p:cNvSpPr>
            <p:nvPr/>
          </p:nvSpPr>
          <p:spPr bwMode="auto">
            <a:xfrm>
              <a:off x="1224" y="1688"/>
              <a:ext cx="3664" cy="576"/>
            </a:xfrm>
            <a:custGeom>
              <a:avLst/>
              <a:gdLst>
                <a:gd name="T0" fmla="*/ 0 w 3824"/>
                <a:gd name="T1" fmla="*/ 0 h 984"/>
                <a:gd name="T2" fmla="*/ 672 w 3824"/>
                <a:gd name="T3" fmla="*/ 392 h 984"/>
                <a:gd name="T4" fmla="*/ 1512 w 3824"/>
                <a:gd name="T5" fmla="*/ 696 h 984"/>
                <a:gd name="T6" fmla="*/ 2888 w 3824"/>
                <a:gd name="T7" fmla="*/ 912 h 984"/>
                <a:gd name="T8" fmla="*/ 3824 w 3824"/>
                <a:gd name="T9" fmla="*/ 984 h 9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24" h="984">
                  <a:moveTo>
                    <a:pt x="0" y="0"/>
                  </a:moveTo>
                  <a:cubicBezTo>
                    <a:pt x="210" y="138"/>
                    <a:pt x="420" y="276"/>
                    <a:pt x="672" y="392"/>
                  </a:cubicBezTo>
                  <a:cubicBezTo>
                    <a:pt x="924" y="508"/>
                    <a:pt x="1143" y="609"/>
                    <a:pt x="1512" y="696"/>
                  </a:cubicBezTo>
                  <a:cubicBezTo>
                    <a:pt x="1881" y="783"/>
                    <a:pt x="2503" y="864"/>
                    <a:pt x="2888" y="912"/>
                  </a:cubicBezTo>
                  <a:cubicBezTo>
                    <a:pt x="3273" y="960"/>
                    <a:pt x="3548" y="972"/>
                    <a:pt x="3824" y="984"/>
                  </a:cubicBezTo>
                </a:path>
              </a:pathLst>
            </a:custGeom>
            <a:noFill/>
            <a:ln w="28575" cmpd="sng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8494" name="Text Box 14"/>
            <p:cNvSpPr txBox="1">
              <a:spLocks noChangeArrowheads="1"/>
            </p:cNvSpPr>
            <p:nvPr/>
          </p:nvSpPr>
          <p:spPr bwMode="auto">
            <a:xfrm>
              <a:off x="2248" y="1832"/>
              <a:ext cx="14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b="1">
                  <a:solidFill>
                    <a:schemeClr val="accent2"/>
                  </a:solidFill>
                </a:rPr>
                <a:t>electrostatic force</a:t>
              </a:r>
            </a:p>
          </p:txBody>
        </p:sp>
      </p:grpSp>
      <p:grpSp>
        <p:nvGrpSpPr>
          <p:cNvPr id="148507" name="Group 27"/>
          <p:cNvGrpSpPr>
            <a:grpSpLocks/>
          </p:cNvGrpSpPr>
          <p:nvPr/>
        </p:nvGrpSpPr>
        <p:grpSpPr bwMode="auto">
          <a:xfrm>
            <a:off x="822002" y="1839695"/>
            <a:ext cx="2918757" cy="4186911"/>
            <a:chOff x="999" y="1109"/>
            <a:chExt cx="1585" cy="2300"/>
          </a:xfrm>
        </p:grpSpPr>
        <p:sp>
          <p:nvSpPr>
            <p:cNvPr id="148496" name="Freeform 16"/>
            <p:cNvSpPr>
              <a:spLocks/>
            </p:cNvSpPr>
            <p:nvPr/>
          </p:nvSpPr>
          <p:spPr bwMode="auto">
            <a:xfrm>
              <a:off x="999" y="1109"/>
              <a:ext cx="1585" cy="2300"/>
            </a:xfrm>
            <a:custGeom>
              <a:avLst/>
              <a:gdLst>
                <a:gd name="T0" fmla="*/ 1064 w 1064"/>
                <a:gd name="T1" fmla="*/ 1104 h 2136"/>
                <a:gd name="T2" fmla="*/ 664 w 1064"/>
                <a:gd name="T3" fmla="*/ 1160 h 2136"/>
                <a:gd name="T4" fmla="*/ 384 w 1064"/>
                <a:gd name="T5" fmla="*/ 1448 h 2136"/>
                <a:gd name="T6" fmla="*/ 256 w 1064"/>
                <a:gd name="T7" fmla="*/ 2008 h 2136"/>
                <a:gd name="T8" fmla="*/ 136 w 1064"/>
                <a:gd name="T9" fmla="*/ 2080 h 2136"/>
                <a:gd name="T10" fmla="*/ 72 w 1064"/>
                <a:gd name="T11" fmla="*/ 1672 h 2136"/>
                <a:gd name="T12" fmla="*/ 0 w 1064"/>
                <a:gd name="T13" fmla="*/ 0 h 2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64" h="2136">
                  <a:moveTo>
                    <a:pt x="1064" y="1104"/>
                  </a:moveTo>
                  <a:cubicBezTo>
                    <a:pt x="920" y="1103"/>
                    <a:pt x="777" y="1103"/>
                    <a:pt x="664" y="1160"/>
                  </a:cubicBezTo>
                  <a:cubicBezTo>
                    <a:pt x="551" y="1217"/>
                    <a:pt x="452" y="1307"/>
                    <a:pt x="384" y="1448"/>
                  </a:cubicBezTo>
                  <a:cubicBezTo>
                    <a:pt x="316" y="1589"/>
                    <a:pt x="297" y="1903"/>
                    <a:pt x="256" y="2008"/>
                  </a:cubicBezTo>
                  <a:cubicBezTo>
                    <a:pt x="215" y="2113"/>
                    <a:pt x="167" y="2136"/>
                    <a:pt x="136" y="2080"/>
                  </a:cubicBezTo>
                  <a:cubicBezTo>
                    <a:pt x="105" y="2024"/>
                    <a:pt x="95" y="2019"/>
                    <a:pt x="72" y="1672"/>
                  </a:cubicBezTo>
                  <a:cubicBezTo>
                    <a:pt x="49" y="1325"/>
                    <a:pt x="24" y="662"/>
                    <a:pt x="0" y="0"/>
                  </a:cubicBezTo>
                </a:path>
              </a:pathLst>
            </a:custGeom>
            <a:noFill/>
            <a:ln w="28575" cmpd="sng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8497" name="Text Box 17"/>
            <p:cNvSpPr txBox="1">
              <a:spLocks noChangeArrowheads="1"/>
            </p:cNvSpPr>
            <p:nvPr/>
          </p:nvSpPr>
          <p:spPr bwMode="auto">
            <a:xfrm>
              <a:off x="1447" y="2823"/>
              <a:ext cx="9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b="1" dirty="0">
                  <a:solidFill>
                    <a:srgbClr val="FF3300"/>
                  </a:solidFill>
                </a:rPr>
                <a:t>strong force</a:t>
              </a:r>
            </a:p>
          </p:txBody>
        </p:sp>
      </p:grpSp>
      <p:grpSp>
        <p:nvGrpSpPr>
          <p:cNvPr id="148508" name="Group 28"/>
          <p:cNvGrpSpPr>
            <a:grpSpLocks/>
          </p:cNvGrpSpPr>
          <p:nvPr/>
        </p:nvGrpSpPr>
        <p:grpSpPr bwMode="auto">
          <a:xfrm>
            <a:off x="323528" y="1601570"/>
            <a:ext cx="9073008" cy="4563733"/>
            <a:chOff x="657" y="968"/>
            <a:chExt cx="4927" cy="2507"/>
          </a:xfrm>
        </p:grpSpPr>
        <p:grpSp>
          <p:nvGrpSpPr>
            <p:cNvPr id="148491" name="Group 11"/>
            <p:cNvGrpSpPr>
              <a:grpSpLocks/>
            </p:cNvGrpSpPr>
            <p:nvPr/>
          </p:nvGrpSpPr>
          <p:grpSpPr bwMode="auto">
            <a:xfrm>
              <a:off x="657" y="968"/>
              <a:ext cx="4927" cy="2507"/>
              <a:chOff x="657" y="968"/>
              <a:chExt cx="4927" cy="2507"/>
            </a:xfrm>
          </p:grpSpPr>
          <p:sp>
            <p:nvSpPr>
              <p:cNvPr id="148486" name="Line 6"/>
              <p:cNvSpPr>
                <a:spLocks noChangeShapeType="1"/>
              </p:cNvSpPr>
              <p:nvPr/>
            </p:nvSpPr>
            <p:spPr bwMode="auto">
              <a:xfrm>
                <a:off x="839" y="1026"/>
                <a:ext cx="0" cy="244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8487" name="Line 7"/>
              <p:cNvSpPr>
                <a:spLocks noChangeShapeType="1"/>
              </p:cNvSpPr>
              <p:nvPr/>
            </p:nvSpPr>
            <p:spPr bwMode="auto">
              <a:xfrm>
                <a:off x="657" y="2296"/>
                <a:ext cx="421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8488" name="Oval 8"/>
              <p:cNvSpPr>
                <a:spLocks noChangeArrowheads="1"/>
              </p:cNvSpPr>
              <p:nvPr/>
            </p:nvSpPr>
            <p:spPr bwMode="auto">
              <a:xfrm>
                <a:off x="776" y="2225"/>
                <a:ext cx="137" cy="13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48489" name="Text Box 9"/>
              <p:cNvSpPr txBox="1">
                <a:spLocks noChangeArrowheads="1"/>
              </p:cNvSpPr>
              <p:nvPr/>
            </p:nvSpPr>
            <p:spPr bwMode="auto">
              <a:xfrm>
                <a:off x="888" y="968"/>
                <a:ext cx="60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400" b="1"/>
                  <a:t>force</a:t>
                </a:r>
              </a:p>
            </p:txBody>
          </p:sp>
          <p:sp>
            <p:nvSpPr>
              <p:cNvPr id="148490" name="Text Box 10"/>
              <p:cNvSpPr txBox="1">
                <a:spLocks noChangeArrowheads="1"/>
              </p:cNvSpPr>
              <p:nvPr/>
            </p:nvSpPr>
            <p:spPr bwMode="auto">
              <a:xfrm>
                <a:off x="4256" y="2296"/>
                <a:ext cx="1328" cy="7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400" b="1"/>
                  <a:t>distance from centre / femtometres</a:t>
                </a:r>
              </a:p>
            </p:txBody>
          </p:sp>
        </p:grpSp>
        <p:grpSp>
          <p:nvGrpSpPr>
            <p:cNvPr id="148502" name="Group 22"/>
            <p:cNvGrpSpPr>
              <a:grpSpLocks/>
            </p:cNvGrpSpPr>
            <p:nvPr/>
          </p:nvGrpSpPr>
          <p:grpSpPr bwMode="auto">
            <a:xfrm>
              <a:off x="1999" y="2198"/>
              <a:ext cx="276" cy="434"/>
              <a:chOff x="1989" y="2200"/>
              <a:chExt cx="276" cy="434"/>
            </a:xfrm>
          </p:grpSpPr>
          <p:sp>
            <p:nvSpPr>
              <p:cNvPr id="148500" name="Line 20"/>
              <p:cNvSpPr>
                <a:spLocks noChangeShapeType="1"/>
              </p:cNvSpPr>
              <p:nvPr/>
            </p:nvSpPr>
            <p:spPr bwMode="auto">
              <a:xfrm>
                <a:off x="2086" y="2200"/>
                <a:ext cx="2" cy="17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8501" name="Text Box 21"/>
              <p:cNvSpPr txBox="1">
                <a:spLocks noChangeArrowheads="1"/>
              </p:cNvSpPr>
              <p:nvPr/>
            </p:nvSpPr>
            <p:spPr bwMode="auto">
              <a:xfrm>
                <a:off x="1989" y="2403"/>
                <a:ext cx="27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/>
                  <a:t>3</a:t>
                </a:r>
              </a:p>
            </p:txBody>
          </p:sp>
        </p:grpSp>
        <p:grpSp>
          <p:nvGrpSpPr>
            <p:cNvPr id="148506" name="Group 26"/>
            <p:cNvGrpSpPr>
              <a:grpSpLocks/>
            </p:cNvGrpSpPr>
            <p:nvPr/>
          </p:nvGrpSpPr>
          <p:grpSpPr bwMode="auto">
            <a:xfrm>
              <a:off x="1128" y="2198"/>
              <a:ext cx="276" cy="434"/>
              <a:chOff x="4228" y="2939"/>
              <a:chExt cx="276" cy="434"/>
            </a:xfrm>
          </p:grpSpPr>
          <p:sp>
            <p:nvSpPr>
              <p:cNvPr id="148504" name="Line 24"/>
              <p:cNvSpPr>
                <a:spLocks noChangeShapeType="1"/>
              </p:cNvSpPr>
              <p:nvPr/>
            </p:nvSpPr>
            <p:spPr bwMode="auto">
              <a:xfrm>
                <a:off x="4325" y="2939"/>
                <a:ext cx="2" cy="17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8505" name="Text Box 25"/>
              <p:cNvSpPr txBox="1">
                <a:spLocks noChangeArrowheads="1"/>
              </p:cNvSpPr>
              <p:nvPr/>
            </p:nvSpPr>
            <p:spPr bwMode="auto">
              <a:xfrm>
                <a:off x="4228" y="3142"/>
                <a:ext cx="27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/>
                  <a:t>1</a:t>
                </a:r>
              </a:p>
            </p:txBody>
          </p: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2289847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9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The Strong Force</a:t>
            </a:r>
            <a:endParaRPr lang="el-G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1520" y="1124744"/>
            <a:ext cx="8424863" cy="4823866"/>
          </a:xfrm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GB" sz="2800" dirty="0" smtClean="0">
                <a:cs typeface="Calibri" panose="020F0502020204030204" pitchFamily="34" charset="0"/>
              </a:rPr>
              <a:t>The Strong </a:t>
            </a:r>
            <a:r>
              <a:rPr lang="en-GB" sz="2800" dirty="0">
                <a:cs typeface="Calibri" panose="020F0502020204030204" pitchFamily="34" charset="0"/>
              </a:rPr>
              <a:t>F</a:t>
            </a:r>
            <a:r>
              <a:rPr lang="en-GB" sz="2800" dirty="0" smtClean="0">
                <a:cs typeface="Calibri" panose="020F0502020204030204" pitchFamily="34" charset="0"/>
              </a:rPr>
              <a:t>orce acts an attractive force between nucleons at distances of less than 3fm, and repulsive at distances less than 0.5fm</a:t>
            </a:r>
          </a:p>
          <a:p>
            <a:pPr>
              <a:lnSpc>
                <a:spcPct val="90000"/>
              </a:lnSpc>
            </a:pPr>
            <a:r>
              <a:rPr lang="en-GB" sz="2800" dirty="0" smtClean="0">
                <a:cs typeface="Calibri" panose="020F0502020204030204" pitchFamily="34" charset="0"/>
              </a:rPr>
              <a:t>The electrostatic repulsion between protons at 10</a:t>
            </a:r>
            <a:r>
              <a:rPr lang="en-GB" sz="2800" baseline="30000" dirty="0" smtClean="0">
                <a:cs typeface="Calibri" panose="020F0502020204030204" pitchFamily="34" charset="0"/>
              </a:rPr>
              <a:t>-15</a:t>
            </a:r>
            <a:r>
              <a:rPr lang="en-GB" sz="2800" dirty="0" smtClean="0">
                <a:cs typeface="Calibri" panose="020F0502020204030204" pitchFamily="34" charset="0"/>
              </a:rPr>
              <a:t>m is about 200N, so the Strong Force needs to be at least 200N</a:t>
            </a:r>
          </a:p>
          <a:p>
            <a:pPr>
              <a:lnSpc>
                <a:spcPct val="90000"/>
              </a:lnSpc>
            </a:pPr>
            <a:r>
              <a:rPr lang="en-GB" sz="2800" dirty="0" smtClean="0">
                <a:cs typeface="Calibri" panose="020F0502020204030204" pitchFamily="34" charset="0"/>
              </a:rPr>
              <a:t>If we wanted to </a:t>
            </a:r>
            <a:r>
              <a:rPr lang="en-GB" sz="2800" b="1" dirty="0" smtClean="0">
                <a:cs typeface="Calibri" panose="020F0502020204030204" pitchFamily="34" charset="0"/>
              </a:rPr>
              <a:t>remove a nucleon from the nucleus</a:t>
            </a:r>
            <a:r>
              <a:rPr lang="en-GB" sz="2800" dirty="0" smtClean="0">
                <a:cs typeface="Calibri" panose="020F0502020204030204" pitchFamily="34" charset="0"/>
              </a:rPr>
              <a:t>, the work done to overcome the Strong Force attraction and reach 3fm would be roughly: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GB" sz="2800" dirty="0" smtClean="0">
                <a:solidFill>
                  <a:srgbClr val="FF0000"/>
                </a:solidFill>
                <a:cs typeface="Calibri" panose="020F0502020204030204" pitchFamily="34" charset="0"/>
              </a:rPr>
              <a:t>Work done = Force x Distance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en-GB" sz="2800" dirty="0">
                <a:solidFill>
                  <a:srgbClr val="FF0000"/>
                </a:solidFill>
                <a:cs typeface="Calibri" panose="020F0502020204030204" pitchFamily="34" charset="0"/>
              </a:rPr>
              <a:t>Work done = </a:t>
            </a:r>
            <a:r>
              <a:rPr lang="en-GB" sz="2800" dirty="0" smtClean="0">
                <a:solidFill>
                  <a:srgbClr val="FF0000"/>
                </a:solidFill>
                <a:cs typeface="Calibri" panose="020F0502020204030204" pitchFamily="34" charset="0"/>
              </a:rPr>
              <a:t>200N </a:t>
            </a:r>
            <a:r>
              <a:rPr lang="en-GB" sz="2800" dirty="0">
                <a:solidFill>
                  <a:srgbClr val="FF0000"/>
                </a:solidFill>
                <a:cs typeface="Calibri" panose="020F0502020204030204" pitchFamily="34" charset="0"/>
              </a:rPr>
              <a:t>x </a:t>
            </a:r>
            <a:r>
              <a:rPr lang="en-GB" sz="2800" dirty="0" smtClean="0">
                <a:solidFill>
                  <a:srgbClr val="FF0000"/>
                </a:solidFill>
                <a:cs typeface="Calibri" panose="020F0502020204030204" pitchFamily="34" charset="0"/>
              </a:rPr>
              <a:t>2.5 x 10</a:t>
            </a:r>
            <a:r>
              <a:rPr lang="en-GB" sz="2800" baseline="30000" dirty="0" smtClean="0">
                <a:solidFill>
                  <a:srgbClr val="FF0000"/>
                </a:solidFill>
                <a:cs typeface="Calibri" panose="020F0502020204030204" pitchFamily="34" charset="0"/>
              </a:rPr>
              <a:t>-15</a:t>
            </a:r>
            <a:r>
              <a:rPr lang="en-GB" sz="2800" dirty="0" smtClean="0">
                <a:solidFill>
                  <a:srgbClr val="FF0000"/>
                </a:solidFill>
                <a:cs typeface="Calibri" panose="020F0502020204030204" pitchFamily="34" charset="0"/>
              </a:rPr>
              <a:t>m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en-GB" sz="2800" dirty="0">
                <a:solidFill>
                  <a:srgbClr val="FF0000"/>
                </a:solidFill>
                <a:cs typeface="Calibri" panose="020F0502020204030204" pitchFamily="34" charset="0"/>
              </a:rPr>
              <a:t>Work done = </a:t>
            </a:r>
            <a:r>
              <a:rPr lang="en-GB" sz="2800" dirty="0" smtClean="0">
                <a:solidFill>
                  <a:srgbClr val="7030A0"/>
                </a:solidFill>
                <a:cs typeface="Calibri" panose="020F0502020204030204" pitchFamily="34" charset="0"/>
              </a:rPr>
              <a:t>5 x 10</a:t>
            </a:r>
            <a:r>
              <a:rPr lang="en-GB" sz="2800" baseline="30000" dirty="0" smtClean="0">
                <a:solidFill>
                  <a:srgbClr val="7030A0"/>
                </a:solidFill>
                <a:cs typeface="Calibri" panose="020F0502020204030204" pitchFamily="34" charset="0"/>
              </a:rPr>
              <a:t>-13</a:t>
            </a:r>
            <a:r>
              <a:rPr lang="en-GB" sz="2800" dirty="0" smtClean="0">
                <a:solidFill>
                  <a:srgbClr val="7030A0"/>
                </a:solidFill>
                <a:cs typeface="Calibri" panose="020F0502020204030204" pitchFamily="34" charset="0"/>
              </a:rPr>
              <a:t>J</a:t>
            </a:r>
            <a:r>
              <a:rPr lang="en-GB" sz="2800" dirty="0" smtClean="0">
                <a:solidFill>
                  <a:srgbClr val="FF0000"/>
                </a:solidFill>
                <a:cs typeface="Calibri" panose="020F0502020204030204" pitchFamily="34" charset="0"/>
              </a:rPr>
              <a:t> or </a:t>
            </a:r>
            <a:r>
              <a:rPr lang="en-GB" sz="2800" dirty="0" smtClean="0">
                <a:solidFill>
                  <a:srgbClr val="7030A0"/>
                </a:solidFill>
                <a:cs typeface="Calibri" panose="020F0502020204030204" pitchFamily="34" charset="0"/>
              </a:rPr>
              <a:t>3.1 MeV</a:t>
            </a:r>
            <a:endParaRPr lang="en-GB" sz="2800" dirty="0">
              <a:solidFill>
                <a:srgbClr val="7030A0"/>
              </a:solidFill>
              <a:cs typeface="Calibri" panose="020F050202020403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GB" sz="2800" dirty="0">
              <a:solidFill>
                <a:srgbClr val="FF0000"/>
              </a:solidFill>
              <a:cs typeface="Calibri" panose="020F050202020403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GB" sz="2800" dirty="0" smtClean="0">
              <a:solidFill>
                <a:srgbClr val="FF0000"/>
              </a:solidFill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56608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Binding Energy</a:t>
            </a:r>
            <a:endParaRPr lang="el-G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504" y="1052736"/>
            <a:ext cx="8893496" cy="5579960"/>
          </a:xfrm>
          <a:ln>
            <a:noFill/>
          </a:ln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2800" dirty="0" smtClean="0">
                <a:cs typeface="Calibri" panose="020F0502020204030204" pitchFamily="34" charset="0"/>
              </a:rPr>
              <a:t>Binding energy is defined as: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800" b="1" dirty="0" smtClean="0">
                <a:cs typeface="Calibri" panose="020F0502020204030204" pitchFamily="34" charset="0"/>
              </a:rPr>
              <a:t>The Binding energy of a nucleus is the amount of work that must be done to separate a nucleus into its constituent parts.</a:t>
            </a:r>
          </a:p>
          <a:p>
            <a:pPr marL="0" indent="0" algn="ctr">
              <a:lnSpc>
                <a:spcPct val="90000"/>
              </a:lnSpc>
              <a:buNone/>
            </a:pPr>
            <a:endParaRPr lang="en-GB" sz="2800" b="1" dirty="0">
              <a:solidFill>
                <a:srgbClr val="7030A0"/>
              </a:solidFill>
              <a:cs typeface="Calibri" panose="020F0502020204030204" pitchFamily="34" charset="0"/>
            </a:endParaRPr>
          </a:p>
          <a:p>
            <a:pPr marL="0" indent="0" algn="ctr">
              <a:lnSpc>
                <a:spcPct val="90000"/>
              </a:lnSpc>
              <a:buNone/>
            </a:pPr>
            <a:endParaRPr lang="en-GB" sz="2800" b="1" dirty="0" smtClean="0">
              <a:solidFill>
                <a:srgbClr val="7030A0"/>
              </a:solidFill>
              <a:cs typeface="Calibri" panose="020F0502020204030204" pitchFamily="34" charset="0"/>
            </a:endParaRPr>
          </a:p>
          <a:p>
            <a:pPr marL="0" indent="0" algn="ctr">
              <a:lnSpc>
                <a:spcPct val="90000"/>
              </a:lnSpc>
              <a:buNone/>
            </a:pPr>
            <a:endParaRPr lang="en-GB" sz="2800" b="1" dirty="0">
              <a:solidFill>
                <a:srgbClr val="7030A0"/>
              </a:solidFill>
              <a:cs typeface="Calibri" panose="020F0502020204030204" pitchFamily="34" charset="0"/>
            </a:endParaRPr>
          </a:p>
          <a:p>
            <a:pPr marL="0" indent="0" algn="ctr">
              <a:lnSpc>
                <a:spcPct val="90000"/>
              </a:lnSpc>
              <a:buNone/>
            </a:pPr>
            <a:endParaRPr lang="en-GB" sz="2800" b="1" dirty="0" smtClean="0">
              <a:solidFill>
                <a:srgbClr val="7030A0"/>
              </a:solidFill>
              <a:cs typeface="Calibri" panose="020F0502020204030204" pitchFamily="34" charset="0"/>
            </a:endParaRPr>
          </a:p>
          <a:p>
            <a:pPr marL="0" indent="0" algn="ctr">
              <a:lnSpc>
                <a:spcPct val="90000"/>
              </a:lnSpc>
              <a:buNone/>
            </a:pPr>
            <a:endParaRPr lang="en-GB" sz="2800" b="1" dirty="0">
              <a:solidFill>
                <a:srgbClr val="7030A0"/>
              </a:solidFill>
              <a:cs typeface="Calibri" panose="020F0502020204030204" pitchFamily="34" charset="0"/>
            </a:endParaRPr>
          </a:p>
          <a:p>
            <a:pPr marL="0" indent="0" algn="ctr">
              <a:lnSpc>
                <a:spcPct val="90000"/>
              </a:lnSpc>
              <a:buNone/>
            </a:pPr>
            <a:endParaRPr lang="en-GB" sz="2800" b="1" dirty="0" smtClean="0">
              <a:solidFill>
                <a:srgbClr val="7030A0"/>
              </a:solidFill>
              <a:cs typeface="Calibri" panose="020F0502020204030204" pitchFamily="34" charset="0"/>
            </a:endParaRPr>
          </a:p>
          <a:p>
            <a:pPr marL="0" indent="0" algn="ctr">
              <a:lnSpc>
                <a:spcPct val="90000"/>
              </a:lnSpc>
              <a:buNone/>
            </a:pPr>
            <a:endParaRPr lang="en-GB" sz="2600" b="1" dirty="0">
              <a:solidFill>
                <a:srgbClr val="7030A0"/>
              </a:solidFill>
              <a:cs typeface="Calibri" panose="020F0502020204030204" pitchFamily="34" charset="0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en-GB" sz="2600" b="1" dirty="0" smtClean="0">
                <a:solidFill>
                  <a:srgbClr val="FF0000"/>
                </a:solidFill>
                <a:cs typeface="Calibri" panose="020F0502020204030204" pitchFamily="34" charset="0"/>
              </a:rPr>
              <a:t>(As we’ve added energy, the mass of the nucleons </a:t>
            </a:r>
            <a:r>
              <a:rPr lang="en-GB" sz="2600" b="1" u="sng" dirty="0" smtClean="0">
                <a:solidFill>
                  <a:srgbClr val="FF0000"/>
                </a:solidFill>
                <a:cs typeface="Calibri" panose="020F0502020204030204" pitchFamily="34" charset="0"/>
              </a:rPr>
              <a:t>increases</a:t>
            </a:r>
            <a:r>
              <a:rPr lang="en-GB" sz="2600" b="1" dirty="0" smtClean="0">
                <a:solidFill>
                  <a:srgbClr val="FF0000"/>
                </a:solidFill>
                <a:cs typeface="Calibri" panose="020F0502020204030204" pitchFamily="34" charset="0"/>
              </a:rPr>
              <a:t>!)</a:t>
            </a:r>
            <a:endParaRPr lang="en-GB" sz="2600" b="1" dirty="0">
              <a:solidFill>
                <a:srgbClr val="FF0000"/>
              </a:solidFill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endParaRPr lang="en-GB" sz="2800" dirty="0" smtClean="0">
              <a:solidFill>
                <a:srgbClr val="FF0000"/>
              </a:solidFill>
              <a:cs typeface="Calibri" panose="020F050202020403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716" y="2780928"/>
            <a:ext cx="6946654" cy="29523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948716" y="4797152"/>
            <a:ext cx="218312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5364088" y="5301208"/>
            <a:ext cx="216024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06566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/>
          <a:lstStyle/>
          <a:p>
            <a:r>
              <a:rPr lang="en-GB" u="sng" dirty="0"/>
              <a:t>Binding Energy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1"/>
            <a:ext cx="8763000" cy="4038599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An </a:t>
            </a:r>
            <a:r>
              <a:rPr lang="en-GB" dirty="0"/>
              <a:t>atomic nucleus has less mass than its constituent </a:t>
            </a:r>
            <a:r>
              <a:rPr lang="en-GB" dirty="0" smtClean="0"/>
              <a:t>parts</a:t>
            </a:r>
          </a:p>
          <a:p>
            <a:endParaRPr lang="en-GB" dirty="0"/>
          </a:p>
          <a:p>
            <a:pPr marL="0" indent="0" algn="ctr">
              <a:lnSpc>
                <a:spcPct val="90000"/>
              </a:lnSpc>
              <a:buNone/>
            </a:pPr>
            <a:r>
              <a:rPr lang="en-GB" dirty="0">
                <a:solidFill>
                  <a:srgbClr val="FF0000"/>
                </a:solidFill>
                <a:cs typeface="Calibri" panose="020F0502020204030204" pitchFamily="34" charset="0"/>
              </a:rPr>
              <a:t>1u = 1.661 x 10</a:t>
            </a:r>
            <a:r>
              <a:rPr lang="en-GB" baseline="30000" dirty="0">
                <a:solidFill>
                  <a:srgbClr val="FF0000"/>
                </a:solidFill>
                <a:cs typeface="Calibri" panose="020F0502020204030204" pitchFamily="34" charset="0"/>
              </a:rPr>
              <a:t>-27</a:t>
            </a:r>
            <a:r>
              <a:rPr lang="en-GB" dirty="0">
                <a:solidFill>
                  <a:srgbClr val="FF0000"/>
                </a:solidFill>
                <a:cs typeface="Calibri" panose="020F0502020204030204" pitchFamily="34" charset="0"/>
              </a:rPr>
              <a:t> kg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en-GB" dirty="0" err="1">
                <a:solidFill>
                  <a:srgbClr val="7030A0"/>
                </a:solidFill>
                <a:cs typeface="Calibri" panose="020F0502020204030204" pitchFamily="34" charset="0"/>
              </a:rPr>
              <a:t>m</a:t>
            </a:r>
            <a:r>
              <a:rPr lang="en-GB" baseline="-25000" dirty="0" err="1">
                <a:solidFill>
                  <a:srgbClr val="7030A0"/>
                </a:solidFill>
                <a:cs typeface="Calibri" panose="020F0502020204030204" pitchFamily="34" charset="0"/>
              </a:rPr>
              <a:t>p</a:t>
            </a:r>
            <a:r>
              <a:rPr lang="en-GB" dirty="0">
                <a:solidFill>
                  <a:srgbClr val="7030A0"/>
                </a:solidFill>
                <a:cs typeface="Calibri" panose="020F0502020204030204" pitchFamily="34" charset="0"/>
              </a:rPr>
              <a:t>= 1.673 x 10</a:t>
            </a:r>
            <a:r>
              <a:rPr lang="en-GB" baseline="30000" dirty="0">
                <a:solidFill>
                  <a:srgbClr val="7030A0"/>
                </a:solidFill>
                <a:cs typeface="Calibri" panose="020F0502020204030204" pitchFamily="34" charset="0"/>
              </a:rPr>
              <a:t>-27</a:t>
            </a:r>
            <a:r>
              <a:rPr lang="en-GB" dirty="0">
                <a:solidFill>
                  <a:srgbClr val="7030A0"/>
                </a:solidFill>
                <a:cs typeface="Calibri" panose="020F0502020204030204" pitchFamily="34" charset="0"/>
              </a:rPr>
              <a:t> kg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en-GB" dirty="0" err="1">
                <a:solidFill>
                  <a:schemeClr val="accent3">
                    <a:lumMod val="50000"/>
                  </a:schemeClr>
                </a:solidFill>
                <a:cs typeface="Calibri" panose="020F0502020204030204" pitchFamily="34" charset="0"/>
              </a:rPr>
              <a:t>m</a:t>
            </a:r>
            <a:r>
              <a:rPr lang="en-GB" baseline="-25000" dirty="0" err="1">
                <a:solidFill>
                  <a:schemeClr val="accent3">
                    <a:lumMod val="50000"/>
                  </a:schemeClr>
                </a:solidFill>
                <a:cs typeface="Calibri" panose="020F0502020204030204" pitchFamily="34" charset="0"/>
              </a:rPr>
              <a:t>n</a:t>
            </a:r>
            <a:r>
              <a:rPr lang="en-GB" dirty="0">
                <a:solidFill>
                  <a:schemeClr val="accent3">
                    <a:lumMod val="50000"/>
                  </a:schemeClr>
                </a:solidFill>
                <a:cs typeface="Calibri" panose="020F0502020204030204" pitchFamily="34" charset="0"/>
              </a:rPr>
              <a:t>= 1.675 x 10</a:t>
            </a:r>
            <a:r>
              <a:rPr lang="en-GB" baseline="30000" dirty="0">
                <a:solidFill>
                  <a:schemeClr val="accent3">
                    <a:lumMod val="50000"/>
                  </a:schemeClr>
                </a:solidFill>
                <a:cs typeface="Calibri" panose="020F0502020204030204" pitchFamily="34" charset="0"/>
              </a:rPr>
              <a:t>-27</a:t>
            </a:r>
            <a:r>
              <a:rPr lang="en-GB" dirty="0">
                <a:solidFill>
                  <a:schemeClr val="accent3">
                    <a:lumMod val="50000"/>
                  </a:schemeClr>
                </a:solidFill>
                <a:cs typeface="Calibri" panose="020F0502020204030204" pitchFamily="34" charset="0"/>
              </a:rPr>
              <a:t> kg</a:t>
            </a:r>
          </a:p>
          <a:p>
            <a:pPr marL="0" indent="0">
              <a:buNone/>
            </a:pP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893" y="5105400"/>
            <a:ext cx="7019925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8856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95536" y="1844824"/>
            <a:ext cx="7992888" cy="25922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Binding Energy</a:t>
            </a:r>
            <a:endParaRPr lang="el-G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7504" y="1278040"/>
            <a:ext cx="8856984" cy="5103288"/>
          </a:xfrm>
          <a:ln>
            <a:noFill/>
          </a:ln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2800" dirty="0" smtClean="0">
                <a:cs typeface="Calibri" panose="020F0502020204030204" pitchFamily="34" charset="0"/>
              </a:rPr>
              <a:t>If we consider the inverse:</a:t>
            </a:r>
          </a:p>
          <a:p>
            <a:pPr marL="0" indent="0">
              <a:lnSpc>
                <a:spcPct val="90000"/>
              </a:lnSpc>
              <a:buNone/>
            </a:pPr>
            <a:endParaRPr lang="en-GB" sz="2800" dirty="0">
              <a:cs typeface="Calibri" panose="020F050202020403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GB" sz="2800" dirty="0" smtClean="0">
              <a:cs typeface="Calibri" panose="020F050202020403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GB" sz="2800" dirty="0">
              <a:cs typeface="Calibri" panose="020F050202020403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GB" sz="2800" dirty="0" smtClean="0">
              <a:cs typeface="Calibri" panose="020F050202020403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GB" sz="2800" dirty="0">
              <a:cs typeface="Calibri" panose="020F050202020403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GB" sz="2800" dirty="0" smtClean="0"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r>
              <a:rPr lang="en-GB" sz="2800" dirty="0" smtClean="0">
                <a:cs typeface="Calibri" panose="020F0502020204030204" pitchFamily="34" charset="0"/>
              </a:rPr>
              <a:t>We are forming a nucleus from separate nucleons, potential energy decreases, and so we…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en-GB" sz="2800" b="1" dirty="0" smtClean="0">
                <a:solidFill>
                  <a:srgbClr val="7030A0"/>
                </a:solidFill>
                <a:cs typeface="Calibri" panose="020F0502020204030204" pitchFamily="34" charset="0"/>
              </a:rPr>
              <a:t>Release Energy!</a:t>
            </a:r>
          </a:p>
          <a:p>
            <a:pPr marL="0" indent="0" algn="ctr">
              <a:lnSpc>
                <a:spcPct val="90000"/>
              </a:lnSpc>
              <a:buNone/>
            </a:pPr>
            <a:endParaRPr lang="en-GB" sz="2800" b="1" dirty="0" smtClean="0">
              <a:solidFill>
                <a:srgbClr val="7030A0"/>
              </a:solidFill>
              <a:cs typeface="Calibri" panose="020F0502020204030204" pitchFamily="34" charset="0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en-GB" sz="2800" b="1" dirty="0" smtClean="0">
                <a:solidFill>
                  <a:srgbClr val="FF0000"/>
                </a:solidFill>
                <a:cs typeface="Calibri" panose="020F0502020204030204" pitchFamily="34" charset="0"/>
              </a:rPr>
              <a:t>(Because energy is released, the mass </a:t>
            </a:r>
            <a:r>
              <a:rPr lang="en-GB" sz="2800" b="1" u="sng" dirty="0" smtClean="0">
                <a:solidFill>
                  <a:srgbClr val="FF0000"/>
                </a:solidFill>
                <a:cs typeface="Calibri" panose="020F0502020204030204" pitchFamily="34" charset="0"/>
              </a:rPr>
              <a:t>decreases</a:t>
            </a:r>
            <a:r>
              <a:rPr lang="en-GB" sz="2800" b="1" dirty="0" smtClean="0">
                <a:solidFill>
                  <a:srgbClr val="FF0000"/>
                </a:solidFill>
                <a:cs typeface="Calibri" panose="020F0502020204030204" pitchFamily="34" charset="0"/>
              </a:rPr>
              <a:t>!)</a:t>
            </a:r>
          </a:p>
          <a:p>
            <a:pPr marL="0" indent="0">
              <a:lnSpc>
                <a:spcPct val="90000"/>
              </a:lnSpc>
              <a:buNone/>
            </a:pPr>
            <a:endParaRPr lang="en-GB" sz="2800" dirty="0">
              <a:solidFill>
                <a:srgbClr val="FF0000"/>
              </a:solidFill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endParaRPr lang="en-GB" sz="2800" dirty="0" smtClean="0">
              <a:solidFill>
                <a:srgbClr val="FF0000"/>
              </a:solidFill>
              <a:cs typeface="Calibri" panose="020F050202020403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527"/>
          <a:stretch/>
        </p:blipFill>
        <p:spPr bwMode="auto">
          <a:xfrm>
            <a:off x="539552" y="2060848"/>
            <a:ext cx="2016224" cy="2017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029"/>
          <a:stretch/>
        </p:blipFill>
        <p:spPr bwMode="auto">
          <a:xfrm>
            <a:off x="3908458" y="2060848"/>
            <a:ext cx="1422748" cy="2017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38" t="8781" r="41102" b="38193"/>
          <a:stretch/>
        </p:blipFill>
        <p:spPr bwMode="auto">
          <a:xfrm>
            <a:off x="2829125" y="2079160"/>
            <a:ext cx="864096" cy="2015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34" t="22298" r="70828" b="55494"/>
          <a:stretch/>
        </p:blipFill>
        <p:spPr bwMode="auto">
          <a:xfrm>
            <a:off x="5724128" y="2741770"/>
            <a:ext cx="419436" cy="655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76" t="13139" r="50000" b="43431"/>
          <a:stretch/>
        </p:blipFill>
        <p:spPr bwMode="auto">
          <a:xfrm>
            <a:off x="6495896" y="2148825"/>
            <a:ext cx="1460479" cy="1282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495896" y="3431031"/>
            <a:ext cx="1460479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FF0000"/>
                </a:solidFill>
              </a:rPr>
              <a:t>(released!)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290031" y="2060848"/>
            <a:ext cx="1872208" cy="186204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1500" dirty="0" smtClean="0"/>
              <a:t>?</a:t>
            </a:r>
            <a:endParaRPr lang="en-GB" sz="11500" dirty="0"/>
          </a:p>
        </p:txBody>
      </p:sp>
      <p:sp>
        <p:nvSpPr>
          <p:cNvPr id="11" name="Rectangle 10"/>
          <p:cNvSpPr/>
          <p:nvPr/>
        </p:nvSpPr>
        <p:spPr>
          <a:xfrm>
            <a:off x="695657" y="3809772"/>
            <a:ext cx="1704013" cy="268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3767825" y="3455988"/>
            <a:ext cx="1704013" cy="268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86473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Mass defect</a:t>
            </a:r>
            <a:endParaRPr lang="el-G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4627" name="Rectangle 3"/>
              <p:cNvSpPr>
                <a:spLocks noGrp="1" noChangeArrowheads="1"/>
              </p:cNvSpPr>
              <p:nvPr>
                <p:ph type="body" sz="half" idx="1"/>
              </p:nvPr>
            </p:nvSpPr>
            <p:spPr>
              <a:xfrm>
                <a:off x="179512" y="1124744"/>
                <a:ext cx="8569201" cy="4823866"/>
              </a:xfrm>
              <a:ln>
                <a:noFill/>
              </a:ln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90000"/>
                  </a:lnSpc>
                  <a:buNone/>
                </a:pPr>
                <a:r>
                  <a:rPr lang="en-GB" sz="2800" dirty="0" smtClean="0">
                    <a:cs typeface="Calibri" panose="020F0502020204030204" pitchFamily="34" charset="0"/>
                  </a:rPr>
                  <a:t>This change in mass is also particularly useful for A2 calculations:</a:t>
                </a:r>
              </a:p>
              <a:p>
                <a:pPr marL="0" indent="0" algn="ctr">
                  <a:lnSpc>
                    <a:spcPct val="90000"/>
                  </a:lnSpc>
                  <a:buNone/>
                </a:pPr>
                <a:r>
                  <a:rPr lang="en-GB" sz="2800" b="1" dirty="0" smtClean="0">
                    <a:solidFill>
                      <a:schemeClr val="tx1"/>
                    </a:solidFill>
                    <a:cs typeface="Calibri" panose="020F0502020204030204" pitchFamily="34" charset="0"/>
                  </a:rPr>
                  <a:t>The mass defect </a:t>
                </a:r>
                <a14:m>
                  <m:oMath xmlns:m="http://schemas.openxmlformats.org/officeDocument/2006/math">
                    <m:r>
                      <a:rPr lang="el-GR" sz="2800" b="1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𝜟</m:t>
                    </m:r>
                    <m:r>
                      <a:rPr lang="en-GB" sz="2800" b="1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𝒎</m:t>
                    </m:r>
                  </m:oMath>
                </a14:m>
                <a:r>
                  <a:rPr lang="en-GB" sz="2800" b="1" dirty="0" smtClean="0">
                    <a:solidFill>
                      <a:srgbClr val="FF0000"/>
                    </a:solidFill>
                    <a:cs typeface="Calibri" panose="020F0502020204030204" pitchFamily="34" charset="0"/>
                  </a:rPr>
                  <a:t> </a:t>
                </a:r>
                <a:r>
                  <a:rPr lang="en-GB" sz="2800" b="1" dirty="0" smtClean="0">
                    <a:solidFill>
                      <a:schemeClr val="tx1"/>
                    </a:solidFill>
                    <a:cs typeface="Calibri" panose="020F0502020204030204" pitchFamily="34" charset="0"/>
                  </a:rPr>
                  <a:t>of a nucleus is defined as the difference between the mass of the separated nucleons and the mass of the nucleus</a:t>
                </a:r>
                <a:endParaRPr lang="en-GB" sz="2800" b="1" dirty="0">
                  <a:solidFill>
                    <a:schemeClr val="tx1"/>
                  </a:solidFill>
                  <a:cs typeface="Calibri" panose="020F0502020204030204" pitchFamily="34" charset="0"/>
                </a:endParaRPr>
              </a:p>
              <a:p>
                <a:pPr marL="0" indent="0">
                  <a:lnSpc>
                    <a:spcPct val="90000"/>
                  </a:lnSpc>
                  <a:buNone/>
                </a:pPr>
                <a:endParaRPr lang="en-GB" sz="2800" dirty="0">
                  <a:solidFill>
                    <a:srgbClr val="FF0000"/>
                  </a:solidFill>
                  <a:cs typeface="Calibri" panose="020F0502020204030204" pitchFamily="34" charset="0"/>
                </a:endParaRPr>
              </a:p>
              <a:p>
                <a:pPr marL="0" indent="0">
                  <a:lnSpc>
                    <a:spcPct val="9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8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Calibri" panose="020F0502020204030204" pitchFamily="34" charset="0"/>
                        </a:rPr>
                        <m:t>𝜟</m:t>
                      </m:r>
                      <m:r>
                        <a:rPr lang="en-GB" sz="28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Calibri" panose="020F0502020204030204" pitchFamily="34" charset="0"/>
                        </a:rPr>
                        <m:t>𝒎</m:t>
                      </m:r>
                      <m:r>
                        <a:rPr lang="en-GB" sz="28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en-GB" sz="28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Calibri" panose="020F0502020204030204" pitchFamily="34" charset="0"/>
                        </a:rPr>
                        <m:t>𝒁</m:t>
                      </m:r>
                      <m:sSub>
                        <m:sSubPr>
                          <m:ctrlPr>
                            <a:rPr lang="en-GB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GB" sz="28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Calibri" panose="020F0502020204030204" pitchFamily="34" charset="0"/>
                            </a:rPr>
                            <m:t>𝒎</m:t>
                          </m:r>
                        </m:e>
                        <m:sub>
                          <m:r>
                            <a:rPr lang="en-GB" sz="28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Calibri" panose="020F0502020204030204" pitchFamily="34" charset="0"/>
                            </a:rPr>
                            <m:t>𝒑</m:t>
                          </m:r>
                        </m:sub>
                      </m:sSub>
                      <m:r>
                        <a:rPr lang="en-GB" sz="28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Calibri" panose="020F0502020204030204" pitchFamily="34" charset="0"/>
                        </a:rPr>
                        <m:t>+</m:t>
                      </m:r>
                      <m:d>
                        <m:dPr>
                          <m:ctrlPr>
                            <a:rPr lang="en-GB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en-GB" sz="28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Calibri" panose="020F0502020204030204" pitchFamily="34" charset="0"/>
                            </a:rPr>
                            <m:t>𝑨</m:t>
                          </m:r>
                          <m:r>
                            <a:rPr lang="en-GB" sz="28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Calibri" panose="020F0502020204030204" pitchFamily="34" charset="0"/>
                            </a:rPr>
                            <m:t>−</m:t>
                          </m:r>
                          <m:r>
                            <a:rPr lang="en-GB" sz="28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Calibri" panose="020F0502020204030204" pitchFamily="34" charset="0"/>
                            </a:rPr>
                            <m:t>𝒁</m:t>
                          </m:r>
                        </m:e>
                      </m:d>
                      <m:sSub>
                        <m:sSubPr>
                          <m:ctrlPr>
                            <a:rPr lang="en-GB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GB" sz="28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Calibri" panose="020F0502020204030204" pitchFamily="34" charset="0"/>
                            </a:rPr>
                            <m:t>𝒎</m:t>
                          </m:r>
                        </m:e>
                        <m:sub>
                          <m:r>
                            <a:rPr lang="en-GB" sz="28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Calibri" panose="020F0502020204030204" pitchFamily="34" charset="0"/>
                            </a:rPr>
                            <m:t>𝒏</m:t>
                          </m:r>
                        </m:sub>
                      </m:sSub>
                      <m:r>
                        <a:rPr lang="en-GB" sz="28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Calibri" panose="020F0502020204030204" pitchFamily="34" charset="0"/>
                        </a:rPr>
                        <m:t>−</m:t>
                      </m:r>
                      <m:sSub>
                        <m:sSubPr>
                          <m:ctrlPr>
                            <a:rPr lang="en-GB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GB" sz="28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Calibri" panose="020F0502020204030204" pitchFamily="34" charset="0"/>
                            </a:rPr>
                            <m:t>𝑴</m:t>
                          </m:r>
                        </m:e>
                        <m:sub>
                          <m:r>
                            <a:rPr lang="en-GB" sz="28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Calibri" panose="020F0502020204030204" pitchFamily="34" charset="0"/>
                            </a:rPr>
                            <m:t>𝒏𝒖𝒄</m:t>
                          </m:r>
                        </m:sub>
                      </m:sSub>
                      <m:r>
                        <a:rPr lang="en-GB" sz="28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Calibri" panose="020F0502020204030204" pitchFamily="34" charset="0"/>
                        </a:rPr>
                        <m:t> </m:t>
                      </m:r>
                    </m:oMath>
                  </m:oMathPara>
                </a14:m>
                <a:endParaRPr lang="en-GB" sz="2800" dirty="0" smtClean="0">
                  <a:solidFill>
                    <a:srgbClr val="FF0000"/>
                  </a:solidFill>
                  <a:cs typeface="Calibri" panose="020F0502020204030204" pitchFamily="34" charset="0"/>
                </a:endParaRPr>
              </a:p>
              <a:p>
                <a:pPr marL="0" indent="0">
                  <a:lnSpc>
                    <a:spcPct val="90000"/>
                  </a:lnSpc>
                  <a:buNone/>
                </a:pPr>
                <a:endParaRPr lang="en-GB" sz="2400" dirty="0" smtClean="0">
                  <a:solidFill>
                    <a:srgbClr val="FF0000"/>
                  </a:solidFill>
                  <a:cs typeface="Calibri" panose="020F0502020204030204" pitchFamily="34" charset="0"/>
                </a:endParaRPr>
              </a:p>
              <a:p>
                <a:pPr marL="0" indent="0">
                  <a:lnSpc>
                    <a:spcPct val="90000"/>
                  </a:lnSpc>
                  <a:buNone/>
                </a:pPr>
                <a14:m>
                  <m:oMath xmlns:m="http://schemas.openxmlformats.org/officeDocument/2006/math">
                    <m:r>
                      <a:rPr lang="en-GB" sz="24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𝒁</m:t>
                    </m:r>
                  </m:oMath>
                </a14:m>
                <a:r>
                  <a:rPr lang="en-GB" sz="2400" dirty="0" smtClean="0">
                    <a:solidFill>
                      <a:schemeClr val="tx1"/>
                    </a:solidFill>
                    <a:cs typeface="Calibri" panose="020F0502020204030204" pitchFamily="34" charset="0"/>
                  </a:rPr>
                  <a:t> = Number of protons</a:t>
                </a:r>
              </a:p>
              <a:p>
                <a:pPr marL="0" indent="0">
                  <a:lnSpc>
                    <a:spcPct val="90000"/>
                  </a:lnSpc>
                  <a:buNone/>
                </a:pPr>
                <a14:m>
                  <m:oMath xmlns:m="http://schemas.openxmlformats.org/officeDocument/2006/math">
                    <m:r>
                      <a:rPr lang="en-GB" sz="24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𝑨</m:t>
                    </m:r>
                    <m:r>
                      <a:rPr lang="en-GB" sz="24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 </m:t>
                    </m:r>
                  </m:oMath>
                </a14:m>
                <a:r>
                  <a:rPr lang="en-GB" sz="2400" dirty="0" smtClean="0">
                    <a:solidFill>
                      <a:schemeClr val="tx1"/>
                    </a:solidFill>
                    <a:cs typeface="Calibri" panose="020F0502020204030204" pitchFamily="34" charset="0"/>
                  </a:rPr>
                  <a:t>= Number of nucleons (so </a:t>
                </a:r>
                <a14:m>
                  <m:oMath xmlns:m="http://schemas.openxmlformats.org/officeDocument/2006/math">
                    <m:r>
                      <a:rPr lang="en-GB" sz="2400" b="1" i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𝐀</m:t>
                    </m:r>
                    <m:r>
                      <a:rPr lang="en-GB" sz="2400" b="0" i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−</m:t>
                    </m:r>
                    <m:r>
                      <a:rPr lang="en-GB" sz="2400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𝒁</m:t>
                    </m:r>
                  </m:oMath>
                </a14:m>
                <a:r>
                  <a:rPr lang="en-GB" sz="2400" dirty="0" smtClean="0">
                    <a:solidFill>
                      <a:schemeClr val="tx1"/>
                    </a:solidFill>
                    <a:cs typeface="Calibri" panose="020F0502020204030204" pitchFamily="34" charset="0"/>
                  </a:rPr>
                  <a:t> = number of neutrons)</a:t>
                </a:r>
              </a:p>
              <a:p>
                <a:pPr marL="0" indent="0">
                  <a:lnSpc>
                    <a:spcPct val="9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GB" sz="2400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  <m:t>𝒎</m:t>
                        </m:r>
                      </m:e>
                      <m:sub>
                        <m:r>
                          <a:rPr lang="en-GB" sz="2400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  <m:t>𝒑</m:t>
                        </m:r>
                      </m:sub>
                    </m:sSub>
                  </m:oMath>
                </a14:m>
                <a:r>
                  <a:rPr lang="en-GB" sz="2400" dirty="0" smtClean="0">
                    <a:solidFill>
                      <a:schemeClr val="tx1"/>
                    </a:solidFill>
                    <a:cs typeface="Calibri" panose="020F0502020204030204" pitchFamily="34" charset="0"/>
                  </a:rPr>
                  <a:t> = mass of 1 proton</a:t>
                </a:r>
              </a:p>
              <a:p>
                <a:pPr marL="0" indent="0">
                  <a:lnSpc>
                    <a:spcPct val="9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GB" sz="2400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  <m:t>𝒎</m:t>
                        </m:r>
                      </m:e>
                      <m:sub>
                        <m:r>
                          <a:rPr lang="en-GB" sz="24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GB" sz="2400" dirty="0" smtClean="0">
                    <a:solidFill>
                      <a:schemeClr val="tx1"/>
                    </a:solidFill>
                    <a:cs typeface="Calibri" panose="020F0502020204030204" pitchFamily="34" charset="0"/>
                  </a:rPr>
                  <a:t> = mass of 1 neutron</a:t>
                </a:r>
              </a:p>
              <a:p>
                <a:pPr marL="0" indent="0">
                  <a:lnSpc>
                    <a:spcPct val="9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GB" sz="2400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  <m:t>𝑴</m:t>
                        </m:r>
                      </m:e>
                      <m:sub>
                        <m:r>
                          <a:rPr lang="en-GB" sz="2400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  <m:t>𝒏𝒖𝒄</m:t>
                        </m:r>
                      </m:sub>
                    </m:sSub>
                  </m:oMath>
                </a14:m>
                <a:r>
                  <a:rPr lang="en-GB" sz="2400" dirty="0" smtClean="0">
                    <a:solidFill>
                      <a:schemeClr val="tx1"/>
                    </a:solidFill>
                    <a:cs typeface="Calibri" panose="020F0502020204030204" pitchFamily="34" charset="0"/>
                  </a:rPr>
                  <a:t> = mass of nucleus (measured using mass spectroscopy!)</a:t>
                </a:r>
                <a:endParaRPr lang="en-GB" sz="2400" dirty="0" smtClean="0">
                  <a:solidFill>
                    <a:srgbClr val="FF0000"/>
                  </a:solidFill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5462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179512" y="1124744"/>
                <a:ext cx="8569201" cy="4823866"/>
              </a:xfrm>
              <a:blipFill rotWithShape="1">
                <a:blip r:embed="rId4"/>
                <a:stretch>
                  <a:fillRect l="-1422" t="-2023" r="-1351" b="-1567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774265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1844824"/>
            <a:ext cx="7992888" cy="25922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Mass defect</a:t>
            </a:r>
            <a:endParaRPr lang="el-G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4627" name="Rectangle 3"/>
              <p:cNvSpPr>
                <a:spLocks noGrp="1" noChangeArrowheads="1"/>
              </p:cNvSpPr>
              <p:nvPr>
                <p:ph type="body" sz="half" idx="1"/>
              </p:nvPr>
            </p:nvSpPr>
            <p:spPr>
              <a:xfrm>
                <a:off x="107504" y="1278040"/>
                <a:ext cx="8856984" cy="5103288"/>
              </a:xfrm>
              <a:ln>
                <a:noFill/>
              </a:ln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90000"/>
                  </a:lnSpc>
                  <a:buNone/>
                </a:pPr>
                <a:r>
                  <a:rPr lang="en-GB" sz="2800" dirty="0" smtClean="0">
                    <a:cs typeface="Calibri" panose="020F0502020204030204" pitchFamily="34" charset="0"/>
                  </a:rPr>
                  <a:t>Because we release this Energy when we form a nucleus:</a:t>
                </a:r>
              </a:p>
              <a:p>
                <a:pPr marL="0" indent="0">
                  <a:lnSpc>
                    <a:spcPct val="90000"/>
                  </a:lnSpc>
                  <a:buNone/>
                </a:pPr>
                <a:endParaRPr lang="en-GB" sz="2800" dirty="0">
                  <a:cs typeface="Calibri" panose="020F0502020204030204" pitchFamily="34" charset="0"/>
                </a:endParaRPr>
              </a:p>
              <a:p>
                <a:pPr marL="0" indent="0">
                  <a:lnSpc>
                    <a:spcPct val="90000"/>
                  </a:lnSpc>
                  <a:buNone/>
                </a:pPr>
                <a:endParaRPr lang="en-GB" sz="2800" dirty="0" smtClean="0">
                  <a:cs typeface="Calibri" panose="020F0502020204030204" pitchFamily="34" charset="0"/>
                </a:endParaRPr>
              </a:p>
              <a:p>
                <a:pPr marL="0" indent="0">
                  <a:lnSpc>
                    <a:spcPct val="90000"/>
                  </a:lnSpc>
                  <a:buNone/>
                </a:pPr>
                <a:endParaRPr lang="en-GB" sz="2800" dirty="0">
                  <a:cs typeface="Calibri" panose="020F0502020204030204" pitchFamily="34" charset="0"/>
                </a:endParaRPr>
              </a:p>
              <a:p>
                <a:pPr marL="0" indent="0">
                  <a:lnSpc>
                    <a:spcPct val="90000"/>
                  </a:lnSpc>
                  <a:buNone/>
                </a:pPr>
                <a:endParaRPr lang="en-GB" sz="2800" dirty="0" smtClean="0">
                  <a:cs typeface="Calibri" panose="020F0502020204030204" pitchFamily="34" charset="0"/>
                </a:endParaRPr>
              </a:p>
              <a:p>
                <a:pPr marL="0" indent="0">
                  <a:lnSpc>
                    <a:spcPct val="90000"/>
                  </a:lnSpc>
                  <a:buNone/>
                </a:pPr>
                <a:endParaRPr lang="en-GB" sz="2800" dirty="0">
                  <a:cs typeface="Calibri" panose="020F0502020204030204" pitchFamily="34" charset="0"/>
                </a:endParaRPr>
              </a:p>
              <a:p>
                <a:pPr marL="0" indent="0">
                  <a:lnSpc>
                    <a:spcPct val="90000"/>
                  </a:lnSpc>
                  <a:buNone/>
                </a:pPr>
                <a:endParaRPr lang="en-GB" sz="2800" dirty="0" smtClean="0">
                  <a:cs typeface="Calibri" panose="020F0502020204030204" pitchFamily="34" charset="0"/>
                </a:endParaRPr>
              </a:p>
              <a:p>
                <a:pPr>
                  <a:lnSpc>
                    <a:spcPct val="90000"/>
                  </a:lnSpc>
                </a:pPr>
                <a:r>
                  <a:rPr lang="en-GB" sz="2800" dirty="0" smtClean="0">
                    <a:cs typeface="Calibri" panose="020F0502020204030204" pitchFamily="34" charset="0"/>
                  </a:rPr>
                  <a:t>The Binding energy of a nucleus (</a:t>
                </a:r>
                <a:r>
                  <a:rPr lang="en-GB" sz="2800" i="1" dirty="0" smtClean="0">
                    <a:cs typeface="Calibri" panose="020F0502020204030204" pitchFamily="34" charset="0"/>
                  </a:rPr>
                  <a:t>energy released when it forms, and also the energy required to pull each nucleon apart</a:t>
                </a:r>
                <a:r>
                  <a:rPr lang="en-GB" sz="2800" dirty="0" smtClean="0">
                    <a:cs typeface="Calibri" panose="020F0502020204030204" pitchFamily="34" charset="0"/>
                  </a:rPr>
                  <a:t>) is equal to:</a:t>
                </a:r>
              </a:p>
              <a:p>
                <a:pPr marL="0" indent="0" algn="ctr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dirty="0" smtClean="0">
                          <a:solidFill>
                            <a:srgbClr val="FF0000"/>
                          </a:solidFill>
                          <a:latin typeface="Cambria Math"/>
                          <a:cs typeface="Calibri" panose="020F0502020204030204" pitchFamily="34" charset="0"/>
                        </a:rPr>
                        <m:t>𝑩𝒊𝒏𝒅𝒊𝒏𝒈</m:t>
                      </m:r>
                      <m:r>
                        <a:rPr lang="en-GB" sz="2800" b="1" i="1" dirty="0" smtClean="0">
                          <a:solidFill>
                            <a:srgbClr val="FF0000"/>
                          </a:solidFill>
                          <a:latin typeface="Cambria Math"/>
                          <a:cs typeface="Calibri" panose="020F0502020204030204" pitchFamily="34" charset="0"/>
                        </a:rPr>
                        <m:t> </m:t>
                      </m:r>
                      <m:r>
                        <a:rPr lang="en-GB" sz="2800" b="1" i="1" dirty="0" smtClean="0">
                          <a:solidFill>
                            <a:srgbClr val="FF0000"/>
                          </a:solidFill>
                          <a:latin typeface="Cambria Math"/>
                          <a:cs typeface="Calibri" panose="020F0502020204030204" pitchFamily="34" charset="0"/>
                        </a:rPr>
                        <m:t>𝑬𝒏𝒆𝒓𝒈𝒚</m:t>
                      </m:r>
                      <m:r>
                        <a:rPr lang="en-GB" sz="2800" b="1" i="1" dirty="0" smtClean="0">
                          <a:solidFill>
                            <a:srgbClr val="FF0000"/>
                          </a:solidFill>
                          <a:latin typeface="Cambria Math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el-GR" sz="2800" b="1" i="1" dirty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Calibri" panose="020F0502020204030204" pitchFamily="34" charset="0"/>
                        </a:rPr>
                        <m:t>𝜟</m:t>
                      </m:r>
                      <m:r>
                        <a:rPr lang="en-GB" sz="2800" b="1" i="1" dirty="0" smtClean="0">
                          <a:solidFill>
                            <a:srgbClr val="FF0000"/>
                          </a:solidFill>
                          <a:latin typeface="Cambria Math"/>
                          <a:cs typeface="Calibri" panose="020F0502020204030204" pitchFamily="34" charset="0"/>
                        </a:rPr>
                        <m:t>𝒎</m:t>
                      </m:r>
                      <m:sSup>
                        <m:sSupPr>
                          <m:ctrlPr>
                            <a:rPr lang="en-GB" sz="28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pPr>
                        <m:e>
                          <m:r>
                            <a:rPr lang="en-GB" sz="28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  <a:cs typeface="Calibri" panose="020F0502020204030204" pitchFamily="34" charset="0"/>
                            </a:rPr>
                            <m:t>𝒄</m:t>
                          </m:r>
                        </m:e>
                        <m:sup>
                          <m:r>
                            <a:rPr lang="en-GB" sz="28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  <a:cs typeface="Calibri" panose="020F050202020403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GB" sz="2800" b="1" i="1" dirty="0" smtClean="0">
                          <a:solidFill>
                            <a:srgbClr val="FF0000"/>
                          </a:solidFill>
                          <a:latin typeface="Cambria Math"/>
                          <a:cs typeface="Calibri" panose="020F0502020204030204" pitchFamily="34" charset="0"/>
                        </a:rPr>
                        <m:t> </m:t>
                      </m:r>
                    </m:oMath>
                  </m:oMathPara>
                </a14:m>
                <a:endParaRPr lang="en-GB" sz="2800" b="1" dirty="0" smtClean="0">
                  <a:solidFill>
                    <a:srgbClr val="FF0000"/>
                  </a:solidFill>
                  <a:cs typeface="Calibri" panose="020F0502020204030204" pitchFamily="34" charset="0"/>
                </a:endParaRPr>
              </a:p>
              <a:p>
                <a:pPr marL="0" indent="0">
                  <a:lnSpc>
                    <a:spcPct val="90000"/>
                  </a:lnSpc>
                  <a:buNone/>
                </a:pPr>
                <a:endParaRPr lang="en-GB" sz="2800" dirty="0">
                  <a:solidFill>
                    <a:srgbClr val="FF0000"/>
                  </a:solidFill>
                  <a:cs typeface="Calibri" panose="020F0502020204030204" pitchFamily="34" charset="0"/>
                </a:endParaRPr>
              </a:p>
              <a:p>
                <a:pPr>
                  <a:lnSpc>
                    <a:spcPct val="90000"/>
                  </a:lnSpc>
                </a:pPr>
                <a:endParaRPr lang="en-GB" sz="2800" dirty="0" smtClean="0">
                  <a:solidFill>
                    <a:srgbClr val="FF0000"/>
                  </a:solidFill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5462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107504" y="1278040"/>
                <a:ext cx="8856984" cy="5103288"/>
              </a:xfrm>
              <a:blipFill rotWithShape="1">
                <a:blip r:embed="rId4"/>
                <a:stretch>
                  <a:fillRect l="-1445" t="-1912" r="-89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527"/>
          <a:stretch/>
        </p:blipFill>
        <p:spPr bwMode="auto">
          <a:xfrm>
            <a:off x="539552" y="2060848"/>
            <a:ext cx="2016224" cy="2017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029"/>
          <a:stretch/>
        </p:blipFill>
        <p:spPr bwMode="auto">
          <a:xfrm>
            <a:off x="3908458" y="2060848"/>
            <a:ext cx="1422748" cy="2017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38" t="8781" r="41102" b="38193"/>
          <a:stretch/>
        </p:blipFill>
        <p:spPr bwMode="auto">
          <a:xfrm>
            <a:off x="2829125" y="2079160"/>
            <a:ext cx="864096" cy="2015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34" t="22298" r="70828" b="55494"/>
          <a:stretch/>
        </p:blipFill>
        <p:spPr bwMode="auto">
          <a:xfrm>
            <a:off x="5724128" y="2741770"/>
            <a:ext cx="419436" cy="655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76" t="13139" r="50000" b="43431"/>
          <a:stretch/>
        </p:blipFill>
        <p:spPr bwMode="auto">
          <a:xfrm>
            <a:off x="6495896" y="2148825"/>
            <a:ext cx="1460479" cy="1282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495896" y="3431031"/>
            <a:ext cx="1460479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FF0000"/>
                </a:solidFill>
              </a:rPr>
              <a:t>(released!)</a:t>
            </a:r>
            <a:endParaRPr lang="en-GB" sz="20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21415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4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4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Question 3</a:t>
            </a:r>
            <a:endParaRPr lang="el-G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4627" name="Rectangle 3"/>
              <p:cNvSpPr>
                <a:spLocks noGrp="1" noChangeArrowheads="1"/>
              </p:cNvSpPr>
              <p:nvPr>
                <p:ph type="body" sz="half" idx="1"/>
              </p:nvPr>
            </p:nvSpPr>
            <p:spPr>
              <a:xfrm>
                <a:off x="323528" y="908720"/>
                <a:ext cx="8820472" cy="4823866"/>
              </a:xfrm>
              <a:ln>
                <a:noFill/>
              </a:ln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GB" sz="2800" dirty="0" smtClean="0">
                    <a:cs typeface="Calibri" panose="020F0502020204030204" pitchFamily="34" charset="0"/>
                  </a:rPr>
                  <a:t>The mass of a nucleus of the Bismuth isotope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GB" sz="28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PrePr>
                      <m:sub>
                        <m:r>
                          <a:rPr lang="en-GB" sz="2800" b="0" i="1" smtClean="0">
                            <a:latin typeface="Cambria Math"/>
                            <a:cs typeface="Calibri" panose="020F0502020204030204" pitchFamily="34" charset="0"/>
                          </a:rPr>
                          <m:t>83</m:t>
                        </m:r>
                      </m:sub>
                      <m:sup>
                        <m:r>
                          <a:rPr lang="en-GB" b="0" i="1" smtClean="0">
                            <a:latin typeface="Cambria Math"/>
                          </a:rPr>
                          <m:t>212</m:t>
                        </m:r>
                      </m:sup>
                      <m:e>
                        <m:r>
                          <a:rPr lang="en-GB" b="0" i="1" smtClean="0">
                            <a:latin typeface="Cambria Math"/>
                          </a:rPr>
                          <m:t>𝐵𝑖</m:t>
                        </m:r>
                      </m:e>
                    </m:sPre>
                  </m:oMath>
                </a14:m>
                <a:r>
                  <a:rPr lang="en-GB" sz="2800" dirty="0" smtClean="0">
                    <a:cs typeface="Calibri" panose="020F0502020204030204" pitchFamily="34" charset="0"/>
                  </a:rPr>
                  <a:t> is 211.800 12u. Calculate the Binding Energy of this nucleus in MeV:</a:t>
                </a:r>
                <a:endParaRPr lang="en-GB" sz="2400" b="1" i="1" dirty="0" smtClean="0">
                  <a:latin typeface="Cambria Math"/>
                  <a:ea typeface="Cambria Math"/>
                  <a:cs typeface="Calibri" panose="020F0502020204030204" pitchFamily="34" charset="0"/>
                </a:endParaRPr>
              </a:p>
              <a:p>
                <a:pPr marL="0" indent="0">
                  <a:lnSpc>
                    <a:spcPct val="90000"/>
                  </a:lnSpc>
                  <a:buNone/>
                </a:pPr>
                <a14:m>
                  <m:oMath xmlns:m="http://schemas.openxmlformats.org/officeDocument/2006/math">
                    <m:r>
                      <a:rPr lang="en-GB" sz="2400" b="1" i="1"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𝒁</m:t>
                    </m:r>
                  </m:oMath>
                </a14:m>
                <a:r>
                  <a:rPr lang="en-GB" sz="2400" dirty="0">
                    <a:cs typeface="Calibri" panose="020F0502020204030204" pitchFamily="34" charset="0"/>
                  </a:rPr>
                  <a:t> = </a:t>
                </a:r>
                <a:r>
                  <a:rPr lang="en-GB" sz="2400" dirty="0" smtClean="0">
                    <a:cs typeface="Calibri" panose="020F0502020204030204" pitchFamily="34" charset="0"/>
                  </a:rPr>
                  <a:t>83</a:t>
                </a:r>
                <a:endParaRPr lang="en-GB" sz="2400" dirty="0">
                  <a:cs typeface="Calibri" panose="020F0502020204030204" pitchFamily="34" charset="0"/>
                </a:endParaRPr>
              </a:p>
              <a:p>
                <a:pPr marL="0" indent="0">
                  <a:lnSpc>
                    <a:spcPct val="90000"/>
                  </a:lnSpc>
                  <a:buNone/>
                </a:pPr>
                <a14:m>
                  <m:oMath xmlns:m="http://schemas.openxmlformats.org/officeDocument/2006/math">
                    <m:r>
                      <a:rPr lang="en-GB" sz="2400" b="1" i="1"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𝑨</m:t>
                    </m:r>
                  </m:oMath>
                </a14:m>
                <a:r>
                  <a:rPr lang="en-GB" sz="2400" dirty="0" smtClean="0">
                    <a:cs typeface="Calibri" panose="020F0502020204030204" pitchFamily="34" charset="0"/>
                  </a:rPr>
                  <a:t> = 212</a:t>
                </a:r>
                <a:endParaRPr lang="en-GB" sz="2400" dirty="0">
                  <a:cs typeface="Calibri" panose="020F0502020204030204" pitchFamily="34" charset="0"/>
                </a:endParaRPr>
              </a:p>
              <a:p>
                <a:pPr marL="0" indent="0">
                  <a:lnSpc>
                    <a:spcPct val="9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2400" b="1" i="1">
                            <a:latin typeface="Cambria Math" panose="02040503050406030204" pitchFamily="18" charset="0"/>
                            <a:ea typeface="Cambria Math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GB" sz="2400" b="1" i="1"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  <m:t>𝒎</m:t>
                        </m:r>
                      </m:e>
                      <m:sub>
                        <m:r>
                          <a:rPr lang="en-GB" sz="2400" b="1" i="1"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  <m:t>𝒑</m:t>
                        </m:r>
                      </m:sub>
                    </m:sSub>
                  </m:oMath>
                </a14:m>
                <a:r>
                  <a:rPr lang="en-GB" sz="2400" dirty="0">
                    <a:cs typeface="Calibri" panose="020F0502020204030204" pitchFamily="34" charset="0"/>
                  </a:rPr>
                  <a:t> = </a:t>
                </a:r>
                <a:r>
                  <a:rPr lang="en-GB" sz="2400" dirty="0" smtClean="0">
                    <a:cs typeface="Calibri" panose="020F0502020204030204" pitchFamily="34" charset="0"/>
                  </a:rPr>
                  <a:t>1.007 28u</a:t>
                </a:r>
                <a:endParaRPr lang="en-GB" sz="2400" dirty="0">
                  <a:cs typeface="Calibri" panose="020F0502020204030204" pitchFamily="34" charset="0"/>
                </a:endParaRPr>
              </a:p>
              <a:p>
                <a:pPr marL="0" indent="0">
                  <a:lnSpc>
                    <a:spcPct val="9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2400" b="1" i="1">
                            <a:latin typeface="Cambria Math" panose="02040503050406030204" pitchFamily="18" charset="0"/>
                            <a:ea typeface="Cambria Math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GB" sz="2400" b="1" i="1"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  <m:t>𝒎</m:t>
                        </m:r>
                      </m:e>
                      <m:sub>
                        <m:r>
                          <a:rPr lang="en-GB" sz="2400" b="1" i="1"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GB" sz="2400" dirty="0">
                    <a:cs typeface="Calibri" panose="020F0502020204030204" pitchFamily="34" charset="0"/>
                  </a:rPr>
                  <a:t> = </a:t>
                </a:r>
                <a:r>
                  <a:rPr lang="en-GB" sz="2400" dirty="0" smtClean="0">
                    <a:cs typeface="Calibri" panose="020F0502020204030204" pitchFamily="34" charset="0"/>
                  </a:rPr>
                  <a:t>1.008 67u</a:t>
                </a:r>
                <a:endParaRPr lang="en-GB" sz="2800" dirty="0">
                  <a:cs typeface="Calibri" panose="020F0502020204030204" pitchFamily="34" charset="0"/>
                </a:endParaRPr>
              </a:p>
              <a:p>
                <a:pPr marL="0" lvl="1" indent="0">
                  <a:lnSpc>
                    <a:spcPct val="9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Calibri" panose="020F0502020204030204" pitchFamily="34" charset="0"/>
                        </a:rPr>
                        <m:t>𝜟</m:t>
                      </m:r>
                      <m:r>
                        <a:rPr lang="en-GB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Calibri" panose="020F0502020204030204" pitchFamily="34" charset="0"/>
                        </a:rPr>
                        <m:t>𝒎</m:t>
                      </m:r>
                      <m:r>
                        <a:rPr lang="en-GB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en-GB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Calibri" panose="020F0502020204030204" pitchFamily="34" charset="0"/>
                        </a:rPr>
                        <m:t>𝒁</m:t>
                      </m:r>
                      <m:sSub>
                        <m:sSubPr>
                          <m:ctrlPr>
                            <a:rPr lang="en-GB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GB" sz="24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Calibri" panose="020F0502020204030204" pitchFamily="34" charset="0"/>
                            </a:rPr>
                            <m:t>𝒎</m:t>
                          </m:r>
                        </m:e>
                        <m:sub>
                          <m:r>
                            <a:rPr lang="en-GB" sz="24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Calibri" panose="020F0502020204030204" pitchFamily="34" charset="0"/>
                            </a:rPr>
                            <m:t>𝒑</m:t>
                          </m:r>
                        </m:sub>
                      </m:sSub>
                      <m:r>
                        <a:rPr lang="en-GB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Calibri" panose="020F0502020204030204" pitchFamily="34" charset="0"/>
                        </a:rPr>
                        <m:t>+</m:t>
                      </m:r>
                      <m:d>
                        <m:dPr>
                          <m:ctrlPr>
                            <a:rPr lang="en-GB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en-GB" sz="24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Calibri" panose="020F0502020204030204" pitchFamily="34" charset="0"/>
                            </a:rPr>
                            <m:t>𝑨</m:t>
                          </m:r>
                          <m:r>
                            <a:rPr lang="en-GB" sz="24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Calibri" panose="020F0502020204030204" pitchFamily="34" charset="0"/>
                            </a:rPr>
                            <m:t>−</m:t>
                          </m:r>
                          <m:r>
                            <a:rPr lang="en-GB" sz="24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Calibri" panose="020F0502020204030204" pitchFamily="34" charset="0"/>
                            </a:rPr>
                            <m:t>𝒁</m:t>
                          </m:r>
                        </m:e>
                      </m:d>
                      <m:sSub>
                        <m:sSubPr>
                          <m:ctrlPr>
                            <a:rPr lang="en-GB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GB" sz="24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Calibri" panose="020F0502020204030204" pitchFamily="34" charset="0"/>
                            </a:rPr>
                            <m:t>𝒎</m:t>
                          </m:r>
                        </m:e>
                        <m:sub>
                          <m:r>
                            <a:rPr lang="en-GB" sz="24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Calibri" panose="020F0502020204030204" pitchFamily="34" charset="0"/>
                            </a:rPr>
                            <m:t>𝒏</m:t>
                          </m:r>
                        </m:sub>
                      </m:sSub>
                      <m:r>
                        <a:rPr lang="en-GB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Calibri" panose="020F0502020204030204" pitchFamily="34" charset="0"/>
                        </a:rPr>
                        <m:t>−</m:t>
                      </m:r>
                      <m:sSub>
                        <m:sSubPr>
                          <m:ctrlPr>
                            <a:rPr lang="en-GB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GB" sz="24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Calibri" panose="020F0502020204030204" pitchFamily="34" charset="0"/>
                            </a:rPr>
                            <m:t>𝑴</m:t>
                          </m:r>
                        </m:e>
                        <m:sub>
                          <m:r>
                            <a:rPr lang="en-GB" sz="24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Calibri" panose="020F0502020204030204" pitchFamily="34" charset="0"/>
                            </a:rPr>
                            <m:t>𝒏𝒖𝒄</m:t>
                          </m:r>
                        </m:sub>
                      </m:sSub>
                    </m:oMath>
                  </m:oMathPara>
                </a14:m>
                <a:endParaRPr lang="en-GB" sz="2600" dirty="0" smtClean="0">
                  <a:solidFill>
                    <a:srgbClr val="FF0000"/>
                  </a:solidFill>
                  <a:cs typeface="Calibri" panose="020F0502020204030204" pitchFamily="34" charset="0"/>
                </a:endParaRPr>
              </a:p>
              <a:p>
                <a:pPr marL="0" lvl="1" indent="0">
                  <a:lnSpc>
                    <a:spcPct val="90000"/>
                  </a:lnSpc>
                  <a:buNone/>
                </a:pPr>
                <a:endParaRPr lang="en-GB" sz="2600" dirty="0" smtClean="0">
                  <a:solidFill>
                    <a:srgbClr val="FF0000"/>
                  </a:solidFill>
                  <a:cs typeface="Calibri" panose="020F0502020204030204" pitchFamily="34" charset="0"/>
                </a:endParaRPr>
              </a:p>
              <a:p>
                <a:pPr marL="0" lvl="1" indent="0">
                  <a:lnSpc>
                    <a:spcPct val="9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Calibri" panose="020F0502020204030204" pitchFamily="34" charset="0"/>
                        </a:rPr>
                        <m:t>𝜟</m:t>
                      </m:r>
                      <m:r>
                        <a:rPr lang="en-GB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Calibri" panose="020F0502020204030204" pitchFamily="34" charset="0"/>
                        </a:rPr>
                        <m:t>𝒎</m:t>
                      </m:r>
                      <m:r>
                        <a:rPr lang="en-GB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Calibri" panose="020F0502020204030204" pitchFamily="34" charset="0"/>
                        </a:rPr>
                        <m:t>=(</m:t>
                      </m:r>
                      <m:r>
                        <a:rPr lang="en-GB" sz="24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Calibri" panose="020F0502020204030204" pitchFamily="34" charset="0"/>
                        </a:rPr>
                        <m:t>𝟖𝟑</m:t>
                      </m:r>
                      <m:r>
                        <a:rPr lang="en-GB" sz="24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Calibri" panose="020F0502020204030204" pitchFamily="34" charset="0"/>
                        </a:rPr>
                        <m:t>×</m:t>
                      </m:r>
                      <m:r>
                        <m:rPr>
                          <m:nor/>
                        </m:rPr>
                        <a:rPr lang="en-GB" sz="2400" dirty="0">
                          <a:cs typeface="Calibri" panose="020F0502020204030204" pitchFamily="34" charset="0"/>
                        </a:rPr>
                        <m:t>1.007 28</m:t>
                      </m:r>
                      <m:r>
                        <m:rPr>
                          <m:nor/>
                        </m:rPr>
                        <a:rPr lang="en-GB" sz="2400" dirty="0">
                          <a:cs typeface="Calibri" panose="020F0502020204030204" pitchFamily="34" charset="0"/>
                        </a:rPr>
                        <m:t>u</m:t>
                      </m:r>
                      <m:r>
                        <a:rPr lang="en-GB" sz="24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Calibri" panose="020F0502020204030204" pitchFamily="34" charset="0"/>
                        </a:rPr>
                        <m:t>)</m:t>
                      </m:r>
                      <m:r>
                        <a:rPr lang="en-GB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Calibri" panose="020F0502020204030204" pitchFamily="34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n-GB" sz="2400" b="0" i="0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Calibri" panose="020F0502020204030204" pitchFamily="34" charset="0"/>
                        </a:rPr>
                        <m:t>([212−83</m:t>
                      </m:r>
                      <m:r>
                        <a:rPr lang="en-GB" sz="24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Calibri" panose="020F0502020204030204" pitchFamily="34" charset="0"/>
                        </a:rPr>
                        <m:t>]</m:t>
                      </m:r>
                      <m:r>
                        <a:rPr lang="en-GB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Calibri" panose="020F0502020204030204" pitchFamily="34" charset="0"/>
                        </a:rPr>
                        <m:t>×</m:t>
                      </m:r>
                      <m:r>
                        <m:rPr>
                          <m:nor/>
                        </m:rPr>
                        <a:rPr lang="en-GB" sz="2400" dirty="0">
                          <a:cs typeface="Calibri" panose="020F0502020204030204" pitchFamily="34" charset="0"/>
                        </a:rPr>
                        <m:t>1.008 67</m:t>
                      </m:r>
                      <m:r>
                        <m:rPr>
                          <m:nor/>
                        </m:rPr>
                        <a:rPr lang="en-GB" sz="2400" dirty="0">
                          <a:cs typeface="Calibri" panose="020F0502020204030204" pitchFamily="34" charset="0"/>
                        </a:rPr>
                        <m:t>u</m:t>
                      </m:r>
                      <m:r>
                        <a:rPr lang="en-GB" sz="2400" b="1" i="1" dirty="0" smtClean="0">
                          <a:solidFill>
                            <a:srgbClr val="FF0000"/>
                          </a:solidFill>
                          <a:latin typeface="Cambria Math"/>
                          <a:cs typeface="Calibri" panose="020F0502020204030204" pitchFamily="34" charset="0"/>
                        </a:rPr>
                        <m:t>)</m:t>
                      </m:r>
                      <m:r>
                        <a:rPr lang="en-GB" sz="24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Calibri" panose="020F0502020204030204" pitchFamily="34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en-GB" sz="2400" dirty="0">
                          <a:cs typeface="Calibri" panose="020F0502020204030204" pitchFamily="34" charset="0"/>
                        </a:rPr>
                        <m:t>211.800 12</m:t>
                      </m:r>
                      <m:r>
                        <m:rPr>
                          <m:nor/>
                        </m:rPr>
                        <a:rPr lang="en-GB" sz="2400" dirty="0">
                          <a:cs typeface="Calibri" panose="020F0502020204030204" pitchFamily="34" charset="0"/>
                        </a:rPr>
                        <m:t>u</m:t>
                      </m:r>
                    </m:oMath>
                  </m:oMathPara>
                </a14:m>
                <a:endParaRPr lang="en-GB" sz="2400" dirty="0" smtClean="0">
                  <a:solidFill>
                    <a:srgbClr val="FF0000"/>
                  </a:solidFill>
                  <a:cs typeface="Calibri" panose="020F0502020204030204" pitchFamily="34" charset="0"/>
                </a:endParaRPr>
              </a:p>
              <a:p>
                <a:pPr marL="0" lvl="1" indent="0">
                  <a:lnSpc>
                    <a:spcPct val="90000"/>
                  </a:lnSpc>
                  <a:buNone/>
                </a:pPr>
                <a14:m>
                  <m:oMath xmlns:m="http://schemas.openxmlformats.org/officeDocument/2006/math">
                    <m:r>
                      <a:rPr lang="el-GR" sz="2400" b="1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𝜟</m:t>
                    </m:r>
                    <m:r>
                      <a:rPr lang="en-GB" sz="2400" b="1" i="1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𝒎</m:t>
                    </m:r>
                    <m:r>
                      <a:rPr lang="en-GB" sz="2400" b="1" i="1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400" dirty="0" smtClean="0">
                    <a:solidFill>
                      <a:srgbClr val="FF0000"/>
                    </a:solidFill>
                    <a:cs typeface="Calibri" panose="020F0502020204030204" pitchFamily="34" charset="0"/>
                  </a:rPr>
                  <a:t> </a:t>
                </a:r>
                <a:r>
                  <a:rPr lang="en-GB" sz="2400" dirty="0" smtClean="0">
                    <a:solidFill>
                      <a:srgbClr val="7030A0"/>
                    </a:solidFill>
                    <a:cs typeface="Calibri" panose="020F0502020204030204" pitchFamily="34" charset="0"/>
                  </a:rPr>
                  <a:t>1.922 55u</a:t>
                </a:r>
              </a:p>
              <a:p>
                <a:pPr marL="0" lvl="1" indent="0">
                  <a:lnSpc>
                    <a:spcPct val="90000"/>
                  </a:lnSpc>
                  <a:buNone/>
                </a:pPr>
                <a:r>
                  <a:rPr lang="en-GB" sz="2400" dirty="0" smtClean="0">
                    <a:cs typeface="Calibri" panose="020F0502020204030204" pitchFamily="34" charset="0"/>
                  </a:rPr>
                  <a:t>1u = 931.3 MeV</a:t>
                </a:r>
                <a:endParaRPr lang="en-GB" sz="2400" dirty="0">
                  <a:cs typeface="Calibri" panose="020F0502020204030204" pitchFamily="34" charset="0"/>
                </a:endParaRPr>
              </a:p>
              <a:p>
                <a:pPr marL="0" lvl="1" indent="0">
                  <a:lnSpc>
                    <a:spcPct val="90000"/>
                  </a:lnSpc>
                  <a:buNone/>
                </a:pPr>
                <a:r>
                  <a:rPr lang="en-GB" sz="2600" dirty="0" smtClean="0">
                    <a:solidFill>
                      <a:srgbClr val="FF0000"/>
                    </a:solidFill>
                    <a:cs typeface="Calibri" panose="020F0502020204030204" pitchFamily="34" charset="0"/>
                  </a:rPr>
                  <a:t>Energy released = </a:t>
                </a:r>
                <a:r>
                  <a:rPr lang="en-GB" sz="2800" dirty="0">
                    <a:solidFill>
                      <a:srgbClr val="7030A0"/>
                    </a:solidFill>
                    <a:cs typeface="Calibri" panose="020F0502020204030204" pitchFamily="34" charset="0"/>
                  </a:rPr>
                  <a:t>1.922 </a:t>
                </a:r>
                <a:r>
                  <a:rPr lang="en-GB" sz="2800" dirty="0" smtClean="0">
                    <a:solidFill>
                      <a:srgbClr val="7030A0"/>
                    </a:solidFill>
                    <a:cs typeface="Calibri" panose="020F0502020204030204" pitchFamily="34" charset="0"/>
                  </a:rPr>
                  <a:t>55u</a:t>
                </a:r>
                <a:r>
                  <a:rPr lang="en-GB" sz="2600" dirty="0" smtClean="0">
                    <a:solidFill>
                      <a:srgbClr val="FF0000"/>
                    </a:solidFill>
                    <a:cs typeface="Calibri" panose="020F0502020204030204" pitchFamily="34" charset="0"/>
                  </a:rPr>
                  <a:t> x</a:t>
                </a:r>
                <a:r>
                  <a:rPr lang="en-GB" sz="2600" dirty="0">
                    <a:solidFill>
                      <a:srgbClr val="FF0000"/>
                    </a:solidFill>
                    <a:cs typeface="Calibri" panose="020F0502020204030204" pitchFamily="34" charset="0"/>
                  </a:rPr>
                  <a:t> 931.3 </a:t>
                </a:r>
                <a:r>
                  <a:rPr lang="en-GB" sz="2600" dirty="0" smtClean="0">
                    <a:solidFill>
                      <a:srgbClr val="FF0000"/>
                    </a:solidFill>
                    <a:cs typeface="Calibri" panose="020F0502020204030204" pitchFamily="34" charset="0"/>
                  </a:rPr>
                  <a:t>MeV/u = </a:t>
                </a:r>
                <a:r>
                  <a:rPr lang="en-GB" sz="2600" u="sng" dirty="0" smtClean="0">
                    <a:solidFill>
                      <a:srgbClr val="FF0000"/>
                    </a:solidFill>
                    <a:cs typeface="Calibri" panose="020F0502020204030204" pitchFamily="34" charset="0"/>
                  </a:rPr>
                  <a:t>1790 MeV</a:t>
                </a:r>
              </a:p>
              <a:p>
                <a:pPr marL="0" lvl="1" indent="0" algn="ctr">
                  <a:lnSpc>
                    <a:spcPct val="150000"/>
                  </a:lnSpc>
                  <a:buNone/>
                </a:pPr>
                <a:r>
                  <a:rPr lang="en-GB" sz="2000" dirty="0" smtClean="0">
                    <a:cs typeface="Calibri" panose="020F0502020204030204" pitchFamily="34" charset="0"/>
                  </a:rPr>
                  <a:t>(Note: we could also convert </a:t>
                </a:r>
                <a:r>
                  <a:rPr lang="en-GB" sz="2000" dirty="0">
                    <a:cs typeface="Calibri" panose="020F0502020204030204" pitchFamily="34" charset="0"/>
                  </a:rPr>
                  <a:t>1.922 </a:t>
                </a:r>
                <a:r>
                  <a:rPr lang="en-GB" sz="2000" dirty="0" smtClean="0">
                    <a:cs typeface="Calibri" panose="020F0502020204030204" pitchFamily="34" charset="0"/>
                  </a:rPr>
                  <a:t>55u to kg and then use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/>
                        <a:cs typeface="Calibri" panose="020F0502020204030204" pitchFamily="34" charset="0"/>
                      </a:rPr>
                      <m:t>𝐸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/>
                        <a:cs typeface="Calibri" panose="020F0502020204030204" pitchFamily="34" charset="0"/>
                      </a:rPr>
                      <m:t>=∆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/>
                        <a:cs typeface="Calibri" panose="020F0502020204030204" pitchFamily="34" charset="0"/>
                      </a:rPr>
                      <m:t>𝑚</m:t>
                    </m:r>
                    <m:sSup>
                      <m:sSup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𝑐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800" dirty="0" smtClean="0">
                    <a:cs typeface="Calibri" panose="020F0502020204030204" pitchFamily="34" charset="0"/>
                  </a:rPr>
                  <a:t>)</a:t>
                </a:r>
              </a:p>
              <a:p>
                <a:pPr marL="0" indent="0" algn="ctr">
                  <a:lnSpc>
                    <a:spcPct val="90000"/>
                  </a:lnSpc>
                  <a:buNone/>
                </a:pPr>
                <a:endParaRPr lang="en-GB" sz="2800" dirty="0" smtClean="0"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5462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323528" y="908720"/>
                <a:ext cx="8820472" cy="4823866"/>
              </a:xfrm>
              <a:blipFill rotWithShape="1">
                <a:blip r:embed="rId4"/>
                <a:stretch>
                  <a:fillRect l="-1382" t="-1138" r="-2073" b="-2427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948201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599</Words>
  <Application>Microsoft Office PowerPoint</Application>
  <PresentationFormat>On-screen Show (4:3)</PresentationFormat>
  <Paragraphs>109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Cambria Math</vt:lpstr>
      <vt:lpstr>Office Theme</vt:lpstr>
      <vt:lpstr>Binding energy</vt:lpstr>
      <vt:lpstr>Strong Force- Variation with distance</vt:lpstr>
      <vt:lpstr>The Strong Force</vt:lpstr>
      <vt:lpstr>Binding Energy</vt:lpstr>
      <vt:lpstr>Binding Energy</vt:lpstr>
      <vt:lpstr>Binding Energy</vt:lpstr>
      <vt:lpstr>Mass defect</vt:lpstr>
      <vt:lpstr>Mass defect</vt:lpstr>
      <vt:lpstr>Question 3</vt:lpstr>
      <vt:lpstr>Quantum Tunnelling</vt:lpstr>
      <vt:lpstr>Quantum Tunnelling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Binding energy</dc:title>
  <dc:creator>SMatthews</dc:creator>
  <cp:lastModifiedBy>Josh Duddy</cp:lastModifiedBy>
  <cp:revision>6</cp:revision>
  <dcterms:created xsi:type="dcterms:W3CDTF">2006-08-16T00:00:00Z</dcterms:created>
  <dcterms:modified xsi:type="dcterms:W3CDTF">2019-01-09T11:58:53Z</dcterms:modified>
</cp:coreProperties>
</file>