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GB" u="sng" dirty="0" smtClean="0"/>
              <a:t>Fission and fusion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8610600" cy="838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Can you fully describe the working of a nuclear reactor?</a:t>
            </a:r>
            <a:endParaRPr lang="en-GB" dirty="0"/>
          </a:p>
        </p:txBody>
      </p:sp>
      <p:pic>
        <p:nvPicPr>
          <p:cNvPr id="1026" name="Picture 2" descr="https://upload.wikimedia.org/wikipedia/commons/4/4a/BoilingWaterReact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44724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u="sng" dirty="0"/>
              <a:t>Making Tritium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Tritium can be created by utilising the neutrons from the fusion reaction to bombard Lithium</a:t>
            </a:r>
            <a:r>
              <a:rPr lang="en-GB" baseline="30000" dirty="0"/>
              <a:t>6</a:t>
            </a:r>
            <a:r>
              <a:rPr lang="en-GB" dirty="0"/>
              <a:t>. This isotope of Lithium is naturally </a:t>
            </a:r>
            <a:r>
              <a:rPr lang="en-GB" dirty="0" smtClean="0"/>
              <a:t>occurring </a:t>
            </a:r>
            <a:r>
              <a:rPr lang="en-GB" dirty="0"/>
              <a:t>in sea water as does Deuterium.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6828"/>
              </p:ext>
            </p:extLst>
          </p:nvPr>
        </p:nvGraphicFramePr>
        <p:xfrm>
          <a:off x="2514600" y="3657600"/>
          <a:ext cx="4122964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1143000" imgH="711000" progId="Equation.3">
                  <p:embed/>
                </p:oleObj>
              </mc:Choice>
              <mc:Fallback>
                <p:oleObj name="Equation" r:id="rId3" imgW="114300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657600"/>
                        <a:ext cx="4122964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5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Moral choices and knowledge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common statement from the Nuclear industry is that the more you know, the less you fear – nuclear energy produces very little waste and very little greenhouse gases</a:t>
            </a:r>
          </a:p>
          <a:p>
            <a:r>
              <a:rPr lang="en-GB" dirty="0" smtClean="0"/>
              <a:t>Fusion, if it is ever used to make power, will create no pollution and have an almost limitless supply of fuel</a:t>
            </a:r>
          </a:p>
          <a:p>
            <a:r>
              <a:rPr lang="en-GB" dirty="0" smtClean="0"/>
              <a:t>Science and governments try to educate people so that they can make informed choices with regard to energy production and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7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Nuclear fission is the breaking apart of large nuclei into smaller ones. Induced fission works by bombarding fissile Uranium or Plutonium with neutrons</a:t>
            </a:r>
          </a:p>
          <a:p>
            <a:r>
              <a:rPr lang="en-GB" dirty="0" smtClean="0"/>
              <a:t>Fusion is the combining of smaller nuclei together. Stars do this via the p-p chain and laboratories are researching other mechanisms including isotopes of Hydrogen</a:t>
            </a:r>
          </a:p>
          <a:p>
            <a:r>
              <a:rPr lang="en-GB" dirty="0" smtClean="0"/>
              <a:t>Mass deficits occur in both reactions and hence energy is released which can be calculated using Einstein’s formula </a:t>
            </a:r>
            <a:r>
              <a:rPr lang="en-GB" i="1" dirty="0" smtClean="0"/>
              <a:t>E</a:t>
            </a:r>
            <a:r>
              <a:rPr lang="en-GB" dirty="0" smtClean="0"/>
              <a:t>=</a:t>
            </a:r>
            <a:r>
              <a:rPr lang="en-GB" i="1" dirty="0" smtClean="0"/>
              <a:t>mc</a:t>
            </a:r>
            <a:r>
              <a:rPr lang="en-GB" baseline="30000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6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Nuclear Fission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1"/>
            <a:ext cx="8915400" cy="2285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Recalling that the stability of an atom can be measured from the average binding energy of the </a:t>
            </a:r>
            <a:r>
              <a:rPr lang="en-GB" dirty="0" smtClean="0"/>
              <a:t>nucleus, therefore atoms </a:t>
            </a:r>
            <a:r>
              <a:rPr lang="en-GB" dirty="0"/>
              <a:t>above </a:t>
            </a:r>
            <a:r>
              <a:rPr lang="en-GB" i="1" dirty="0"/>
              <a:t>Z = 26 (Iron)</a:t>
            </a:r>
            <a:r>
              <a:rPr lang="en-GB" dirty="0"/>
              <a:t> will become more stable if they are broken </a:t>
            </a:r>
            <a:r>
              <a:rPr lang="en-GB" dirty="0" smtClean="0"/>
              <a:t>apart.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will </a:t>
            </a:r>
            <a:r>
              <a:rPr lang="en-GB" dirty="0" smtClean="0"/>
              <a:t>also </a:t>
            </a:r>
            <a:r>
              <a:rPr lang="en-GB" dirty="0"/>
              <a:t>release energy as there is a mass deficit.</a:t>
            </a:r>
            <a:endParaRPr lang="en-GB" dirty="0"/>
          </a:p>
        </p:txBody>
      </p:sp>
      <p:pic>
        <p:nvPicPr>
          <p:cNvPr id="2050" name="Picture 2" descr="Image result for uranium f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8553"/>
            <a:ext cx="5486400" cy="33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0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GB" u="sng" dirty="0"/>
              <a:t>Induced Fission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Although natural nuclear decay is random and not predictable </a:t>
            </a:r>
            <a:r>
              <a:rPr lang="en-GB" dirty="0" smtClean="0"/>
              <a:t>fission </a:t>
            </a:r>
            <a:r>
              <a:rPr lang="en-GB" dirty="0"/>
              <a:t>can be </a:t>
            </a:r>
            <a:r>
              <a:rPr lang="en-GB" b="1" dirty="0"/>
              <a:t>induced</a:t>
            </a:r>
            <a:r>
              <a:rPr lang="en-GB" dirty="0"/>
              <a:t> in some isotopes by bombardment with </a:t>
            </a:r>
            <a:r>
              <a:rPr lang="en-GB" dirty="0" smtClean="0"/>
              <a:t>neutrons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Isotopes that this occurs with are called </a:t>
            </a:r>
            <a:r>
              <a:rPr lang="en-GB" b="1" dirty="0" smtClean="0"/>
              <a:t>fissile</a:t>
            </a:r>
            <a:r>
              <a:rPr lang="en-GB" dirty="0"/>
              <a:t>. There are only two known fissile isotopes, Uranium</a:t>
            </a:r>
            <a:r>
              <a:rPr lang="en-GB" baseline="30000" dirty="0"/>
              <a:t>235</a:t>
            </a:r>
            <a:r>
              <a:rPr lang="en-GB" dirty="0"/>
              <a:t> and </a:t>
            </a:r>
            <a:r>
              <a:rPr lang="en-GB" dirty="0" smtClean="0"/>
              <a:t>Plutonium</a:t>
            </a:r>
            <a:r>
              <a:rPr lang="en-GB" baseline="30000" dirty="0" smtClean="0"/>
              <a:t>239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Plutonium is created by bombarding Uranium</a:t>
            </a:r>
            <a:r>
              <a:rPr lang="en-GB" baseline="30000" dirty="0"/>
              <a:t>235</a:t>
            </a:r>
            <a:r>
              <a:rPr lang="en-GB" dirty="0"/>
              <a:t> with </a:t>
            </a:r>
            <a:r>
              <a:rPr lang="en-GB" dirty="0" smtClean="0"/>
              <a:t>neutrons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6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u="sng" dirty="0"/>
              <a:t>Chain Reaction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fission occurs it also releases 2 or 3 neutrons which can then go on to induce more fission </a:t>
            </a:r>
            <a:r>
              <a:rPr lang="en-GB" dirty="0" smtClean="0"/>
              <a:t>reaction</a:t>
            </a:r>
            <a:endParaRPr lang="en-GB" dirty="0"/>
          </a:p>
        </p:txBody>
      </p:sp>
      <p:pic>
        <p:nvPicPr>
          <p:cNvPr id="4" name="Picture 2" descr="Image result for uranium f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44140"/>
            <a:ext cx="3200400" cy="1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uranium f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3958">
            <a:off x="4419876" y="2730089"/>
            <a:ext cx="3200400" cy="1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uranium f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447">
            <a:off x="4360595" y="4340491"/>
            <a:ext cx="3200400" cy="19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GB" u="sng" dirty="0"/>
              <a:t>Nuclear 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114800" cy="54863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Fusion can be defined as bringing two nuclei together to form a larger nucleus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Inside main sequence stars nuclear fusion is the power source where Hydrogen is being fused into Helium. This occurs mainly through the p-p </a:t>
            </a:r>
            <a:r>
              <a:rPr lang="en-GB" dirty="0" smtClean="0"/>
              <a:t>chain</a:t>
            </a:r>
            <a:endParaRPr lang="en-GB" dirty="0"/>
          </a:p>
        </p:txBody>
      </p:sp>
      <p:pic>
        <p:nvPicPr>
          <p:cNvPr id="3074" name="Picture 2" descr="https://upload.wikimedia.org/wikipedia/commons/thumb/7/78/FusionintheSun.svg/2000px-FusionintheSu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78230"/>
            <a:ext cx="4001168" cy="57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GB" u="sng" dirty="0"/>
              <a:t>Nuclear reactions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7630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p-p chain can be expressed as a series of nuclear reactions. The first one is the </a:t>
            </a:r>
            <a:r>
              <a:rPr lang="en-GB" dirty="0" smtClean="0"/>
              <a:t>most difficult as </a:t>
            </a:r>
            <a:r>
              <a:rPr lang="en-GB" dirty="0"/>
              <a:t>the proton - proton repulsion is extremely high as they approach to within the range of the strong nuclear force.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2638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5543550" cy="160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6" y="4957512"/>
            <a:ext cx="728624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6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-0.00191 -0.4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u="sng" dirty="0"/>
              <a:t>Energy and 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11" y="1295400"/>
            <a:ext cx="8763000" cy="1066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Energy can be formed when mass is destroyed using the </a:t>
            </a:r>
            <a:r>
              <a:rPr lang="en-GB" dirty="0" smtClean="0"/>
              <a:t>equation</a:t>
            </a:r>
            <a:r>
              <a:rPr lang="en-GB" dirty="0"/>
              <a:t>: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886358"/>
              </p:ext>
            </p:extLst>
          </p:nvPr>
        </p:nvGraphicFramePr>
        <p:xfrm>
          <a:off x="3657600" y="1981200"/>
          <a:ext cx="23209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981200"/>
                        <a:ext cx="232092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13038" y="1295400"/>
            <a:ext cx="8763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mass of the Hydrogen nucleus (A single proton) and the mass of the Helium nucleus (2 protons and 2 neutrons) can be used to calculate the energy created from the fusion reaction.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51783" y="3276600"/>
            <a:ext cx="7296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rest mass of a proton is 1.672621777 x 10 kg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7342" y="3952220"/>
            <a:ext cx="836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rest mass of a Helium nucleus is 6.64456575 x 10 kg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6167" y="4953000"/>
            <a:ext cx="7296741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Calculate the mass loss and hence the energy created when a single p-p chain reaction </a:t>
            </a:r>
            <a:r>
              <a:rPr lang="en-GB" sz="3200" dirty="0" smtClean="0"/>
              <a:t>occurs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585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Mass loss in the Sun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289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The power output from the Sun can be measured from Earth and the standard value </a:t>
            </a:r>
            <a:r>
              <a:rPr lang="en-GB" dirty="0" smtClean="0"/>
              <a:t>is 3.846 x 10</a:t>
            </a:r>
            <a:r>
              <a:rPr lang="en-GB" baseline="30000" dirty="0" smtClean="0"/>
              <a:t>26</a:t>
            </a:r>
            <a:r>
              <a:rPr lang="en-GB" dirty="0" smtClean="0"/>
              <a:t> Watts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Given this figure, what is the mass loss in kg for the Sun every second?</a:t>
            </a:r>
            <a:endParaRPr lang="en-GB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49334"/>
            <a:ext cx="7315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assumptions / errors do you think might be included in this calculation?</a:t>
            </a:r>
            <a:endParaRPr lang="en-GB" sz="2800" dirty="0"/>
          </a:p>
        </p:txBody>
      </p:sp>
      <p:pic>
        <p:nvPicPr>
          <p:cNvPr id="6146" name="Picture 2" descr="https://upload.wikimedia.org/wikipedia/commons/a/a3/Giant_prominence_on_the_sun_erup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2894973"/>
            <a:ext cx="6987324" cy="39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Fusion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4648200" cy="556259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is too difficult to fuse single protons together (due to their repulsive forces) as it would take too much pressure and temperature (it can occur in stars</a:t>
            </a:r>
            <a:r>
              <a:rPr lang="en-GB" dirty="0" smtClean="0"/>
              <a:t>)</a:t>
            </a:r>
          </a:p>
          <a:p>
            <a:r>
              <a:rPr lang="en-GB" dirty="0"/>
              <a:t>JET (Joint European Torus) in the United Kingdom produces less power than it uses but it is a prototype that proves fusion can work. It uses isotopes of Hydrogen.</a:t>
            </a:r>
            <a:endParaRPr lang="en-GB" dirty="0"/>
          </a:p>
        </p:txBody>
      </p:sp>
      <p:pic>
        <p:nvPicPr>
          <p:cNvPr id="8194" name="Picture 2" descr="https://upload.wikimedia.org/wikipedia/commons/thumb/3/3b/Deuterium-tritium_fusion.svg/2000px-Deuterium-tritium_fusi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9024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611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Equation 3.0</vt:lpstr>
      <vt:lpstr>Fission and fusion</vt:lpstr>
      <vt:lpstr>Nuclear Fission</vt:lpstr>
      <vt:lpstr>Induced Fission</vt:lpstr>
      <vt:lpstr>Chain Reaction</vt:lpstr>
      <vt:lpstr>Nuclear Fusion</vt:lpstr>
      <vt:lpstr>Nuclear reactions</vt:lpstr>
      <vt:lpstr>Energy and Mass</vt:lpstr>
      <vt:lpstr>Mass loss in the Sun</vt:lpstr>
      <vt:lpstr>Fusion Power</vt:lpstr>
      <vt:lpstr>Making Tritium</vt:lpstr>
      <vt:lpstr>Moral choices and knowledge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Fission and fusion</dc:title>
  <dc:creator>SMatthews</dc:creator>
  <cp:lastModifiedBy>USERBUILD</cp:lastModifiedBy>
  <cp:revision>8</cp:revision>
  <dcterms:created xsi:type="dcterms:W3CDTF">2006-08-16T00:00:00Z</dcterms:created>
  <dcterms:modified xsi:type="dcterms:W3CDTF">2016-08-31T16:53:38Z</dcterms:modified>
</cp:coreProperties>
</file>