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1" r:id="rId6"/>
    <p:sldId id="259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1"/>
            <a:ext cx="7772400" cy="762000"/>
          </a:xfrm>
        </p:spPr>
        <p:txBody>
          <a:bodyPr/>
          <a:lstStyle/>
          <a:p>
            <a:r>
              <a:rPr lang="en-GB" u="sng" dirty="0" smtClean="0"/>
              <a:t>The Thermal nuclear reactor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6400800" cy="1295400"/>
          </a:xfrm>
        </p:spPr>
        <p:txBody>
          <a:bodyPr/>
          <a:lstStyle/>
          <a:p>
            <a:r>
              <a:rPr lang="en-GB" dirty="0" smtClean="0"/>
              <a:t>How many reactors are there in the United Kingdom?</a:t>
            </a:r>
          </a:p>
        </p:txBody>
      </p:sp>
      <p:pic>
        <p:nvPicPr>
          <p:cNvPr id="1026" name="Picture 2" descr="https://upload.wikimedia.org/wikipedia/commons/f/fb/Nuclear_power_station_at_Sizewell_-_geograph.org.uk_-_210830_retouch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66800"/>
            <a:ext cx="6096000" cy="38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1" y="1447800"/>
            <a:ext cx="6934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Just fifteen operational plants across seven sites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 smtClean="0"/>
              <a:t>Fourteen are AGR’s (Advanced Gas Cooled Reactors)  and one is a PWR (Pressurised Water Reactor)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6465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The thermal nuclear reactor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943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/>
              <a:t>Key points</a:t>
            </a:r>
            <a:r>
              <a:rPr lang="en-GB" b="1" dirty="0" smtClean="0"/>
              <a:t>:</a:t>
            </a:r>
            <a:endParaRPr lang="en-GB" b="1" dirty="0"/>
          </a:p>
          <a:p>
            <a:r>
              <a:rPr lang="en-GB" dirty="0" smtClean="0"/>
              <a:t>Uranium</a:t>
            </a:r>
            <a:r>
              <a:rPr lang="en-GB" baseline="30000" dirty="0" smtClean="0"/>
              <a:t>235</a:t>
            </a:r>
            <a:r>
              <a:rPr lang="en-GB" dirty="0" smtClean="0"/>
              <a:t> </a:t>
            </a:r>
            <a:r>
              <a:rPr lang="en-GB" dirty="0"/>
              <a:t>is used as it is fissile (2-3%) together with non-fissile U</a:t>
            </a:r>
            <a:r>
              <a:rPr lang="en-GB" baseline="30000" dirty="0"/>
              <a:t>238 </a:t>
            </a:r>
          </a:p>
          <a:p>
            <a:r>
              <a:rPr lang="en-GB" dirty="0"/>
              <a:t>Thermal energy is removed by either hot gases or liquids and run through a heat exchanger to make steam to run a </a:t>
            </a:r>
            <a:r>
              <a:rPr lang="en-GB" dirty="0" smtClean="0"/>
              <a:t>turbine</a:t>
            </a:r>
            <a:endParaRPr lang="en-GB" dirty="0"/>
          </a:p>
          <a:p>
            <a:r>
              <a:rPr lang="en-GB" dirty="0"/>
              <a:t>Fuel rods are housed inside a reactor core that is steel lined and reinforced with concrete to contain </a:t>
            </a:r>
            <a:r>
              <a:rPr lang="en-GB" dirty="0" smtClean="0"/>
              <a:t>radiation</a:t>
            </a:r>
            <a:endParaRPr lang="en-GB" dirty="0"/>
          </a:p>
          <a:p>
            <a:r>
              <a:rPr lang="en-GB" dirty="0"/>
              <a:t>Control rods are vertically implanted into the core and adjusted continuously by computer to keep the rate of fission constant. They are neutron absorbers (Boron)</a:t>
            </a:r>
          </a:p>
          <a:p>
            <a:r>
              <a:rPr lang="en-GB" dirty="0" smtClean="0"/>
              <a:t>A </a:t>
            </a:r>
            <a:r>
              <a:rPr lang="en-GB" dirty="0"/>
              <a:t>moderator is a chemical that slows down the neutrons to kinetic energies that are equivalent to high temperatures (hence the name Thermal Reactor)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05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thumb/1/10/Magnox_reactor_schematic.svg/2000px-Magnox_reactor_schematic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9" y="304800"/>
            <a:ext cx="9065510" cy="607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63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Choice of materials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controls rods must be made from a robust material that can absorb neutrons and will not produce further reaction in doing so.</a:t>
            </a:r>
          </a:p>
          <a:p>
            <a:pPr lvl="1"/>
            <a:r>
              <a:rPr lang="en-GB" dirty="0" smtClean="0"/>
              <a:t>Graphite is used in fission plants and this is what determines the life expectancy of the nuclear plant, when the graphite degrades the plant must close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Moderators must collide elastically with the neutrons and slow them down. This means choosing a relatively small molecule; water is often used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20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Safety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The United Kingdom has an excellent track record on safety in the nuclear industry</a:t>
            </a:r>
          </a:p>
          <a:p>
            <a:r>
              <a:rPr lang="en-GB" dirty="0" smtClean="0"/>
              <a:t>Reactor design was created with safety in mind and with fail safe built in</a:t>
            </a:r>
          </a:p>
          <a:p>
            <a:r>
              <a:rPr lang="en-GB" dirty="0" smtClean="0"/>
              <a:t>Reactors are enclosed in steel and concrete several metres thick to keep radiation contained</a:t>
            </a:r>
          </a:p>
          <a:p>
            <a:r>
              <a:rPr lang="en-GB" dirty="0" smtClean="0"/>
              <a:t>The fuel rods are fitted and removed by remote robotic systems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363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Critical Mass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5486400" cy="57150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For </a:t>
            </a:r>
            <a:r>
              <a:rPr lang="en-GB" dirty="0"/>
              <a:t>sufficient neutrons from the fission reaction to go on to create further reactions then you need a certain mass of </a:t>
            </a:r>
            <a:r>
              <a:rPr lang="en-GB" dirty="0" smtClean="0"/>
              <a:t>material</a:t>
            </a:r>
          </a:p>
          <a:p>
            <a:r>
              <a:rPr lang="en-GB" dirty="0" smtClean="0"/>
              <a:t>This </a:t>
            </a:r>
            <a:r>
              <a:rPr lang="en-GB" dirty="0"/>
              <a:t>is because some neutrons are absorbed by other atoms present and some escape from the </a:t>
            </a:r>
            <a:r>
              <a:rPr lang="en-GB" dirty="0" smtClean="0"/>
              <a:t>material</a:t>
            </a:r>
            <a:endParaRPr lang="en-GB" dirty="0"/>
          </a:p>
          <a:p>
            <a:r>
              <a:rPr lang="en-GB" dirty="0"/>
              <a:t>The minimum mass needed is called the </a:t>
            </a:r>
            <a:r>
              <a:rPr lang="en-GB" b="1" dirty="0"/>
              <a:t>critical </a:t>
            </a:r>
            <a:r>
              <a:rPr lang="en-GB" b="1" dirty="0" smtClean="0"/>
              <a:t>mass</a:t>
            </a:r>
            <a:endParaRPr lang="en-GB" dirty="0"/>
          </a:p>
        </p:txBody>
      </p:sp>
      <p:pic>
        <p:nvPicPr>
          <p:cNvPr id="3074" name="Picture 2" descr="https://upload.wikimedia.org/wikipedia/commons/thumb/4/46/Critical_mass.svg/2000px-Critical_mass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545" y="990600"/>
            <a:ext cx="2757462" cy="5619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63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Nuclear Waste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Nuclear waste is put into three  main categories:</a:t>
            </a:r>
          </a:p>
          <a:p>
            <a:r>
              <a:rPr lang="en-GB" dirty="0" smtClean="0"/>
              <a:t>High level – Spent fuel rods and any other fissile products or objects that have come into contact with fissile products</a:t>
            </a:r>
          </a:p>
          <a:p>
            <a:r>
              <a:rPr lang="en-GB" dirty="0" smtClean="0"/>
              <a:t>Intermediate level – Low activity materials and containers</a:t>
            </a:r>
          </a:p>
          <a:p>
            <a:r>
              <a:rPr lang="en-GB" dirty="0" smtClean="0"/>
              <a:t>Low level – Anything that has been within the vicinity of the reactor, usually not radioactive at all e.g. clothing, gloves and other laboratory equipment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3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5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Waste storage and management</a:t>
            </a:r>
            <a:endParaRPr lang="en-GB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828862"/>
              </p:ext>
            </p:extLst>
          </p:nvPr>
        </p:nvGraphicFramePr>
        <p:xfrm>
          <a:off x="228600" y="762000"/>
          <a:ext cx="8763000" cy="5945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2362200"/>
                <a:gridCol w="4419600"/>
              </a:tblGrid>
              <a:tr h="527842">
                <a:tc>
                  <a:txBody>
                    <a:bodyPr/>
                    <a:lstStyle/>
                    <a:p>
                      <a:r>
                        <a:rPr lang="en-GB" sz="2600" dirty="0" smtClean="0"/>
                        <a:t>Category</a:t>
                      </a:r>
                      <a:endParaRPr lang="en-GB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600" dirty="0" smtClean="0"/>
                        <a:t>Example</a:t>
                      </a:r>
                      <a:endParaRPr lang="en-GB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600" dirty="0" smtClean="0"/>
                        <a:t>Storage</a:t>
                      </a:r>
                      <a:endParaRPr lang="en-GB" sz="2600" dirty="0"/>
                    </a:p>
                  </a:txBody>
                  <a:tcPr/>
                </a:tc>
              </a:tr>
              <a:tr h="851921">
                <a:tc>
                  <a:txBody>
                    <a:bodyPr/>
                    <a:lstStyle/>
                    <a:p>
                      <a:r>
                        <a:rPr lang="en-GB" sz="2600" dirty="0" smtClean="0"/>
                        <a:t>Low</a:t>
                      </a:r>
                      <a:endParaRPr lang="en-GB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600" dirty="0" smtClean="0"/>
                        <a:t>Clothing / Equipment</a:t>
                      </a:r>
                      <a:endParaRPr lang="en-GB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600" dirty="0" smtClean="0"/>
                        <a:t>In drums in trenches</a:t>
                      </a:r>
                      <a:endParaRPr lang="en-GB" sz="2600" dirty="0"/>
                    </a:p>
                  </a:txBody>
                  <a:tcPr/>
                </a:tc>
              </a:tr>
              <a:tr h="1233816">
                <a:tc>
                  <a:txBody>
                    <a:bodyPr/>
                    <a:lstStyle/>
                    <a:p>
                      <a:r>
                        <a:rPr lang="en-GB" sz="2600" dirty="0" smtClean="0"/>
                        <a:t>Intermediate</a:t>
                      </a:r>
                      <a:endParaRPr lang="en-GB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600" dirty="0" smtClean="0"/>
                        <a:t>Low activity waste / materials</a:t>
                      </a:r>
                      <a:endParaRPr lang="en-GB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600" dirty="0" smtClean="0"/>
                        <a:t>In drums within concrete</a:t>
                      </a:r>
                      <a:r>
                        <a:rPr lang="en-GB" sz="2600" baseline="0" dirty="0" smtClean="0"/>
                        <a:t> reinforced buildings</a:t>
                      </a:r>
                      <a:endParaRPr lang="en-GB" sz="2600" dirty="0"/>
                    </a:p>
                  </a:txBody>
                  <a:tcPr/>
                </a:tc>
              </a:tr>
              <a:tr h="3253821">
                <a:tc>
                  <a:txBody>
                    <a:bodyPr/>
                    <a:lstStyle/>
                    <a:p>
                      <a:r>
                        <a:rPr lang="en-GB" sz="2600" dirty="0" smtClean="0"/>
                        <a:t>High</a:t>
                      </a:r>
                      <a:endParaRPr lang="en-GB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600" dirty="0" smtClean="0"/>
                        <a:t>U</a:t>
                      </a:r>
                      <a:r>
                        <a:rPr lang="en-GB" sz="2600" baseline="30000" dirty="0" smtClean="0"/>
                        <a:t>235</a:t>
                      </a:r>
                      <a:r>
                        <a:rPr lang="en-GB" sz="2600" baseline="0" dirty="0" smtClean="0"/>
                        <a:t> and Pu</a:t>
                      </a:r>
                      <a:r>
                        <a:rPr lang="en-GB" sz="2600" baseline="30000" dirty="0" smtClean="0"/>
                        <a:t>239</a:t>
                      </a:r>
                      <a:r>
                        <a:rPr lang="en-GB" sz="2600" baseline="0" dirty="0" smtClean="0"/>
                        <a:t> and any long-lived highly active fission products</a:t>
                      </a:r>
                      <a:endParaRPr lang="en-GB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600" dirty="0" smtClean="0"/>
                        <a:t>Sealing</a:t>
                      </a:r>
                      <a:r>
                        <a:rPr lang="en-GB" sz="2600" baseline="0" dirty="0" smtClean="0"/>
                        <a:t> in deep trenches in Sellafield in Cumbria; prevention of contamination is paramount.</a:t>
                      </a:r>
                    </a:p>
                    <a:p>
                      <a:r>
                        <a:rPr lang="en-GB" sz="2600" baseline="0" dirty="0" smtClean="0"/>
                        <a:t>Some fission remnants are recovered and re-used at THORP reprocessing plant</a:t>
                      </a:r>
                      <a:endParaRPr lang="en-GB" sz="2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04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United Kingdom has fifteen nuclear reactors</a:t>
            </a:r>
          </a:p>
          <a:p>
            <a:r>
              <a:rPr lang="en-GB" dirty="0" smtClean="0"/>
              <a:t>The main constituents are fuel, control rods, a moderator and a fluid to take away the heat from the reaction</a:t>
            </a:r>
          </a:p>
          <a:p>
            <a:r>
              <a:rPr lang="en-GB" dirty="0" smtClean="0"/>
              <a:t>Safety is paramount in the nuclear industry in both design and operation</a:t>
            </a:r>
          </a:p>
          <a:p>
            <a:r>
              <a:rPr lang="en-GB" dirty="0" smtClean="0"/>
              <a:t>Waste is split into three main types and stored according to their hazards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16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526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Thermal nuclear reactor</vt:lpstr>
      <vt:lpstr>The thermal nuclear reactor</vt:lpstr>
      <vt:lpstr>PowerPoint Presentation</vt:lpstr>
      <vt:lpstr>Choice of materials</vt:lpstr>
      <vt:lpstr>Safety</vt:lpstr>
      <vt:lpstr>Critical Mass</vt:lpstr>
      <vt:lpstr>Nuclear Waste</vt:lpstr>
      <vt:lpstr>Waste storage and management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Thermal nuclear reactor</dc:title>
  <dc:creator>SMatthews</dc:creator>
  <cp:lastModifiedBy>USERBUILD</cp:lastModifiedBy>
  <cp:revision>4</cp:revision>
  <dcterms:created xsi:type="dcterms:W3CDTF">2006-08-16T00:00:00Z</dcterms:created>
  <dcterms:modified xsi:type="dcterms:W3CDTF">2016-08-31T17:37:55Z</dcterms:modified>
</cp:coreProperties>
</file>