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2.xml" ContentType="application/vnd.openxmlformats-officedocument.presentationml.notesSlide+xml"/>
  <Override PartName="/ppt/tags/tag25.xml" ContentType="application/vnd.openxmlformats-officedocument.presentationml.tags+xml"/>
  <Override PartName="/ppt/notesSlides/notesSlide23.xml" ContentType="application/vnd.openxmlformats-officedocument.presentationml.notesSlide+xml"/>
  <Override PartName="/ppt/tags/tag26.xml" ContentType="application/vnd.openxmlformats-officedocument.presentationml.tags+xml"/>
  <Override PartName="/ppt/notesSlides/notesSlide24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5.xml" ContentType="application/vnd.openxmlformats-officedocument.presentationml.notesSlide+xml"/>
  <Override PartName="/ppt/tags/tag29.xml" ContentType="application/vnd.openxmlformats-officedocument.presentationml.tags+xml"/>
  <Override PartName="/ppt/notesSlides/notesSlide26.xml" ContentType="application/vnd.openxmlformats-officedocument.presentationml.notesSlide+xml"/>
  <Override PartName="/ppt/tags/tag30.xml" ContentType="application/vnd.openxmlformats-officedocument.presentationml.tags+xml"/>
  <Override PartName="/ppt/notesSlides/notesSlide27.xml" ContentType="application/vnd.openxmlformats-officedocument.presentationml.notesSlide+xml"/>
  <Override PartName="/ppt/tags/tag31.xml" ContentType="application/vnd.openxmlformats-officedocument.presentationml.tags+xml"/>
  <Override PartName="/ppt/notesSlides/notesSlide28.xml" ContentType="application/vnd.openxmlformats-officedocument.presentationml.notesSlide+xml"/>
  <Override PartName="/ppt/tags/tag32.xml" ContentType="application/vnd.openxmlformats-officedocument.presentationml.tags+xml"/>
  <Override PartName="/ppt/notesSlides/notesSlide29.xml" ContentType="application/vnd.openxmlformats-officedocument.presentationml.notesSlide+xml"/>
  <Override PartName="/ppt/tags/tag33.xml" ContentType="application/vnd.openxmlformats-officedocument.presentationml.tags+xml"/>
  <Override PartName="/ppt/notesSlides/notesSlide30.xml" ContentType="application/vnd.openxmlformats-officedocument.presentationml.notesSlide+xml"/>
  <Override PartName="/ppt/tags/tag34.xml" ContentType="application/vnd.openxmlformats-officedocument.presentationml.tags+xml"/>
  <Override PartName="/ppt/notesSlides/notesSlide31.xml" ContentType="application/vnd.openxmlformats-officedocument.presentationml.notesSlide+xml"/>
  <Override PartName="/ppt/tags/tag35.xml" ContentType="application/vnd.openxmlformats-officedocument.presentationml.tags+xml"/>
  <Override PartName="/ppt/notesSlides/notesSlide32.xml" ContentType="application/vnd.openxmlformats-officedocument.presentationml.notesSlide+xml"/>
  <Override PartName="/ppt/tags/tag36.xml" ContentType="application/vnd.openxmlformats-officedocument.presentationml.tags+xml"/>
  <Override PartName="/ppt/notesSlides/notesSlide33.xml" ContentType="application/vnd.openxmlformats-officedocument.presentationml.notesSlide+xml"/>
  <Override PartName="/ppt/tags/tag37.xml" ContentType="application/vnd.openxmlformats-officedocument.presentationml.tags+xml"/>
  <Override PartName="/ppt/notesSlides/notesSlide34.xml" ContentType="application/vnd.openxmlformats-officedocument.presentationml.notesSlide+xml"/>
  <Override PartName="/ppt/tags/tag38.xml" ContentType="application/vnd.openxmlformats-officedocument.presentationml.tags+xml"/>
  <Override PartName="/ppt/notesSlides/notesSlide35.xml" ContentType="application/vnd.openxmlformats-officedocument.presentationml.notesSlide+xml"/>
  <Override PartName="/ppt/tags/tag39.xml" ContentType="application/vnd.openxmlformats-officedocument.presentationml.tags+xml"/>
  <Override PartName="/ppt/notesSlides/notesSlide36.xml" ContentType="application/vnd.openxmlformats-officedocument.presentationml.notesSlide+xml"/>
  <Override PartName="/ppt/tags/tag40.xml" ContentType="application/vnd.openxmlformats-officedocument.presentationml.tags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42"/>
  </p:notesMasterIdLst>
  <p:sldIdLst>
    <p:sldId id="287" r:id="rId2"/>
    <p:sldId id="396" r:id="rId3"/>
    <p:sldId id="397" r:id="rId4"/>
    <p:sldId id="398" r:id="rId5"/>
    <p:sldId id="399" r:id="rId6"/>
    <p:sldId id="400" r:id="rId7"/>
    <p:sldId id="401" r:id="rId8"/>
    <p:sldId id="402" r:id="rId9"/>
    <p:sldId id="403" r:id="rId10"/>
    <p:sldId id="404" r:id="rId11"/>
    <p:sldId id="405" r:id="rId12"/>
    <p:sldId id="406" r:id="rId13"/>
    <p:sldId id="407" r:id="rId14"/>
    <p:sldId id="408" r:id="rId15"/>
    <p:sldId id="409" r:id="rId16"/>
    <p:sldId id="410" r:id="rId17"/>
    <p:sldId id="411" r:id="rId18"/>
    <p:sldId id="412" r:id="rId19"/>
    <p:sldId id="413" r:id="rId20"/>
    <p:sldId id="414" r:id="rId21"/>
    <p:sldId id="417" r:id="rId22"/>
    <p:sldId id="416" r:id="rId23"/>
    <p:sldId id="418" r:id="rId24"/>
    <p:sldId id="419" r:id="rId25"/>
    <p:sldId id="420" r:id="rId26"/>
    <p:sldId id="421" r:id="rId27"/>
    <p:sldId id="422" r:id="rId28"/>
    <p:sldId id="423" r:id="rId29"/>
    <p:sldId id="424" r:id="rId30"/>
    <p:sldId id="425" r:id="rId31"/>
    <p:sldId id="426" r:id="rId32"/>
    <p:sldId id="427" r:id="rId33"/>
    <p:sldId id="428" r:id="rId34"/>
    <p:sldId id="429" r:id="rId35"/>
    <p:sldId id="430" r:id="rId36"/>
    <p:sldId id="431" r:id="rId37"/>
    <p:sldId id="432" r:id="rId38"/>
    <p:sldId id="433" r:id="rId39"/>
    <p:sldId id="434" r:id="rId40"/>
    <p:sldId id="435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800080"/>
    <a:srgbClr val="66FFFF"/>
    <a:srgbClr val="66FF66"/>
    <a:srgbClr val="4BF842"/>
    <a:srgbClr val="FFFF00"/>
    <a:srgbClr val="FFF942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5369" autoAdjust="0"/>
    <p:restoredTop sz="94671" autoAdjust="0"/>
  </p:normalViewPr>
  <p:slideViewPr>
    <p:cSldViewPr>
      <p:cViewPr>
        <p:scale>
          <a:sx n="40" d="100"/>
          <a:sy n="40" d="100"/>
        </p:scale>
        <p:origin x="-2010" y="-7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E33D4D9-87AD-436A-9A91-BAF4078AA1E9}" type="datetimeFigureOut">
              <a:rPr lang="en-US"/>
              <a:pPr>
                <a:defRPr/>
              </a:pPr>
              <a:t>9/25/2015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CF232A9-08B4-4C6B-9789-C672D8E2F1B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01641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F2A373-5C71-4935-A3A3-D9248E28C993}" type="slidenum">
              <a:rPr lang="en-GB"/>
              <a:pPr/>
              <a:t>2</a:t>
            </a:fld>
            <a:endParaRPr lang="en-GB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8CA87D-80F1-43E8-9AE8-6B4455F2A999}" type="slidenum">
              <a:rPr lang="en-GB"/>
              <a:pPr/>
              <a:t>11</a:t>
            </a:fld>
            <a:endParaRPr lang="en-GB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F2A373-5C71-4935-A3A3-D9248E28C993}" type="slidenum">
              <a:rPr lang="en-GB"/>
              <a:pPr/>
              <a:t>12</a:t>
            </a:fld>
            <a:endParaRPr lang="en-GB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F2A373-5C71-4935-A3A3-D9248E28C993}" type="slidenum">
              <a:rPr lang="en-GB"/>
              <a:pPr/>
              <a:t>13</a:t>
            </a:fld>
            <a:endParaRPr lang="en-GB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F2A373-5C71-4935-A3A3-D9248E28C993}" type="slidenum">
              <a:rPr lang="en-GB"/>
              <a:pPr/>
              <a:t>14</a:t>
            </a:fld>
            <a:endParaRPr lang="en-GB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F2A373-5C71-4935-A3A3-D9248E28C993}" type="slidenum">
              <a:rPr lang="en-GB"/>
              <a:pPr/>
              <a:t>15</a:t>
            </a:fld>
            <a:endParaRPr lang="en-GB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F2A373-5C71-4935-A3A3-D9248E28C993}" type="slidenum">
              <a:rPr lang="en-GB"/>
              <a:pPr/>
              <a:t>16</a:t>
            </a:fld>
            <a:endParaRPr lang="en-GB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F2A373-5C71-4935-A3A3-D9248E28C993}" type="slidenum">
              <a:rPr lang="en-GB"/>
              <a:pPr/>
              <a:t>17</a:t>
            </a:fld>
            <a:endParaRPr lang="en-GB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F2A373-5C71-4935-A3A3-D9248E28C993}" type="slidenum">
              <a:rPr lang="en-GB"/>
              <a:pPr/>
              <a:t>18</a:t>
            </a:fld>
            <a:endParaRPr lang="en-GB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F2A373-5C71-4935-A3A3-D9248E28C993}" type="slidenum">
              <a:rPr lang="en-GB"/>
              <a:pPr/>
              <a:t>19</a:t>
            </a:fld>
            <a:endParaRPr lang="en-GB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F2A373-5C71-4935-A3A3-D9248E28C993}" type="slidenum">
              <a:rPr lang="en-GB"/>
              <a:pPr/>
              <a:t>20</a:t>
            </a:fld>
            <a:endParaRPr lang="en-GB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F2A373-5C71-4935-A3A3-D9248E28C993}" type="slidenum">
              <a:rPr lang="en-GB"/>
              <a:pPr/>
              <a:t>3</a:t>
            </a:fld>
            <a:endParaRPr lang="en-GB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F2A373-5C71-4935-A3A3-D9248E28C993}" type="slidenum">
              <a:rPr lang="en-GB"/>
              <a:pPr/>
              <a:t>21</a:t>
            </a:fld>
            <a:endParaRPr lang="en-GB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F2A373-5C71-4935-A3A3-D9248E28C993}" type="slidenum">
              <a:rPr lang="en-GB"/>
              <a:pPr/>
              <a:t>22</a:t>
            </a:fld>
            <a:endParaRPr lang="en-GB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F2A373-5C71-4935-A3A3-D9248E28C993}" type="slidenum">
              <a:rPr lang="en-GB"/>
              <a:pPr/>
              <a:t>24</a:t>
            </a:fld>
            <a:endParaRPr lang="en-GB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F2A373-5C71-4935-A3A3-D9248E28C993}" type="slidenum">
              <a:rPr lang="en-GB"/>
              <a:pPr/>
              <a:t>25</a:t>
            </a:fld>
            <a:endParaRPr lang="en-GB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F2A373-5C71-4935-A3A3-D9248E28C993}" type="slidenum">
              <a:rPr lang="en-GB"/>
              <a:pPr/>
              <a:t>26</a:t>
            </a:fld>
            <a:endParaRPr lang="en-GB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F2A373-5C71-4935-A3A3-D9248E28C993}" type="slidenum">
              <a:rPr lang="en-GB"/>
              <a:pPr/>
              <a:t>28</a:t>
            </a:fld>
            <a:endParaRPr lang="en-GB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EAED6F-327F-4C37-ADDC-020D26A55FF4}" type="slidenum">
              <a:rPr lang="en-GB"/>
              <a:pPr/>
              <a:t>29</a:t>
            </a:fld>
            <a:endParaRPr lang="en-GB"/>
          </a:p>
        </p:txBody>
      </p:sp>
      <p:sp>
        <p:nvSpPr>
          <p:cNvPr id="2959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3085D62E-71D2-4A68-8EA2-28CC4C539A5C}" type="slidenum">
              <a:rPr lang="en-GB" sz="1200"/>
              <a:pPr algn="r"/>
              <a:t>29</a:t>
            </a:fld>
            <a:endParaRPr lang="en-GB" sz="1200"/>
          </a:p>
        </p:txBody>
      </p:sp>
      <p:sp>
        <p:nvSpPr>
          <p:cNvPr id="295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F2A373-5C71-4935-A3A3-D9248E28C993}" type="slidenum">
              <a:rPr lang="en-GB"/>
              <a:pPr/>
              <a:t>30</a:t>
            </a:fld>
            <a:endParaRPr lang="en-GB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F2A373-5C71-4935-A3A3-D9248E28C993}" type="slidenum">
              <a:rPr lang="en-GB"/>
              <a:pPr/>
              <a:t>31</a:t>
            </a:fld>
            <a:endParaRPr lang="en-GB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F2A373-5C71-4935-A3A3-D9248E28C993}" type="slidenum">
              <a:rPr lang="en-GB"/>
              <a:pPr/>
              <a:t>32</a:t>
            </a:fld>
            <a:endParaRPr lang="en-GB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EF0BC2-5619-463A-B4ED-CE6B227B5CE5}" type="slidenum">
              <a:rPr lang="en-GB"/>
              <a:pPr/>
              <a:t>4</a:t>
            </a:fld>
            <a:endParaRPr lang="en-GB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F2A373-5C71-4935-A3A3-D9248E28C993}" type="slidenum">
              <a:rPr lang="en-GB"/>
              <a:pPr/>
              <a:t>33</a:t>
            </a:fld>
            <a:endParaRPr lang="en-GB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F2A373-5C71-4935-A3A3-D9248E28C993}" type="slidenum">
              <a:rPr lang="en-GB"/>
              <a:pPr/>
              <a:t>34</a:t>
            </a:fld>
            <a:endParaRPr lang="en-GB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F2A373-5C71-4935-A3A3-D9248E28C993}" type="slidenum">
              <a:rPr lang="en-GB"/>
              <a:pPr/>
              <a:t>35</a:t>
            </a:fld>
            <a:endParaRPr lang="en-GB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F2A373-5C71-4935-A3A3-D9248E28C993}" type="slidenum">
              <a:rPr lang="en-GB"/>
              <a:pPr/>
              <a:t>36</a:t>
            </a:fld>
            <a:endParaRPr lang="en-GB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F2A373-5C71-4935-A3A3-D9248E28C993}" type="slidenum">
              <a:rPr lang="en-GB"/>
              <a:pPr/>
              <a:t>37</a:t>
            </a:fld>
            <a:endParaRPr lang="en-GB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F2A373-5C71-4935-A3A3-D9248E28C993}" type="slidenum">
              <a:rPr lang="en-GB"/>
              <a:pPr/>
              <a:t>38</a:t>
            </a:fld>
            <a:endParaRPr lang="en-GB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F2A373-5C71-4935-A3A3-D9248E28C993}" type="slidenum">
              <a:rPr lang="en-GB"/>
              <a:pPr/>
              <a:t>39</a:t>
            </a:fld>
            <a:endParaRPr lang="en-GB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F2A373-5C71-4935-A3A3-D9248E28C993}" type="slidenum">
              <a:rPr lang="en-GB"/>
              <a:pPr/>
              <a:t>40</a:t>
            </a:fld>
            <a:endParaRPr lang="en-GB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F2A373-5C71-4935-A3A3-D9248E28C993}" type="slidenum">
              <a:rPr lang="en-GB"/>
              <a:pPr/>
              <a:t>5</a:t>
            </a:fld>
            <a:endParaRPr lang="en-GB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F2A373-5C71-4935-A3A3-D9248E28C993}" type="slidenum">
              <a:rPr lang="en-GB"/>
              <a:pPr/>
              <a:t>6</a:t>
            </a:fld>
            <a:endParaRPr lang="en-GB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F2A373-5C71-4935-A3A3-D9248E28C993}" type="slidenum">
              <a:rPr lang="en-GB"/>
              <a:pPr/>
              <a:t>7</a:t>
            </a:fld>
            <a:endParaRPr lang="en-GB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F2A373-5C71-4935-A3A3-D9248E28C993}" type="slidenum">
              <a:rPr lang="en-GB"/>
              <a:pPr/>
              <a:t>8</a:t>
            </a:fld>
            <a:endParaRPr lang="en-GB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F2A373-5C71-4935-A3A3-D9248E28C993}" type="slidenum">
              <a:rPr lang="en-GB"/>
              <a:pPr/>
              <a:t>9</a:t>
            </a:fld>
            <a:endParaRPr lang="en-GB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F2A373-5C71-4935-A3A3-D9248E28C993}" type="slidenum">
              <a:rPr lang="en-GB"/>
              <a:pPr/>
              <a:t>10</a:t>
            </a:fld>
            <a:endParaRPr lang="en-GB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901AD6-DF9C-4F29-AE6E-120322F7529F}" type="datetimeFigureOut">
              <a:rPr lang="en-US" smtClean="0"/>
              <a:pPr>
                <a:defRPr/>
              </a:pPr>
              <a:t>9/25/2015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C2BDB-C9EB-4E80-A547-025CA1B43C9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8379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4253D-7109-49A5-9450-87FDB7871772}" type="datetimeFigureOut">
              <a:rPr lang="en-US" smtClean="0"/>
              <a:pPr>
                <a:defRPr/>
              </a:pPr>
              <a:t>9/25/2015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DC865-058B-4D66-B276-D87B35AAA5D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5450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3E966A-1EE7-4209-8D95-69DCD583D8DD}" type="datetimeFigureOut">
              <a:rPr lang="en-US" smtClean="0"/>
              <a:pPr>
                <a:defRPr/>
              </a:pPr>
              <a:t>9/25/2015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49C12-4D03-43A6-A5F0-01B150810AA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4354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6"/>
          <p:cNvCxnSpPr>
            <a:cxnSpLocks noChangeShapeType="1"/>
          </p:cNvCxnSpPr>
          <p:nvPr userDrawn="1"/>
        </p:nvCxnSpPr>
        <p:spPr bwMode="auto">
          <a:xfrm>
            <a:off x="463550" y="842963"/>
            <a:ext cx="8216900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075" y="0"/>
            <a:ext cx="8229600" cy="1143000"/>
          </a:xfrm>
        </p:spPr>
        <p:txBody>
          <a:bodyPr/>
          <a:lstStyle>
            <a:lvl1pPr algn="l">
              <a:defRPr sz="3600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/>
          <a:lstStyle>
            <a:lvl1pPr>
              <a:defRPr sz="2200">
                <a:latin typeface="Calibri" pitchFamily="34" charset="0"/>
              </a:defRPr>
            </a:lvl1pPr>
            <a:lvl2pPr>
              <a:defRPr sz="2200">
                <a:latin typeface="Calibri" pitchFamily="34" charset="0"/>
              </a:defRPr>
            </a:lvl2pPr>
            <a:lvl3pPr>
              <a:defRPr sz="2200">
                <a:latin typeface="Calibri" pitchFamily="34" charset="0"/>
              </a:defRPr>
            </a:lvl3pPr>
            <a:lvl4pPr>
              <a:defRPr sz="2200">
                <a:latin typeface="Calibri" pitchFamily="34" charset="0"/>
              </a:defRPr>
            </a:lvl4pPr>
            <a:lvl5pPr>
              <a:defRPr sz="2200"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lang="en-US" sz="2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>
              <a:defRPr lang="en-US" sz="2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>
              <a:defRPr lang="en-US" sz="2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>
              <a:defRPr lang="en-US" sz="2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>
              <a:defRPr lang="en-GB" sz="220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492A9-DC23-4C9C-9700-37615370D6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941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3C8E79-5480-463F-95FC-973003052D8F}" type="datetimeFigureOut">
              <a:rPr lang="en-US" smtClean="0"/>
              <a:pPr>
                <a:defRPr/>
              </a:pPr>
              <a:t>9/25/2015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BC57CC-C79A-40F5-A35F-84A27E73798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6428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104DCA-C3D5-46E8-A2E1-BF2D3134DF14}" type="datetimeFigureOut">
              <a:rPr lang="en-US" smtClean="0"/>
              <a:pPr>
                <a:defRPr/>
              </a:pPr>
              <a:t>9/25/2015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1381B-6936-4C25-9340-932F9CF71E9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8557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60C3D6-3879-461C-8004-5091BC8B8AC1}" type="datetimeFigureOut">
              <a:rPr lang="en-US" smtClean="0"/>
              <a:pPr>
                <a:defRPr/>
              </a:pPr>
              <a:t>9/25/2015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7ED145-92B3-4C57-A676-434E7BFC8BF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4088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9BACDE-2742-4ED1-9DC4-37DBCEE9347A}" type="datetimeFigureOut">
              <a:rPr lang="en-US" smtClean="0"/>
              <a:pPr>
                <a:defRPr/>
              </a:pPr>
              <a:t>9/25/2015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02CB5-B7BC-4385-AD7D-CB4E36C0562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7331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1B49B2-E882-464E-9187-F44DEEECBD99}" type="datetimeFigureOut">
              <a:rPr lang="en-US" smtClean="0"/>
              <a:pPr>
                <a:defRPr/>
              </a:pPr>
              <a:t>9/25/2015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5FF985-10CF-4854-A5A4-53D144FD66B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062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E4CF34-F6EE-47A3-B832-D2B175832E82}" type="datetimeFigureOut">
              <a:rPr lang="en-US" smtClean="0"/>
              <a:pPr>
                <a:defRPr/>
              </a:pPr>
              <a:t>9/25/2015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701B8-CAD8-4C81-B6C4-63418AF1163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6982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498A41-5612-4C15-AD66-2EDFBD526BE8}" type="datetimeFigureOut">
              <a:rPr lang="en-US" smtClean="0"/>
              <a:pPr>
                <a:defRPr/>
              </a:pPr>
              <a:t>9/25/2015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D7263A-E7D8-47D1-9821-180A9CA53F6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9080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7C8900-AD81-430A-8B14-52817467A44E}" type="datetimeFigureOut">
              <a:rPr lang="en-US" smtClean="0"/>
              <a:pPr>
                <a:defRPr/>
              </a:pPr>
              <a:t>9/25/2015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C5EB2E-991F-4196-86C5-BD73F1C8DFB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1258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447B8A6-4DEF-4641-B075-A25045D60740}" type="datetimeFigureOut">
              <a:rPr lang="en-US" smtClean="0"/>
              <a:pPr>
                <a:defRPr/>
              </a:pPr>
              <a:t>9/25/2015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959B743-38B0-48B6-802E-B17194595E2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2041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4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5.xml"/><Relationship Id="rId5" Type="http://schemas.openxmlformats.org/officeDocument/2006/relationships/hyperlink" Target="http://phet.colorado.edu/en/simulation/nuclear-fission" TargetMode="External"/><Relationship Id="rId4" Type="http://schemas.openxmlformats.org/officeDocument/2006/relationships/hyperlink" Target="http://hyperphysics.phy-astr.gsu.edu/hbase/nucene/u235chn.html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1jtWR_tcX4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8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1.xml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2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3.xml"/><Relationship Id="rId5" Type="http://schemas.openxmlformats.org/officeDocument/2006/relationships/image" Target="../media/image16.jpeg"/><Relationship Id="rId4" Type="http://schemas.openxmlformats.org/officeDocument/2006/relationships/hyperlink" Target="http://www.youtube.com/watch?v=EO9CPO3CBF0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4.xml"/><Relationship Id="rId4" Type="http://schemas.openxmlformats.org/officeDocument/2006/relationships/image" Target="../media/image1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5.xml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6.xml"/><Relationship Id="rId4" Type="http://schemas.openxmlformats.org/officeDocument/2006/relationships/image" Target="../media/image1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7.xml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8.xml"/><Relationship Id="rId4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9.xml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523927" y="260648"/>
            <a:ext cx="8229600" cy="1143000"/>
          </a:xfrm>
        </p:spPr>
        <p:txBody>
          <a:bodyPr/>
          <a:lstStyle/>
          <a:p>
            <a:pPr eaLnBrk="1" hangingPunct="1"/>
            <a:r>
              <a:rPr lang="en-GB" sz="4000" u="sng" dirty="0" smtClean="0"/>
              <a:t>Energy </a:t>
            </a:r>
            <a:r>
              <a:rPr lang="en-GB" sz="4000" u="sng" dirty="0" smtClean="0"/>
              <a:t>from the Nucleus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13" y="1573544"/>
            <a:ext cx="7153981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439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Question 2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462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23528" y="908720"/>
                <a:ext cx="8424863" cy="4823866"/>
              </a:xfrm>
              <a:ln>
                <a:noFill/>
              </a:ln>
            </p:spPr>
            <p:txBody>
              <a:bodyPr>
                <a:noAutofit/>
              </a:bodyPr>
              <a:lstStyle/>
              <a:p>
                <a:r>
                  <a:rPr lang="en-GB" sz="2800" dirty="0" smtClean="0">
                    <a:cs typeface="Calibri" panose="020F0502020204030204" pitchFamily="34" charset="0"/>
                  </a:rPr>
                  <a:t>A Polonium Isotope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GB" sz="2800" b="0" i="1" smtClean="0">
                            <a:latin typeface="Cambria Math"/>
                            <a:cs typeface="Calibri" panose="020F0502020204030204" pitchFamily="34" charset="0"/>
                          </a:rPr>
                        </m:ctrlPr>
                      </m:sPrePr>
                      <m:sub>
                        <m:r>
                          <a:rPr lang="en-GB" sz="2800" b="0" i="1" smtClean="0">
                            <a:latin typeface="Cambria Math"/>
                            <a:cs typeface="Calibri" panose="020F0502020204030204" pitchFamily="34" charset="0"/>
                          </a:rPr>
                          <m:t>84</m:t>
                        </m:r>
                      </m:sub>
                      <m:sup>
                        <m:r>
                          <a:rPr lang="en-GB" b="0" i="1" smtClean="0">
                            <a:latin typeface="Cambria Math"/>
                          </a:rPr>
                          <m:t>210</m:t>
                        </m:r>
                      </m:sup>
                      <m:e>
                        <m:r>
                          <a:rPr lang="en-GB" b="0" i="1" smtClean="0">
                            <a:latin typeface="Cambria Math"/>
                          </a:rPr>
                          <m:t>𝑃𝑜</m:t>
                        </m:r>
                      </m:e>
                    </m:sPre>
                  </m:oMath>
                </a14:m>
                <a:r>
                  <a:rPr lang="en-GB" sz="2800" dirty="0" smtClean="0">
                    <a:cs typeface="Calibri" panose="020F0502020204030204" pitchFamily="34" charset="0"/>
                  </a:rPr>
                  <a:t> emits an alpha particle and decays to form stable Lead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GB" sz="3200" i="1">
                            <a:latin typeface="Cambria Math"/>
                            <a:cs typeface="Calibri" panose="020F0502020204030204" pitchFamily="34" charset="0"/>
                          </a:rPr>
                        </m:ctrlPr>
                      </m:sPrePr>
                      <m:sub>
                        <m:r>
                          <a:rPr lang="en-GB" sz="3200" i="1">
                            <a:latin typeface="Cambria Math"/>
                            <a:cs typeface="Calibri" panose="020F0502020204030204" pitchFamily="34" charset="0"/>
                          </a:rPr>
                          <m:t>8</m:t>
                        </m:r>
                        <m:r>
                          <a:rPr lang="en-GB" sz="3200" b="0" i="1" smtClean="0">
                            <a:latin typeface="Cambria Math"/>
                            <a:cs typeface="Calibri" panose="020F0502020204030204" pitchFamily="34" charset="0"/>
                          </a:rPr>
                          <m:t>2</m:t>
                        </m:r>
                      </m:sub>
                      <m:sup>
                        <m:r>
                          <a:rPr lang="en-GB" sz="2800" i="1">
                            <a:latin typeface="Cambria Math"/>
                          </a:rPr>
                          <m:t>2</m:t>
                        </m:r>
                        <m:r>
                          <a:rPr lang="en-GB" sz="2800" b="0" i="1" smtClean="0">
                            <a:latin typeface="Cambria Math"/>
                          </a:rPr>
                          <m:t>06</m:t>
                        </m:r>
                      </m:sup>
                      <m:e>
                        <m:r>
                          <a:rPr lang="en-GB" sz="2800" i="1">
                            <a:latin typeface="Cambria Math"/>
                          </a:rPr>
                          <m:t>𝑃</m:t>
                        </m:r>
                        <m:r>
                          <a:rPr lang="en-GB" sz="2800" b="0" i="1" smtClean="0">
                            <a:latin typeface="Cambria Math"/>
                          </a:rPr>
                          <m:t>𝑏</m:t>
                        </m:r>
                      </m:e>
                    </m:sPre>
                  </m:oMath>
                </a14:m>
                <a:r>
                  <a:rPr lang="en-GB" sz="2800" dirty="0" smtClean="0">
                    <a:cs typeface="Calibri" panose="020F0502020204030204" pitchFamily="34" charset="0"/>
                  </a:rPr>
                  <a:t>. Write an equation to represent this decay, and find the energy released:</a:t>
                </a:r>
              </a:p>
              <a:p>
                <a:pPr marL="400050" lvl="1" indent="0">
                  <a:buNone/>
                </a:pPr>
                <a:r>
                  <a:rPr lang="en-GB" sz="2400" dirty="0" smtClean="0">
                    <a:solidFill>
                      <a:srgbClr val="7030A0"/>
                    </a:solidFill>
                    <a:cs typeface="Calibri" panose="020F0502020204030204" pitchFamily="34" charset="0"/>
                  </a:rPr>
                  <a:t>Mass of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GB" sz="2400" i="1">
                            <a:solidFill>
                              <a:srgbClr val="7030A0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sPrePr>
                      <m:sub>
                        <m:r>
                          <a:rPr lang="en-GB" sz="2400" i="1">
                            <a:solidFill>
                              <a:srgbClr val="7030A0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  <m:t>84</m:t>
                        </m:r>
                      </m:sub>
                      <m:sup>
                        <m:r>
                          <a:rPr lang="en-GB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210</m:t>
                        </m:r>
                      </m:sup>
                      <m:e>
                        <m:r>
                          <a:rPr lang="en-GB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𝑃𝑜</m:t>
                        </m:r>
                      </m:e>
                    </m:sPre>
                  </m:oMath>
                </a14:m>
                <a:r>
                  <a:rPr lang="en-GB" sz="2400" dirty="0" smtClean="0">
                    <a:solidFill>
                      <a:srgbClr val="7030A0"/>
                    </a:solidFill>
                    <a:cs typeface="Calibri" panose="020F0502020204030204" pitchFamily="34" charset="0"/>
                  </a:rPr>
                  <a:t> = 209.936 67u</a:t>
                </a:r>
              </a:p>
              <a:p>
                <a:pPr marL="400050" lvl="1" indent="0">
                  <a:buNone/>
                </a:pPr>
                <a:r>
                  <a:rPr lang="en-GB" sz="2400" dirty="0" smtClean="0">
                    <a:solidFill>
                      <a:srgbClr val="7030A0"/>
                    </a:solidFill>
                    <a:cs typeface="Calibri" panose="020F0502020204030204" pitchFamily="34" charset="0"/>
                  </a:rPr>
                  <a:t>Mass </a:t>
                </a:r>
                <a:r>
                  <a:rPr lang="en-GB" sz="2400" dirty="0">
                    <a:solidFill>
                      <a:srgbClr val="7030A0"/>
                    </a:solidFill>
                    <a:cs typeface="Calibri" panose="020F0502020204030204" pitchFamily="34" charset="0"/>
                  </a:rPr>
                  <a:t>of</a:t>
                </a:r>
                <a:r>
                  <a:rPr lang="en-GB" sz="2400" dirty="0" smtClean="0">
                    <a:solidFill>
                      <a:srgbClr val="7030A0"/>
                    </a:solidFill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GB" sz="2400" i="1">
                            <a:solidFill>
                              <a:srgbClr val="7030A0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sPrePr>
                      <m:sub>
                        <m:r>
                          <a:rPr lang="en-GB" sz="2400" i="1">
                            <a:solidFill>
                              <a:srgbClr val="7030A0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  <m:t>82</m:t>
                        </m:r>
                      </m:sub>
                      <m:sup>
                        <m:r>
                          <a:rPr lang="en-GB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206</m:t>
                        </m:r>
                      </m:sup>
                      <m:e>
                        <m:r>
                          <a:rPr lang="en-GB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𝑃𝑏</m:t>
                        </m:r>
                      </m:e>
                    </m:sPre>
                  </m:oMath>
                </a14:m>
                <a:r>
                  <a:rPr lang="en-GB" sz="2400" dirty="0" smtClean="0">
                    <a:solidFill>
                      <a:srgbClr val="7030A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GB" sz="2400" dirty="0">
                    <a:solidFill>
                      <a:srgbClr val="7030A0"/>
                    </a:solidFill>
                    <a:cs typeface="Calibri" panose="020F0502020204030204" pitchFamily="34" charset="0"/>
                  </a:rPr>
                  <a:t>= </a:t>
                </a:r>
                <a:r>
                  <a:rPr lang="en-GB" sz="2400" dirty="0" smtClean="0">
                    <a:solidFill>
                      <a:srgbClr val="7030A0"/>
                    </a:solidFill>
                    <a:cs typeface="Calibri" panose="020F0502020204030204" pitchFamily="34" charset="0"/>
                  </a:rPr>
                  <a:t>205.929 36u</a:t>
                </a:r>
              </a:p>
              <a:p>
                <a:pPr marL="400050" lvl="1" indent="0">
                  <a:buNone/>
                </a:pPr>
                <a:r>
                  <a:rPr lang="en-GB" sz="2400" dirty="0" smtClean="0">
                    <a:solidFill>
                      <a:srgbClr val="7030A0"/>
                    </a:solidFill>
                    <a:cs typeface="Calibri" panose="020F0502020204030204" pitchFamily="34" charset="0"/>
                  </a:rPr>
                  <a:t>Mass of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GB" sz="2400" i="1">
                            <a:solidFill>
                              <a:srgbClr val="7030A0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sPrePr>
                      <m:sub>
                        <m:r>
                          <a:rPr lang="en-GB" sz="2400" i="1">
                            <a:solidFill>
                              <a:srgbClr val="7030A0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  <m:t>2</m:t>
                        </m:r>
                      </m:sub>
                      <m:sup>
                        <m:r>
                          <a:rPr lang="en-GB" sz="2400" i="1">
                            <a:solidFill>
                              <a:srgbClr val="7030A0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  <m:t>4</m:t>
                        </m:r>
                      </m:sup>
                      <m:e>
                        <m:r>
                          <a:rPr lang="en-GB" sz="24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</m:sPre>
                  </m:oMath>
                </a14:m>
                <a:r>
                  <a:rPr lang="en-GB" sz="2400" dirty="0" smtClean="0">
                    <a:solidFill>
                      <a:srgbClr val="7030A0"/>
                    </a:solidFill>
                    <a:cs typeface="Calibri" panose="020F0502020204030204" pitchFamily="34" charset="0"/>
                  </a:rPr>
                  <a:t> = 4.001 50u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GB" sz="2800" dirty="0" smtClean="0">
                  <a:cs typeface="Calibri" panose="020F0502020204030204" pitchFamily="34" charset="0"/>
                </a:endParaRPr>
              </a:p>
              <a:p>
                <a:pPr marL="0" indent="0" algn="ctr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en-GB" sz="3200" i="1">
                            <a:latin typeface="Cambria Math"/>
                            <a:cs typeface="Calibri" panose="020F0502020204030204" pitchFamily="34" charset="0"/>
                          </a:rPr>
                        </m:ctrlPr>
                      </m:sPrePr>
                      <m:sub>
                        <m:r>
                          <a:rPr lang="en-GB" sz="3200" i="1">
                            <a:latin typeface="Cambria Math"/>
                            <a:cs typeface="Calibri" panose="020F0502020204030204" pitchFamily="34" charset="0"/>
                          </a:rPr>
                          <m:t>84</m:t>
                        </m:r>
                      </m:sub>
                      <m:sup>
                        <m:r>
                          <a:rPr lang="en-GB" sz="2800" i="1">
                            <a:latin typeface="Cambria Math"/>
                          </a:rPr>
                          <m:t>210</m:t>
                        </m:r>
                      </m:sup>
                      <m:e>
                        <m:r>
                          <a:rPr lang="en-GB" sz="2800" i="1">
                            <a:latin typeface="Cambria Math"/>
                          </a:rPr>
                          <m:t>𝑃𝑜</m:t>
                        </m:r>
                      </m:e>
                    </m:sPre>
                  </m:oMath>
                </a14:m>
                <a:r>
                  <a:rPr lang="en-GB" sz="2800" dirty="0" smtClean="0">
                    <a:cs typeface="Calibri" panose="020F0502020204030204" pitchFamily="34" charset="0"/>
                  </a:rPr>
                  <a:t> </a:t>
                </a:r>
                <a:r>
                  <a:rPr lang="en-GB" sz="2800" dirty="0" smtClean="0">
                    <a:cs typeface="Calibri" panose="020F0502020204030204" pitchFamily="34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GB" sz="3200" i="1">
                            <a:latin typeface="Cambria Math"/>
                            <a:cs typeface="Calibri" panose="020F0502020204030204" pitchFamily="34" charset="0"/>
                          </a:rPr>
                        </m:ctrlPr>
                      </m:sPrePr>
                      <m:sub>
                        <m:r>
                          <a:rPr lang="en-GB" sz="3200" i="1">
                            <a:latin typeface="Cambria Math"/>
                            <a:cs typeface="Calibri" panose="020F0502020204030204" pitchFamily="34" charset="0"/>
                          </a:rPr>
                          <m:t>82</m:t>
                        </m:r>
                      </m:sub>
                      <m:sup>
                        <m:r>
                          <a:rPr lang="en-GB" sz="2800" i="1">
                            <a:latin typeface="Cambria Math"/>
                          </a:rPr>
                          <m:t>206</m:t>
                        </m:r>
                      </m:sup>
                      <m:e>
                        <m:r>
                          <a:rPr lang="en-GB" sz="2800" i="1">
                            <a:latin typeface="Cambria Math"/>
                          </a:rPr>
                          <m:t>𝑃</m:t>
                        </m:r>
                        <m:r>
                          <a:rPr lang="en-GB" sz="2800" b="0" i="1" smtClean="0">
                            <a:latin typeface="Cambria Math"/>
                          </a:rPr>
                          <m:t>𝑏</m:t>
                        </m:r>
                      </m:e>
                    </m:sPre>
                  </m:oMath>
                </a14:m>
                <a:r>
                  <a:rPr lang="en-GB" sz="2800" dirty="0" smtClean="0">
                    <a:cs typeface="Calibri" panose="020F0502020204030204" pitchFamily="34" charset="0"/>
                  </a:rPr>
                  <a:t> +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GB" sz="3200" i="1">
                            <a:latin typeface="Cambria Math"/>
                            <a:cs typeface="Calibri" panose="020F0502020204030204" pitchFamily="34" charset="0"/>
                          </a:rPr>
                        </m:ctrlPr>
                      </m:sPrePr>
                      <m:sub>
                        <m:r>
                          <a:rPr lang="en-GB" sz="3200" i="1">
                            <a:latin typeface="Cambria Math"/>
                            <a:cs typeface="Calibri" panose="020F0502020204030204" pitchFamily="34" charset="0"/>
                          </a:rPr>
                          <m:t>2</m:t>
                        </m:r>
                      </m:sub>
                      <m:sup>
                        <m:r>
                          <a:rPr lang="en-GB" sz="3200" b="0" i="1" smtClean="0">
                            <a:latin typeface="Cambria Math"/>
                            <a:cs typeface="Calibri" panose="020F0502020204030204" pitchFamily="34" charset="0"/>
                          </a:rPr>
                          <m:t>4</m:t>
                        </m:r>
                      </m:sup>
                      <m:e>
                        <m:r>
                          <a:rPr lang="en-GB" sz="280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</m:sPre>
                  </m:oMath>
                </a14:m>
                <a:endParaRPr lang="en-GB" sz="2800" dirty="0" smtClean="0">
                  <a:cs typeface="Calibri" panose="020F0502020204030204" pitchFamily="34" charset="0"/>
                </a:endParaRPr>
              </a:p>
              <a:p>
                <a:pPr marL="0" indent="0" algn="ctr">
                  <a:lnSpc>
                    <a:spcPct val="90000"/>
                  </a:lnSpc>
                  <a:buNone/>
                </a:pPr>
                <a:endParaRPr lang="en-GB" sz="2800" dirty="0">
                  <a:cs typeface="Calibri" panose="020F0502020204030204" pitchFamily="34" charset="0"/>
                </a:endParaRPr>
              </a:p>
              <a:p>
                <a:pPr marL="0" lvl="1" indent="0">
                  <a:lnSpc>
                    <a:spcPct val="90000"/>
                  </a:lnSpc>
                  <a:buNone/>
                </a:pPr>
                <a:r>
                  <a:rPr lang="en-GB" sz="2600" dirty="0" smtClean="0">
                    <a:cs typeface="Calibri" panose="020F0502020204030204" pitchFamily="34" charset="0"/>
                  </a:rPr>
                  <a:t>Mass difference = </a:t>
                </a:r>
                <a:r>
                  <a:rPr lang="en-GB" sz="2600" dirty="0" smtClean="0">
                    <a:solidFill>
                      <a:srgbClr val="7030A0"/>
                    </a:solidFill>
                    <a:cs typeface="Calibri" panose="020F0502020204030204" pitchFamily="34" charset="0"/>
                  </a:rPr>
                  <a:t>209.936 67u </a:t>
                </a:r>
                <a:r>
                  <a:rPr lang="en-GB" sz="2600" dirty="0" smtClean="0">
                    <a:cs typeface="Calibri" panose="020F0502020204030204" pitchFamily="34" charset="0"/>
                  </a:rPr>
                  <a:t>–</a:t>
                </a:r>
                <a:r>
                  <a:rPr lang="en-GB" sz="2600" dirty="0" smtClean="0">
                    <a:solidFill>
                      <a:srgbClr val="7030A0"/>
                    </a:solidFill>
                    <a:cs typeface="Calibri" panose="020F0502020204030204" pitchFamily="34" charset="0"/>
                  </a:rPr>
                  <a:t> (205.929 36u </a:t>
                </a:r>
                <a:r>
                  <a:rPr lang="en-GB" sz="2600" dirty="0" smtClean="0">
                    <a:cs typeface="Calibri" panose="020F0502020204030204" pitchFamily="34" charset="0"/>
                  </a:rPr>
                  <a:t>+ </a:t>
                </a:r>
                <a:r>
                  <a:rPr lang="en-GB" sz="2600" dirty="0" smtClean="0">
                    <a:solidFill>
                      <a:srgbClr val="7030A0"/>
                    </a:solidFill>
                    <a:cs typeface="Calibri" panose="020F0502020204030204" pitchFamily="34" charset="0"/>
                  </a:rPr>
                  <a:t>4.001 50u)</a:t>
                </a:r>
              </a:p>
              <a:p>
                <a:pPr marL="0" lvl="1" indent="0">
                  <a:lnSpc>
                    <a:spcPct val="90000"/>
                  </a:lnSpc>
                  <a:buNone/>
                </a:pPr>
                <a:r>
                  <a:rPr lang="en-GB" sz="2600" dirty="0" smtClean="0">
                    <a:cs typeface="Calibri" panose="020F0502020204030204" pitchFamily="34" charset="0"/>
                  </a:rPr>
                  <a:t>Mass difference = </a:t>
                </a:r>
                <a:r>
                  <a:rPr lang="en-GB" sz="2600" dirty="0" smtClean="0">
                    <a:solidFill>
                      <a:srgbClr val="7030A0"/>
                    </a:solidFill>
                    <a:cs typeface="Calibri" panose="020F0502020204030204" pitchFamily="34" charset="0"/>
                  </a:rPr>
                  <a:t>5.81 x 10</a:t>
                </a:r>
                <a:r>
                  <a:rPr lang="en-GB" sz="2600" baseline="30000" dirty="0" smtClean="0">
                    <a:solidFill>
                      <a:srgbClr val="7030A0"/>
                    </a:solidFill>
                    <a:cs typeface="Calibri" panose="020F0502020204030204" pitchFamily="34" charset="0"/>
                  </a:rPr>
                  <a:t>-3</a:t>
                </a:r>
                <a:r>
                  <a:rPr lang="en-GB" sz="2600" dirty="0" smtClean="0">
                    <a:solidFill>
                      <a:srgbClr val="7030A0"/>
                    </a:solidFill>
                    <a:cs typeface="Calibri" panose="020F0502020204030204" pitchFamily="34" charset="0"/>
                  </a:rPr>
                  <a:t>u</a:t>
                </a:r>
              </a:p>
              <a:p>
                <a:pPr marL="0" lvl="1" indent="0">
                  <a:lnSpc>
                    <a:spcPct val="90000"/>
                  </a:lnSpc>
                  <a:buNone/>
                </a:pPr>
                <a:r>
                  <a:rPr lang="en-GB" sz="2600" dirty="0" smtClean="0">
                    <a:solidFill>
                      <a:srgbClr val="7030A0"/>
                    </a:solidFill>
                    <a:cs typeface="Calibri" panose="020F0502020204030204" pitchFamily="34" charset="0"/>
                  </a:rPr>
                  <a:t>1 u = 931.3 MeV</a:t>
                </a:r>
              </a:p>
              <a:p>
                <a:pPr marL="0" lvl="1" indent="0">
                  <a:lnSpc>
                    <a:spcPct val="90000"/>
                  </a:lnSpc>
                  <a:buNone/>
                </a:pPr>
                <a:r>
                  <a:rPr lang="en-GB" sz="2600" dirty="0" smtClean="0">
                    <a:solidFill>
                      <a:srgbClr val="FF0000"/>
                    </a:solidFill>
                    <a:cs typeface="Calibri" panose="020F0502020204030204" pitchFamily="34" charset="0"/>
                  </a:rPr>
                  <a:t>Energy released = </a:t>
                </a:r>
                <a:r>
                  <a:rPr lang="en-GB" sz="2600" dirty="0">
                    <a:solidFill>
                      <a:srgbClr val="FF0000"/>
                    </a:solidFill>
                    <a:cs typeface="Calibri" panose="020F0502020204030204" pitchFamily="34" charset="0"/>
                  </a:rPr>
                  <a:t>5.81 x </a:t>
                </a:r>
                <a:r>
                  <a:rPr lang="en-GB" sz="2600" dirty="0" smtClean="0">
                    <a:solidFill>
                      <a:srgbClr val="FF0000"/>
                    </a:solidFill>
                    <a:cs typeface="Calibri" panose="020F0502020204030204" pitchFamily="34" charset="0"/>
                  </a:rPr>
                  <a:t>10</a:t>
                </a:r>
                <a:r>
                  <a:rPr lang="en-GB" sz="2600" baseline="30000" dirty="0" smtClean="0">
                    <a:solidFill>
                      <a:srgbClr val="FF0000"/>
                    </a:solidFill>
                    <a:cs typeface="Calibri" panose="020F0502020204030204" pitchFamily="34" charset="0"/>
                  </a:rPr>
                  <a:t>-3</a:t>
                </a:r>
                <a:r>
                  <a:rPr lang="en-GB" sz="2600" dirty="0" smtClean="0">
                    <a:solidFill>
                      <a:srgbClr val="FF0000"/>
                    </a:solidFill>
                    <a:cs typeface="Calibri" panose="020F0502020204030204" pitchFamily="34" charset="0"/>
                  </a:rPr>
                  <a:t>u x </a:t>
                </a:r>
                <a:r>
                  <a:rPr lang="en-GB" sz="2600" dirty="0">
                    <a:solidFill>
                      <a:srgbClr val="FF0000"/>
                    </a:solidFill>
                    <a:cs typeface="Calibri" panose="020F0502020204030204" pitchFamily="34" charset="0"/>
                  </a:rPr>
                  <a:t>931.3 </a:t>
                </a:r>
                <a:r>
                  <a:rPr lang="en-GB" sz="2600" dirty="0" smtClean="0">
                    <a:solidFill>
                      <a:srgbClr val="FF0000"/>
                    </a:solidFill>
                    <a:cs typeface="Calibri" panose="020F0502020204030204" pitchFamily="34" charset="0"/>
                  </a:rPr>
                  <a:t>MeV/u = </a:t>
                </a:r>
                <a:r>
                  <a:rPr lang="en-GB" sz="2600" u="sng" dirty="0" smtClean="0">
                    <a:solidFill>
                      <a:srgbClr val="FF0000"/>
                    </a:solidFill>
                    <a:cs typeface="Calibri" panose="020F0502020204030204" pitchFamily="34" charset="0"/>
                  </a:rPr>
                  <a:t>5.41 MeV</a:t>
                </a:r>
              </a:p>
              <a:p>
                <a:pPr marL="0" indent="0" algn="ctr">
                  <a:lnSpc>
                    <a:spcPct val="90000"/>
                  </a:lnSpc>
                  <a:buNone/>
                </a:pPr>
                <a:endParaRPr lang="en-GB" sz="2800" dirty="0" smtClean="0"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4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23528" y="908720"/>
                <a:ext cx="8424863" cy="4823866"/>
              </a:xfrm>
              <a:blipFill rotWithShape="1">
                <a:blip r:embed="rId4"/>
                <a:stretch>
                  <a:fillRect l="-1230" t="-1138" b="-275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83772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4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4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4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4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Strong Force- Variation with distance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8492" name="Text Box 12"/>
          <p:cNvSpPr txBox="1">
            <a:spLocks noChangeArrowheads="1"/>
          </p:cNvSpPr>
          <p:nvPr/>
        </p:nvSpPr>
        <p:spPr bwMode="auto">
          <a:xfrm rot="16200000">
            <a:off x="-1093385" y="3404777"/>
            <a:ext cx="29271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008000"/>
                </a:solidFill>
              </a:rPr>
              <a:t>attract             repel</a:t>
            </a:r>
          </a:p>
        </p:txBody>
      </p:sp>
      <p:grpSp>
        <p:nvGrpSpPr>
          <p:cNvPr id="148498" name="Group 18"/>
          <p:cNvGrpSpPr>
            <a:grpSpLocks/>
          </p:cNvGrpSpPr>
          <p:nvPr/>
        </p:nvGrpSpPr>
        <p:grpSpPr bwMode="auto">
          <a:xfrm>
            <a:off x="668807" y="2852529"/>
            <a:ext cx="6747210" cy="1048548"/>
            <a:chOff x="1224" y="1688"/>
            <a:chExt cx="3664" cy="576"/>
          </a:xfrm>
        </p:grpSpPr>
        <p:sp>
          <p:nvSpPr>
            <p:cNvPr id="148493" name="Freeform 13"/>
            <p:cNvSpPr>
              <a:spLocks/>
            </p:cNvSpPr>
            <p:nvPr/>
          </p:nvSpPr>
          <p:spPr bwMode="auto">
            <a:xfrm>
              <a:off x="1224" y="1688"/>
              <a:ext cx="3664" cy="576"/>
            </a:xfrm>
            <a:custGeom>
              <a:avLst/>
              <a:gdLst>
                <a:gd name="T0" fmla="*/ 0 w 3824"/>
                <a:gd name="T1" fmla="*/ 0 h 984"/>
                <a:gd name="T2" fmla="*/ 672 w 3824"/>
                <a:gd name="T3" fmla="*/ 392 h 984"/>
                <a:gd name="T4" fmla="*/ 1512 w 3824"/>
                <a:gd name="T5" fmla="*/ 696 h 984"/>
                <a:gd name="T6" fmla="*/ 2888 w 3824"/>
                <a:gd name="T7" fmla="*/ 912 h 984"/>
                <a:gd name="T8" fmla="*/ 3824 w 3824"/>
                <a:gd name="T9" fmla="*/ 984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24" h="984">
                  <a:moveTo>
                    <a:pt x="0" y="0"/>
                  </a:moveTo>
                  <a:cubicBezTo>
                    <a:pt x="210" y="138"/>
                    <a:pt x="420" y="276"/>
                    <a:pt x="672" y="392"/>
                  </a:cubicBezTo>
                  <a:cubicBezTo>
                    <a:pt x="924" y="508"/>
                    <a:pt x="1143" y="609"/>
                    <a:pt x="1512" y="696"/>
                  </a:cubicBezTo>
                  <a:cubicBezTo>
                    <a:pt x="1881" y="783"/>
                    <a:pt x="2503" y="864"/>
                    <a:pt x="2888" y="912"/>
                  </a:cubicBezTo>
                  <a:cubicBezTo>
                    <a:pt x="3273" y="960"/>
                    <a:pt x="3548" y="972"/>
                    <a:pt x="3824" y="984"/>
                  </a:cubicBezTo>
                </a:path>
              </a:pathLst>
            </a:custGeom>
            <a:noFill/>
            <a:ln w="28575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8494" name="Text Box 14"/>
            <p:cNvSpPr txBox="1">
              <a:spLocks noChangeArrowheads="1"/>
            </p:cNvSpPr>
            <p:nvPr/>
          </p:nvSpPr>
          <p:spPr bwMode="auto">
            <a:xfrm>
              <a:off x="2248" y="1832"/>
              <a:ext cx="14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>
                  <a:solidFill>
                    <a:schemeClr val="accent2"/>
                  </a:solidFill>
                </a:rPr>
                <a:t>electrostatic force</a:t>
              </a:r>
            </a:p>
          </p:txBody>
        </p:sp>
      </p:grpSp>
      <p:grpSp>
        <p:nvGrpSpPr>
          <p:cNvPr id="148507" name="Group 27"/>
          <p:cNvGrpSpPr>
            <a:grpSpLocks/>
          </p:cNvGrpSpPr>
          <p:nvPr/>
        </p:nvGrpSpPr>
        <p:grpSpPr bwMode="auto">
          <a:xfrm>
            <a:off x="822002" y="1839695"/>
            <a:ext cx="2918757" cy="4186911"/>
            <a:chOff x="999" y="1109"/>
            <a:chExt cx="1585" cy="2300"/>
          </a:xfrm>
        </p:grpSpPr>
        <p:sp>
          <p:nvSpPr>
            <p:cNvPr id="148496" name="Freeform 16"/>
            <p:cNvSpPr>
              <a:spLocks/>
            </p:cNvSpPr>
            <p:nvPr/>
          </p:nvSpPr>
          <p:spPr bwMode="auto">
            <a:xfrm>
              <a:off x="999" y="1109"/>
              <a:ext cx="1585" cy="2300"/>
            </a:xfrm>
            <a:custGeom>
              <a:avLst/>
              <a:gdLst>
                <a:gd name="T0" fmla="*/ 1064 w 1064"/>
                <a:gd name="T1" fmla="*/ 1104 h 2136"/>
                <a:gd name="T2" fmla="*/ 664 w 1064"/>
                <a:gd name="T3" fmla="*/ 1160 h 2136"/>
                <a:gd name="T4" fmla="*/ 384 w 1064"/>
                <a:gd name="T5" fmla="*/ 1448 h 2136"/>
                <a:gd name="T6" fmla="*/ 256 w 1064"/>
                <a:gd name="T7" fmla="*/ 2008 h 2136"/>
                <a:gd name="T8" fmla="*/ 136 w 1064"/>
                <a:gd name="T9" fmla="*/ 2080 h 2136"/>
                <a:gd name="T10" fmla="*/ 72 w 1064"/>
                <a:gd name="T11" fmla="*/ 1672 h 2136"/>
                <a:gd name="T12" fmla="*/ 0 w 1064"/>
                <a:gd name="T13" fmla="*/ 0 h 2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4" h="2136">
                  <a:moveTo>
                    <a:pt x="1064" y="1104"/>
                  </a:moveTo>
                  <a:cubicBezTo>
                    <a:pt x="920" y="1103"/>
                    <a:pt x="777" y="1103"/>
                    <a:pt x="664" y="1160"/>
                  </a:cubicBezTo>
                  <a:cubicBezTo>
                    <a:pt x="551" y="1217"/>
                    <a:pt x="452" y="1307"/>
                    <a:pt x="384" y="1448"/>
                  </a:cubicBezTo>
                  <a:cubicBezTo>
                    <a:pt x="316" y="1589"/>
                    <a:pt x="297" y="1903"/>
                    <a:pt x="256" y="2008"/>
                  </a:cubicBezTo>
                  <a:cubicBezTo>
                    <a:pt x="215" y="2113"/>
                    <a:pt x="167" y="2136"/>
                    <a:pt x="136" y="2080"/>
                  </a:cubicBezTo>
                  <a:cubicBezTo>
                    <a:pt x="105" y="2024"/>
                    <a:pt x="95" y="2019"/>
                    <a:pt x="72" y="1672"/>
                  </a:cubicBezTo>
                  <a:cubicBezTo>
                    <a:pt x="49" y="1325"/>
                    <a:pt x="24" y="662"/>
                    <a:pt x="0" y="0"/>
                  </a:cubicBez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8497" name="Text Box 17"/>
            <p:cNvSpPr txBox="1">
              <a:spLocks noChangeArrowheads="1"/>
            </p:cNvSpPr>
            <p:nvPr/>
          </p:nvSpPr>
          <p:spPr bwMode="auto">
            <a:xfrm>
              <a:off x="1447" y="2823"/>
              <a:ext cx="9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 dirty="0">
                  <a:solidFill>
                    <a:srgbClr val="FF3300"/>
                  </a:solidFill>
                </a:rPr>
                <a:t>strong force</a:t>
              </a:r>
            </a:p>
          </p:txBody>
        </p:sp>
      </p:grpSp>
      <p:grpSp>
        <p:nvGrpSpPr>
          <p:cNvPr id="148508" name="Group 28"/>
          <p:cNvGrpSpPr>
            <a:grpSpLocks/>
          </p:cNvGrpSpPr>
          <p:nvPr/>
        </p:nvGrpSpPr>
        <p:grpSpPr bwMode="auto">
          <a:xfrm>
            <a:off x="323528" y="1601570"/>
            <a:ext cx="9073008" cy="4563733"/>
            <a:chOff x="657" y="968"/>
            <a:chExt cx="4927" cy="2507"/>
          </a:xfrm>
        </p:grpSpPr>
        <p:grpSp>
          <p:nvGrpSpPr>
            <p:cNvPr id="148491" name="Group 11"/>
            <p:cNvGrpSpPr>
              <a:grpSpLocks/>
            </p:cNvGrpSpPr>
            <p:nvPr/>
          </p:nvGrpSpPr>
          <p:grpSpPr bwMode="auto">
            <a:xfrm>
              <a:off x="657" y="968"/>
              <a:ext cx="4927" cy="2507"/>
              <a:chOff x="657" y="968"/>
              <a:chExt cx="4927" cy="2507"/>
            </a:xfrm>
          </p:grpSpPr>
          <p:sp>
            <p:nvSpPr>
              <p:cNvPr id="148486" name="Line 6"/>
              <p:cNvSpPr>
                <a:spLocks noChangeShapeType="1"/>
              </p:cNvSpPr>
              <p:nvPr/>
            </p:nvSpPr>
            <p:spPr bwMode="auto">
              <a:xfrm>
                <a:off x="839" y="1026"/>
                <a:ext cx="0" cy="244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8487" name="Line 7"/>
              <p:cNvSpPr>
                <a:spLocks noChangeShapeType="1"/>
              </p:cNvSpPr>
              <p:nvPr/>
            </p:nvSpPr>
            <p:spPr bwMode="auto">
              <a:xfrm>
                <a:off x="657" y="2296"/>
                <a:ext cx="421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8488" name="Oval 8"/>
              <p:cNvSpPr>
                <a:spLocks noChangeArrowheads="1"/>
              </p:cNvSpPr>
              <p:nvPr/>
            </p:nvSpPr>
            <p:spPr bwMode="auto">
              <a:xfrm>
                <a:off x="776" y="2225"/>
                <a:ext cx="137" cy="13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8489" name="Text Box 9"/>
              <p:cNvSpPr txBox="1">
                <a:spLocks noChangeArrowheads="1"/>
              </p:cNvSpPr>
              <p:nvPr/>
            </p:nvSpPr>
            <p:spPr bwMode="auto">
              <a:xfrm>
                <a:off x="888" y="968"/>
                <a:ext cx="60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2400" b="1"/>
                  <a:t>force</a:t>
                </a:r>
              </a:p>
            </p:txBody>
          </p:sp>
          <p:sp>
            <p:nvSpPr>
              <p:cNvPr id="148490" name="Text Box 10"/>
              <p:cNvSpPr txBox="1">
                <a:spLocks noChangeArrowheads="1"/>
              </p:cNvSpPr>
              <p:nvPr/>
            </p:nvSpPr>
            <p:spPr bwMode="auto">
              <a:xfrm>
                <a:off x="4256" y="2296"/>
                <a:ext cx="1328" cy="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2400" b="1"/>
                  <a:t>distance from centre / femtometres</a:t>
                </a:r>
              </a:p>
            </p:txBody>
          </p:sp>
        </p:grpSp>
        <p:grpSp>
          <p:nvGrpSpPr>
            <p:cNvPr id="148502" name="Group 22"/>
            <p:cNvGrpSpPr>
              <a:grpSpLocks/>
            </p:cNvGrpSpPr>
            <p:nvPr/>
          </p:nvGrpSpPr>
          <p:grpSpPr bwMode="auto">
            <a:xfrm>
              <a:off x="1999" y="2198"/>
              <a:ext cx="276" cy="434"/>
              <a:chOff x="1989" y="2200"/>
              <a:chExt cx="276" cy="434"/>
            </a:xfrm>
          </p:grpSpPr>
          <p:sp>
            <p:nvSpPr>
              <p:cNvPr id="148500" name="Line 20"/>
              <p:cNvSpPr>
                <a:spLocks noChangeShapeType="1"/>
              </p:cNvSpPr>
              <p:nvPr/>
            </p:nvSpPr>
            <p:spPr bwMode="auto">
              <a:xfrm>
                <a:off x="2086" y="2200"/>
                <a:ext cx="2" cy="17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8501" name="Text Box 21"/>
              <p:cNvSpPr txBox="1">
                <a:spLocks noChangeArrowheads="1"/>
              </p:cNvSpPr>
              <p:nvPr/>
            </p:nvSpPr>
            <p:spPr bwMode="auto">
              <a:xfrm>
                <a:off x="1989" y="2403"/>
                <a:ext cx="27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/>
                  <a:t>3</a:t>
                </a:r>
              </a:p>
            </p:txBody>
          </p:sp>
        </p:grpSp>
        <p:grpSp>
          <p:nvGrpSpPr>
            <p:cNvPr id="148506" name="Group 26"/>
            <p:cNvGrpSpPr>
              <a:grpSpLocks/>
            </p:cNvGrpSpPr>
            <p:nvPr/>
          </p:nvGrpSpPr>
          <p:grpSpPr bwMode="auto">
            <a:xfrm>
              <a:off x="1128" y="2198"/>
              <a:ext cx="276" cy="434"/>
              <a:chOff x="4228" y="2939"/>
              <a:chExt cx="276" cy="434"/>
            </a:xfrm>
          </p:grpSpPr>
          <p:sp>
            <p:nvSpPr>
              <p:cNvPr id="148504" name="Line 24"/>
              <p:cNvSpPr>
                <a:spLocks noChangeShapeType="1"/>
              </p:cNvSpPr>
              <p:nvPr/>
            </p:nvSpPr>
            <p:spPr bwMode="auto">
              <a:xfrm>
                <a:off x="4325" y="2939"/>
                <a:ext cx="2" cy="17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8505" name="Text Box 25"/>
              <p:cNvSpPr txBox="1">
                <a:spLocks noChangeArrowheads="1"/>
              </p:cNvSpPr>
              <p:nvPr/>
            </p:nvSpPr>
            <p:spPr bwMode="auto">
              <a:xfrm>
                <a:off x="4228" y="3142"/>
                <a:ext cx="27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/>
                  <a:t>1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5749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The Strong Force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124744"/>
            <a:ext cx="8424863" cy="4823866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2800" dirty="0" smtClean="0">
                <a:cs typeface="Calibri" panose="020F0502020204030204" pitchFamily="34" charset="0"/>
              </a:rPr>
              <a:t>The Strong </a:t>
            </a:r>
            <a:r>
              <a:rPr lang="en-GB" sz="2800" dirty="0">
                <a:cs typeface="Calibri" panose="020F0502020204030204" pitchFamily="34" charset="0"/>
              </a:rPr>
              <a:t>F</a:t>
            </a:r>
            <a:r>
              <a:rPr lang="en-GB" sz="2800" dirty="0" smtClean="0">
                <a:cs typeface="Calibri" panose="020F0502020204030204" pitchFamily="34" charset="0"/>
              </a:rPr>
              <a:t>orce acts an attractive force between nucleons at distances of less than 3fm, and repulsive at distances less than 0.5fm</a:t>
            </a:r>
          </a:p>
          <a:p>
            <a:pPr>
              <a:lnSpc>
                <a:spcPct val="90000"/>
              </a:lnSpc>
            </a:pPr>
            <a:r>
              <a:rPr lang="en-GB" sz="2800" dirty="0" smtClean="0">
                <a:cs typeface="Calibri" panose="020F0502020204030204" pitchFamily="34" charset="0"/>
              </a:rPr>
              <a:t>The electrostatic repulsion between protons at 10</a:t>
            </a:r>
            <a:r>
              <a:rPr lang="en-GB" sz="2800" baseline="30000" dirty="0" smtClean="0">
                <a:cs typeface="Calibri" panose="020F0502020204030204" pitchFamily="34" charset="0"/>
              </a:rPr>
              <a:t>-15</a:t>
            </a:r>
            <a:r>
              <a:rPr lang="en-GB" sz="2800" dirty="0" smtClean="0">
                <a:cs typeface="Calibri" panose="020F0502020204030204" pitchFamily="34" charset="0"/>
              </a:rPr>
              <a:t>m is about 200N, so the Strong Force needs to be at least 200N</a:t>
            </a:r>
          </a:p>
          <a:p>
            <a:pPr>
              <a:lnSpc>
                <a:spcPct val="90000"/>
              </a:lnSpc>
            </a:pPr>
            <a:r>
              <a:rPr lang="en-GB" sz="2800" dirty="0" smtClean="0">
                <a:cs typeface="Calibri" panose="020F0502020204030204" pitchFamily="34" charset="0"/>
              </a:rPr>
              <a:t>If we wanted to </a:t>
            </a:r>
            <a:r>
              <a:rPr lang="en-GB" sz="2800" b="1" dirty="0" smtClean="0">
                <a:cs typeface="Calibri" panose="020F0502020204030204" pitchFamily="34" charset="0"/>
              </a:rPr>
              <a:t>remove a nucleon from the nucleus</a:t>
            </a:r>
            <a:r>
              <a:rPr lang="en-GB" sz="2800" dirty="0" smtClean="0">
                <a:cs typeface="Calibri" panose="020F0502020204030204" pitchFamily="34" charset="0"/>
              </a:rPr>
              <a:t>, the work done to overcome the Strong Force attraction and reach 3fm would be roughly: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GB" sz="2800" dirty="0" smtClean="0">
                <a:solidFill>
                  <a:srgbClr val="FF0000"/>
                </a:solidFill>
                <a:cs typeface="Calibri" panose="020F0502020204030204" pitchFamily="34" charset="0"/>
              </a:rPr>
              <a:t>Work done = Force x Distance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GB" sz="2800" dirty="0">
                <a:solidFill>
                  <a:srgbClr val="FF0000"/>
                </a:solidFill>
                <a:cs typeface="Calibri" panose="020F0502020204030204" pitchFamily="34" charset="0"/>
              </a:rPr>
              <a:t>Work done = </a:t>
            </a:r>
            <a:r>
              <a:rPr lang="en-GB" sz="2800" dirty="0" smtClean="0">
                <a:solidFill>
                  <a:srgbClr val="FF0000"/>
                </a:solidFill>
                <a:cs typeface="Calibri" panose="020F0502020204030204" pitchFamily="34" charset="0"/>
              </a:rPr>
              <a:t>200N </a:t>
            </a:r>
            <a:r>
              <a:rPr lang="en-GB" sz="2800" dirty="0">
                <a:solidFill>
                  <a:srgbClr val="FF0000"/>
                </a:solidFill>
                <a:cs typeface="Calibri" panose="020F0502020204030204" pitchFamily="34" charset="0"/>
              </a:rPr>
              <a:t>x </a:t>
            </a:r>
            <a:r>
              <a:rPr lang="en-GB" sz="2800" dirty="0" smtClean="0">
                <a:solidFill>
                  <a:srgbClr val="FF0000"/>
                </a:solidFill>
                <a:cs typeface="Calibri" panose="020F0502020204030204" pitchFamily="34" charset="0"/>
              </a:rPr>
              <a:t>2.5 x 10</a:t>
            </a:r>
            <a:r>
              <a:rPr lang="en-GB" sz="2800" baseline="30000" dirty="0" smtClean="0">
                <a:solidFill>
                  <a:srgbClr val="FF0000"/>
                </a:solidFill>
                <a:cs typeface="Calibri" panose="020F0502020204030204" pitchFamily="34" charset="0"/>
              </a:rPr>
              <a:t>-15</a:t>
            </a:r>
            <a:r>
              <a:rPr lang="en-GB" sz="2800" dirty="0" smtClean="0">
                <a:solidFill>
                  <a:srgbClr val="FF0000"/>
                </a:solidFill>
                <a:cs typeface="Calibri" panose="020F0502020204030204" pitchFamily="34" charset="0"/>
              </a:rPr>
              <a:t>m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GB" sz="2800" dirty="0">
                <a:solidFill>
                  <a:srgbClr val="FF0000"/>
                </a:solidFill>
                <a:cs typeface="Calibri" panose="020F0502020204030204" pitchFamily="34" charset="0"/>
              </a:rPr>
              <a:t>Work done = </a:t>
            </a:r>
            <a:r>
              <a:rPr lang="en-GB" sz="2800" dirty="0" smtClean="0">
                <a:solidFill>
                  <a:srgbClr val="7030A0"/>
                </a:solidFill>
                <a:cs typeface="Calibri" panose="020F0502020204030204" pitchFamily="34" charset="0"/>
              </a:rPr>
              <a:t>5 x 10</a:t>
            </a:r>
            <a:r>
              <a:rPr lang="en-GB" sz="2800" baseline="30000" dirty="0" smtClean="0">
                <a:solidFill>
                  <a:srgbClr val="7030A0"/>
                </a:solidFill>
                <a:cs typeface="Calibri" panose="020F0502020204030204" pitchFamily="34" charset="0"/>
              </a:rPr>
              <a:t>-13</a:t>
            </a:r>
            <a:r>
              <a:rPr lang="en-GB" sz="2800" dirty="0" smtClean="0">
                <a:solidFill>
                  <a:srgbClr val="7030A0"/>
                </a:solidFill>
                <a:cs typeface="Calibri" panose="020F0502020204030204" pitchFamily="34" charset="0"/>
              </a:rPr>
              <a:t>J</a:t>
            </a:r>
            <a:r>
              <a:rPr lang="en-GB" sz="2800" dirty="0" smtClean="0">
                <a:solidFill>
                  <a:srgbClr val="FF0000"/>
                </a:solidFill>
                <a:cs typeface="Calibri" panose="020F0502020204030204" pitchFamily="34" charset="0"/>
              </a:rPr>
              <a:t> or </a:t>
            </a:r>
            <a:r>
              <a:rPr lang="en-GB" sz="2800" dirty="0" smtClean="0">
                <a:solidFill>
                  <a:srgbClr val="7030A0"/>
                </a:solidFill>
                <a:cs typeface="Calibri" panose="020F0502020204030204" pitchFamily="34" charset="0"/>
              </a:rPr>
              <a:t>3.1 MeV</a:t>
            </a:r>
            <a:endParaRPr lang="en-GB" sz="2800" dirty="0">
              <a:solidFill>
                <a:srgbClr val="7030A0"/>
              </a:solidFill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GB" sz="2800" dirty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GB" sz="2800" dirty="0" smtClean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053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Binding Energy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504" y="1052736"/>
            <a:ext cx="8893496" cy="5579960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2800" dirty="0" smtClean="0">
                <a:cs typeface="Calibri" panose="020F0502020204030204" pitchFamily="34" charset="0"/>
              </a:rPr>
              <a:t>Binding energy is defined as: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800" b="1" dirty="0" smtClean="0">
                <a:cs typeface="Calibri" panose="020F0502020204030204" pitchFamily="34" charset="0"/>
              </a:rPr>
              <a:t>The Binding energy of a nucleus is the amount of work that must be done to separate a nucleus into its constituent parts.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GB" sz="2800" b="1" dirty="0">
              <a:solidFill>
                <a:srgbClr val="7030A0"/>
              </a:solidFill>
              <a:cs typeface="Calibri" panose="020F0502020204030204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GB" sz="2800" b="1" dirty="0" smtClean="0">
              <a:solidFill>
                <a:srgbClr val="7030A0"/>
              </a:solidFill>
              <a:cs typeface="Calibri" panose="020F0502020204030204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GB" sz="2800" b="1" dirty="0">
              <a:solidFill>
                <a:srgbClr val="7030A0"/>
              </a:solidFill>
              <a:cs typeface="Calibri" panose="020F0502020204030204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GB" sz="2800" b="1" dirty="0" smtClean="0">
              <a:solidFill>
                <a:srgbClr val="7030A0"/>
              </a:solidFill>
              <a:cs typeface="Calibri" panose="020F0502020204030204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GB" sz="2800" b="1" dirty="0">
              <a:solidFill>
                <a:srgbClr val="7030A0"/>
              </a:solidFill>
              <a:cs typeface="Calibri" panose="020F0502020204030204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GB" sz="2800" b="1" dirty="0" smtClean="0">
              <a:solidFill>
                <a:srgbClr val="7030A0"/>
              </a:solidFill>
              <a:cs typeface="Calibri" panose="020F0502020204030204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GB" sz="2600" b="1" dirty="0">
              <a:solidFill>
                <a:srgbClr val="7030A0"/>
              </a:solidFill>
              <a:cs typeface="Calibri" panose="020F0502020204030204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GB" sz="2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(As we’ve added energy, the mass of the nucleons </a:t>
            </a:r>
            <a:r>
              <a:rPr lang="en-GB" sz="2600" b="1" u="sng" dirty="0" smtClean="0">
                <a:solidFill>
                  <a:srgbClr val="FF0000"/>
                </a:solidFill>
                <a:cs typeface="Calibri" panose="020F0502020204030204" pitchFamily="34" charset="0"/>
              </a:rPr>
              <a:t>increases</a:t>
            </a:r>
            <a:r>
              <a:rPr lang="en-GB" sz="2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!)</a:t>
            </a:r>
            <a:endParaRPr lang="en-GB" sz="2600" b="1" dirty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en-GB" sz="2800" dirty="0" smtClean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16" y="2780928"/>
            <a:ext cx="6946654" cy="2952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48716" y="4797152"/>
            <a:ext cx="218312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364088" y="5301208"/>
            <a:ext cx="216024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179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95536" y="1844824"/>
            <a:ext cx="7992888" cy="25922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Binding Energy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278040"/>
            <a:ext cx="8856984" cy="5103288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2800" dirty="0" smtClean="0">
                <a:cs typeface="Calibri" panose="020F0502020204030204" pitchFamily="34" charset="0"/>
              </a:rPr>
              <a:t>If we consider the inverse:</a:t>
            </a:r>
          </a:p>
          <a:p>
            <a:pPr marL="0" indent="0">
              <a:lnSpc>
                <a:spcPct val="90000"/>
              </a:lnSpc>
              <a:buNone/>
            </a:pPr>
            <a:endParaRPr lang="en-GB" sz="2800" dirty="0"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GB" sz="2800" dirty="0" smtClean="0"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GB" sz="2800" dirty="0"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GB" sz="2800" dirty="0" smtClean="0"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GB" sz="2800" dirty="0"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GB" sz="2800" dirty="0" smtClean="0"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2800" dirty="0" smtClean="0">
                <a:cs typeface="Calibri" panose="020F0502020204030204" pitchFamily="34" charset="0"/>
              </a:rPr>
              <a:t>We are forming a nucleus from separate nucleons, potential energy decreases, and so we…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GB" sz="2800" b="1" dirty="0" smtClean="0">
                <a:solidFill>
                  <a:srgbClr val="7030A0"/>
                </a:solidFill>
                <a:cs typeface="Calibri" panose="020F0502020204030204" pitchFamily="34" charset="0"/>
              </a:rPr>
              <a:t>Release Energy!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GB" sz="2800" b="1" dirty="0" smtClean="0">
              <a:solidFill>
                <a:srgbClr val="7030A0"/>
              </a:solidFill>
              <a:cs typeface="Calibri" panose="020F0502020204030204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GB" sz="28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(Because energy is released, the mass </a:t>
            </a:r>
            <a:r>
              <a:rPr lang="en-GB" sz="2800" b="1" u="sng" dirty="0" smtClean="0">
                <a:solidFill>
                  <a:srgbClr val="FF0000"/>
                </a:solidFill>
                <a:cs typeface="Calibri" panose="020F0502020204030204" pitchFamily="34" charset="0"/>
              </a:rPr>
              <a:t>decreases</a:t>
            </a:r>
            <a:r>
              <a:rPr lang="en-GB" sz="28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!)</a:t>
            </a:r>
          </a:p>
          <a:p>
            <a:pPr marL="0" indent="0">
              <a:lnSpc>
                <a:spcPct val="90000"/>
              </a:lnSpc>
              <a:buNone/>
            </a:pPr>
            <a:endParaRPr lang="en-GB" sz="2800" dirty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en-GB" sz="2800" dirty="0" smtClean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27"/>
          <a:stretch/>
        </p:blipFill>
        <p:spPr bwMode="auto">
          <a:xfrm>
            <a:off x="539552" y="2060848"/>
            <a:ext cx="2016224" cy="201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29"/>
          <a:stretch/>
        </p:blipFill>
        <p:spPr bwMode="auto">
          <a:xfrm>
            <a:off x="3908458" y="2060848"/>
            <a:ext cx="1422748" cy="201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38" t="8781" r="41102" b="38193"/>
          <a:stretch/>
        </p:blipFill>
        <p:spPr bwMode="auto">
          <a:xfrm>
            <a:off x="2829125" y="2079160"/>
            <a:ext cx="864096" cy="2015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4" t="22298" r="70828" b="55494"/>
          <a:stretch/>
        </p:blipFill>
        <p:spPr bwMode="auto">
          <a:xfrm>
            <a:off x="5724128" y="2741770"/>
            <a:ext cx="419436" cy="655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6" t="13139" r="50000" b="43431"/>
          <a:stretch/>
        </p:blipFill>
        <p:spPr bwMode="auto">
          <a:xfrm>
            <a:off x="6495896" y="2148825"/>
            <a:ext cx="1460479" cy="128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95896" y="3431031"/>
            <a:ext cx="146047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0000"/>
                </a:solidFill>
              </a:rPr>
              <a:t>(released!)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90031" y="2060848"/>
            <a:ext cx="1872208" cy="186204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500" dirty="0" smtClean="0"/>
              <a:t>?</a:t>
            </a:r>
            <a:endParaRPr lang="en-GB" sz="11500" dirty="0"/>
          </a:p>
        </p:txBody>
      </p:sp>
      <p:sp>
        <p:nvSpPr>
          <p:cNvPr id="11" name="Rectangle 10"/>
          <p:cNvSpPr/>
          <p:nvPr/>
        </p:nvSpPr>
        <p:spPr>
          <a:xfrm>
            <a:off x="695657" y="3809772"/>
            <a:ext cx="1704013" cy="268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767825" y="3455988"/>
            <a:ext cx="1704013" cy="268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945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Mass defect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462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179512" y="1124744"/>
                <a:ext cx="8569201" cy="4823866"/>
              </a:xfrm>
              <a:ln>
                <a:noFill/>
              </a:ln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en-GB" sz="2800" dirty="0" smtClean="0">
                    <a:cs typeface="Calibri" panose="020F0502020204030204" pitchFamily="34" charset="0"/>
                  </a:rPr>
                  <a:t>This change in mass is also particularly useful for A2 calculations:</a:t>
                </a:r>
              </a:p>
              <a:p>
                <a:pPr marL="0" indent="0" algn="ctr">
                  <a:lnSpc>
                    <a:spcPct val="90000"/>
                  </a:lnSpc>
                  <a:buNone/>
                </a:pPr>
                <a:r>
                  <a:rPr lang="en-GB" sz="2800" b="1" dirty="0" smtClean="0">
                    <a:solidFill>
                      <a:schemeClr val="tx1"/>
                    </a:solidFill>
                    <a:cs typeface="Calibri" panose="020F0502020204030204" pitchFamily="34" charset="0"/>
                  </a:rPr>
                  <a:t>The mass defect </a:t>
                </a:r>
                <a14:m>
                  <m:oMath xmlns:m="http://schemas.openxmlformats.org/officeDocument/2006/math">
                    <m:r>
                      <a:rPr lang="el-GR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𝜟</m:t>
                    </m:r>
                    <m:r>
                      <a:rPr lang="en-GB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𝒎</m:t>
                    </m:r>
                  </m:oMath>
                </a14:m>
                <a:r>
                  <a:rPr lang="en-GB" sz="2800" b="1" dirty="0" smtClean="0">
                    <a:solidFill>
                      <a:srgbClr val="FF000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GB" sz="2800" b="1" dirty="0" smtClean="0">
                    <a:solidFill>
                      <a:schemeClr val="tx1"/>
                    </a:solidFill>
                    <a:cs typeface="Calibri" panose="020F0502020204030204" pitchFamily="34" charset="0"/>
                  </a:rPr>
                  <a:t>of a nucleus is defined as the difference between the mass of the separated nucleons and the mass of the nucleus</a:t>
                </a:r>
                <a:endParaRPr lang="en-GB" sz="2800" b="1" dirty="0">
                  <a:solidFill>
                    <a:schemeClr val="tx1"/>
                  </a:solidFill>
                  <a:cs typeface="Calibri" panose="020F050202020403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GB" sz="2800" dirty="0">
                  <a:solidFill>
                    <a:srgbClr val="FF0000"/>
                  </a:solidFill>
                  <a:cs typeface="Calibri" panose="020F050202020403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𝜟</m:t>
                      </m:r>
                      <m:r>
                        <a:rPr lang="en-GB" sz="28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𝒎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𝒁</m:t>
                      </m:r>
                      <m:sSub>
                        <m:sSubPr>
                          <m:ctrlPr>
                            <a:rPr lang="en-GB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𝒎</m:t>
                          </m:r>
                        </m:e>
                        <m:sub>
                          <m:r>
                            <a:rPr lang="en-GB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𝒑</m:t>
                          </m:r>
                        </m:sub>
                      </m:sSub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+</m:t>
                      </m:r>
                      <m:d>
                        <m:dPr>
                          <m:ctrlPr>
                            <a:rPr lang="en-GB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GB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𝑨</m:t>
                          </m:r>
                          <m:r>
                            <a:rPr lang="en-GB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GB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𝒁</m:t>
                          </m:r>
                        </m:e>
                      </m:d>
                      <m:sSub>
                        <m:sSubPr>
                          <m:ctrlPr>
                            <a:rPr lang="en-GB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𝒎</m:t>
                          </m:r>
                        </m:e>
                        <m:sub>
                          <m:r>
                            <a:rPr lang="en-GB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GB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𝑴</m:t>
                          </m:r>
                        </m:e>
                        <m:sub>
                          <m:r>
                            <a:rPr lang="en-GB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𝒏𝒖𝒄</m:t>
                          </m:r>
                        </m:sub>
                      </m:sSub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 </m:t>
                      </m:r>
                    </m:oMath>
                  </m:oMathPara>
                </a14:m>
                <a:endParaRPr lang="en-GB" sz="2800" dirty="0" smtClean="0">
                  <a:solidFill>
                    <a:srgbClr val="FF0000"/>
                  </a:solidFill>
                  <a:cs typeface="Calibri" panose="020F050202020403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GB" sz="2400" dirty="0" smtClean="0">
                  <a:solidFill>
                    <a:srgbClr val="FF0000"/>
                  </a:solidFill>
                  <a:cs typeface="Calibri" panose="020F050202020403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𝒁</m:t>
                    </m:r>
                  </m:oMath>
                </a14:m>
                <a:r>
                  <a:rPr lang="en-GB" sz="2400" dirty="0" smtClean="0">
                    <a:solidFill>
                      <a:schemeClr val="tx1"/>
                    </a:solidFill>
                    <a:cs typeface="Calibri" panose="020F0502020204030204" pitchFamily="34" charset="0"/>
                  </a:rPr>
                  <a:t> = Number of protons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𝑨</m:t>
                    </m:r>
                    <m:r>
                      <a:rPr lang="en-GB" sz="2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2400" dirty="0" smtClean="0">
                    <a:solidFill>
                      <a:schemeClr val="tx1"/>
                    </a:solidFill>
                    <a:cs typeface="Calibri" panose="020F0502020204030204" pitchFamily="34" charset="0"/>
                  </a:rPr>
                  <a:t>= Number of nucleons (so </a:t>
                </a:r>
                <a14:m>
                  <m:oMath xmlns:m="http://schemas.openxmlformats.org/officeDocument/2006/math">
                    <m:r>
                      <a:rPr lang="en-GB" sz="24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𝐀</m:t>
                    </m:r>
                    <m:r>
                      <a:rPr lang="en-GB" sz="24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−</m:t>
                    </m:r>
                    <m:r>
                      <a:rPr lang="en-GB" sz="24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𝒁</m:t>
                    </m:r>
                  </m:oMath>
                </a14:m>
                <a:r>
                  <a:rPr lang="en-GB" sz="2400" dirty="0" smtClean="0">
                    <a:solidFill>
                      <a:schemeClr val="tx1"/>
                    </a:solidFill>
                    <a:cs typeface="Calibri" panose="020F0502020204030204" pitchFamily="34" charset="0"/>
                  </a:rPr>
                  <a:t> = number of neutrons)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4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𝒎</m:t>
                        </m:r>
                      </m:e>
                      <m:sub>
                        <m:r>
                          <a:rPr lang="en-GB" sz="24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GB" sz="2400" dirty="0" smtClean="0">
                    <a:solidFill>
                      <a:schemeClr val="tx1"/>
                    </a:solidFill>
                    <a:cs typeface="Calibri" panose="020F0502020204030204" pitchFamily="34" charset="0"/>
                  </a:rPr>
                  <a:t> = mass of 1 proton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4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𝒎</m:t>
                        </m:r>
                      </m:e>
                      <m:sub>
                        <m:r>
                          <a:rPr lang="en-GB" sz="2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GB" sz="2400" dirty="0" smtClean="0">
                    <a:solidFill>
                      <a:schemeClr val="tx1"/>
                    </a:solidFill>
                    <a:cs typeface="Calibri" panose="020F0502020204030204" pitchFamily="34" charset="0"/>
                  </a:rPr>
                  <a:t> = mass of 1 neutron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4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𝑴</m:t>
                        </m:r>
                      </m:e>
                      <m:sub>
                        <m:r>
                          <a:rPr lang="en-GB" sz="24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𝒏𝒖𝒄</m:t>
                        </m:r>
                      </m:sub>
                    </m:sSub>
                  </m:oMath>
                </a14:m>
                <a:r>
                  <a:rPr lang="en-GB" sz="2400" dirty="0" smtClean="0">
                    <a:solidFill>
                      <a:schemeClr val="tx1"/>
                    </a:solidFill>
                    <a:cs typeface="Calibri" panose="020F0502020204030204" pitchFamily="34" charset="0"/>
                  </a:rPr>
                  <a:t> = mass of nucleus (measured using mass spectroscopy!)</a:t>
                </a:r>
                <a:endParaRPr lang="en-GB" sz="2400" dirty="0" smtClean="0">
                  <a:solidFill>
                    <a:srgbClr val="FF0000"/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4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79512" y="1124744"/>
                <a:ext cx="8569201" cy="4823866"/>
              </a:xfrm>
              <a:blipFill rotWithShape="1">
                <a:blip r:embed="rId4"/>
                <a:stretch>
                  <a:fillRect l="-1422" t="-2023" r="-1351" b="-156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27359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1844824"/>
            <a:ext cx="7992888" cy="25922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Mass defect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462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107504" y="1278040"/>
                <a:ext cx="8856984" cy="5103288"/>
              </a:xfrm>
              <a:ln>
                <a:noFill/>
              </a:ln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en-GB" sz="2800" dirty="0" smtClean="0">
                    <a:cs typeface="Calibri" panose="020F0502020204030204" pitchFamily="34" charset="0"/>
                  </a:rPr>
                  <a:t>Because we release this Energy when we form a nucleus: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GB" sz="2800" dirty="0">
                  <a:cs typeface="Calibri" panose="020F050202020403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GB" sz="2800" dirty="0" smtClean="0">
                  <a:cs typeface="Calibri" panose="020F050202020403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GB" sz="2800" dirty="0">
                  <a:cs typeface="Calibri" panose="020F050202020403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GB" sz="2800" dirty="0" smtClean="0">
                  <a:cs typeface="Calibri" panose="020F050202020403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GB" sz="2800" dirty="0">
                  <a:cs typeface="Calibri" panose="020F050202020403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GB" sz="2800" dirty="0" smtClean="0">
                  <a:cs typeface="Calibri" panose="020F050202020403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GB" sz="2800" dirty="0" smtClean="0">
                    <a:cs typeface="Calibri" panose="020F0502020204030204" pitchFamily="34" charset="0"/>
                  </a:rPr>
                  <a:t>The Binding energy of a nucleus (</a:t>
                </a:r>
                <a:r>
                  <a:rPr lang="en-GB" sz="2800" i="1" dirty="0" smtClean="0">
                    <a:cs typeface="Calibri" panose="020F0502020204030204" pitchFamily="34" charset="0"/>
                  </a:rPr>
                  <a:t>energy released when it forms, and also the energy required to pull each nucleon apart</a:t>
                </a:r>
                <a:r>
                  <a:rPr lang="en-GB" sz="2800" dirty="0" smtClean="0">
                    <a:cs typeface="Calibri" panose="020F0502020204030204" pitchFamily="34" charset="0"/>
                  </a:rPr>
                  <a:t>) is equal to: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dirty="0" smtClean="0">
                          <a:solidFill>
                            <a:srgbClr val="FF0000"/>
                          </a:solidFill>
                          <a:latin typeface="Cambria Math"/>
                          <a:cs typeface="Calibri" panose="020F0502020204030204" pitchFamily="34" charset="0"/>
                        </a:rPr>
                        <m:t>𝑩𝒊𝒏𝒅𝒊𝒏𝒈</m:t>
                      </m:r>
                      <m:r>
                        <a:rPr lang="en-GB" sz="2800" b="1" i="1" dirty="0" smtClean="0">
                          <a:solidFill>
                            <a:srgbClr val="FF0000"/>
                          </a:solidFill>
                          <a:latin typeface="Cambria Math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GB" sz="2800" b="1" i="1" dirty="0" smtClean="0">
                          <a:solidFill>
                            <a:srgbClr val="FF0000"/>
                          </a:solidFill>
                          <a:latin typeface="Cambria Math"/>
                          <a:cs typeface="Calibri" panose="020F0502020204030204" pitchFamily="34" charset="0"/>
                        </a:rPr>
                        <m:t>𝑬𝒏𝒆𝒓𝒈𝒚</m:t>
                      </m:r>
                      <m:r>
                        <a:rPr lang="en-GB" sz="2800" b="1" i="1" dirty="0" smtClean="0">
                          <a:solidFill>
                            <a:srgbClr val="FF0000"/>
                          </a:solidFill>
                          <a:latin typeface="Cambria Math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l-GR" sz="2800" b="1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𝜟</m:t>
                      </m:r>
                      <m:r>
                        <a:rPr lang="en-GB" sz="2800" b="1" i="1" dirty="0" smtClean="0">
                          <a:solidFill>
                            <a:srgbClr val="FF0000"/>
                          </a:solidFill>
                          <a:latin typeface="Cambria Math"/>
                          <a:cs typeface="Calibri" panose="020F0502020204030204" pitchFamily="34" charset="0"/>
                        </a:rPr>
                        <m:t>𝒎</m:t>
                      </m:r>
                      <m:sSup>
                        <m:sSupPr>
                          <m:ctrlPr>
                            <a:rPr lang="en-GB" sz="28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GB" sz="28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  <m:t>𝒄</m:t>
                          </m:r>
                        </m:e>
                        <m:sup>
                          <m:r>
                            <a:rPr lang="en-GB" sz="28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GB" sz="2800" b="1" i="1" dirty="0" smtClean="0">
                          <a:solidFill>
                            <a:srgbClr val="FF0000"/>
                          </a:solidFill>
                          <a:latin typeface="Cambria Math"/>
                          <a:cs typeface="Calibri" panose="020F0502020204030204" pitchFamily="34" charset="0"/>
                        </a:rPr>
                        <m:t> </m:t>
                      </m:r>
                    </m:oMath>
                  </m:oMathPara>
                </a14:m>
                <a:endParaRPr lang="en-GB" sz="2800" b="1" dirty="0" smtClean="0">
                  <a:solidFill>
                    <a:srgbClr val="FF0000"/>
                  </a:solidFill>
                  <a:cs typeface="Calibri" panose="020F050202020403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GB" sz="2800" dirty="0">
                  <a:solidFill>
                    <a:srgbClr val="FF0000"/>
                  </a:solidFill>
                  <a:cs typeface="Calibri" panose="020F0502020204030204" pitchFamily="34" charset="0"/>
                </a:endParaRPr>
              </a:p>
              <a:p>
                <a:pPr>
                  <a:lnSpc>
                    <a:spcPct val="90000"/>
                  </a:lnSpc>
                </a:pPr>
                <a:endParaRPr lang="en-GB" sz="2800" dirty="0" smtClean="0">
                  <a:solidFill>
                    <a:srgbClr val="FF0000"/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4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07504" y="1278040"/>
                <a:ext cx="8856984" cy="5103288"/>
              </a:xfrm>
              <a:blipFill rotWithShape="1">
                <a:blip r:embed="rId4"/>
                <a:stretch>
                  <a:fillRect l="-1445" t="-1912" r="-8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27"/>
          <a:stretch/>
        </p:blipFill>
        <p:spPr bwMode="auto">
          <a:xfrm>
            <a:off x="539552" y="2060848"/>
            <a:ext cx="2016224" cy="201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29"/>
          <a:stretch/>
        </p:blipFill>
        <p:spPr bwMode="auto">
          <a:xfrm>
            <a:off x="3908458" y="2060848"/>
            <a:ext cx="1422748" cy="201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38" t="8781" r="41102" b="38193"/>
          <a:stretch/>
        </p:blipFill>
        <p:spPr bwMode="auto">
          <a:xfrm>
            <a:off x="2829125" y="2079160"/>
            <a:ext cx="864096" cy="2015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4" t="22298" r="70828" b="55494"/>
          <a:stretch/>
        </p:blipFill>
        <p:spPr bwMode="auto">
          <a:xfrm>
            <a:off x="5724128" y="2741770"/>
            <a:ext cx="419436" cy="655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6" t="13139" r="50000" b="43431"/>
          <a:stretch/>
        </p:blipFill>
        <p:spPr bwMode="auto">
          <a:xfrm>
            <a:off x="6495896" y="2148825"/>
            <a:ext cx="1460479" cy="128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95896" y="3431031"/>
            <a:ext cx="146047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0000"/>
                </a:solidFill>
              </a:rPr>
              <a:t>(released!)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629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4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Question 3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462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23528" y="908720"/>
                <a:ext cx="8820472" cy="4823866"/>
              </a:xfrm>
              <a:ln>
                <a:noFill/>
              </a:ln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800" dirty="0" smtClean="0">
                    <a:cs typeface="Calibri" panose="020F0502020204030204" pitchFamily="34" charset="0"/>
                  </a:rPr>
                  <a:t>The mass of a nucleus of the Bismuth isotope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GB" sz="2800" b="0" i="1" smtClean="0">
                            <a:latin typeface="Cambria Math"/>
                            <a:cs typeface="Calibri" panose="020F0502020204030204" pitchFamily="34" charset="0"/>
                          </a:rPr>
                        </m:ctrlPr>
                      </m:sPrePr>
                      <m:sub>
                        <m:r>
                          <a:rPr lang="en-GB" sz="2800" b="0" i="1" smtClean="0">
                            <a:latin typeface="Cambria Math"/>
                            <a:cs typeface="Calibri" panose="020F0502020204030204" pitchFamily="34" charset="0"/>
                          </a:rPr>
                          <m:t>83</m:t>
                        </m:r>
                      </m:sub>
                      <m:sup>
                        <m:r>
                          <a:rPr lang="en-GB" b="0" i="1" smtClean="0">
                            <a:latin typeface="Cambria Math"/>
                          </a:rPr>
                          <m:t>212</m:t>
                        </m:r>
                      </m:sup>
                      <m:e>
                        <m:r>
                          <a:rPr lang="en-GB" b="0" i="1" smtClean="0">
                            <a:latin typeface="Cambria Math"/>
                          </a:rPr>
                          <m:t>𝐵𝑖</m:t>
                        </m:r>
                      </m:e>
                    </m:sPre>
                  </m:oMath>
                </a14:m>
                <a:r>
                  <a:rPr lang="en-GB" sz="2800" dirty="0" smtClean="0">
                    <a:cs typeface="Calibri" panose="020F0502020204030204" pitchFamily="34" charset="0"/>
                  </a:rPr>
                  <a:t> is 211.800 12u. Calculate the Binding Energy of this nucleus in MeV:</a:t>
                </a:r>
                <a:endParaRPr lang="en-GB" sz="2400" b="1" i="1" dirty="0" smtClean="0">
                  <a:latin typeface="Cambria Math"/>
                  <a:ea typeface="Cambria Math"/>
                  <a:cs typeface="Calibri" panose="020F050202020403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400" b="1" i="1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𝒁</m:t>
                    </m:r>
                  </m:oMath>
                </a14:m>
                <a:r>
                  <a:rPr lang="en-GB" sz="2400" dirty="0">
                    <a:cs typeface="Calibri" panose="020F0502020204030204" pitchFamily="34" charset="0"/>
                  </a:rPr>
                  <a:t> = </a:t>
                </a:r>
                <a:r>
                  <a:rPr lang="en-GB" sz="2400" dirty="0" smtClean="0">
                    <a:cs typeface="Calibri" panose="020F0502020204030204" pitchFamily="34" charset="0"/>
                  </a:rPr>
                  <a:t>83</a:t>
                </a:r>
                <a:endParaRPr lang="en-GB" sz="2400" dirty="0">
                  <a:cs typeface="Calibri" panose="020F050202020403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400" b="1" i="1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𝑨</m:t>
                    </m:r>
                  </m:oMath>
                </a14:m>
                <a:r>
                  <a:rPr lang="en-GB" sz="2400" dirty="0" smtClean="0">
                    <a:cs typeface="Calibri" panose="020F0502020204030204" pitchFamily="34" charset="0"/>
                  </a:rPr>
                  <a:t> = 212</a:t>
                </a:r>
                <a:endParaRPr lang="en-GB" sz="2400" dirty="0">
                  <a:cs typeface="Calibri" panose="020F050202020403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400" b="1" i="1"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𝒎</m:t>
                        </m:r>
                      </m:e>
                      <m:sub>
                        <m:r>
                          <a:rPr lang="en-GB" sz="2400" b="1" i="1"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GB" sz="2400" dirty="0">
                    <a:cs typeface="Calibri" panose="020F0502020204030204" pitchFamily="34" charset="0"/>
                  </a:rPr>
                  <a:t> = </a:t>
                </a:r>
                <a:r>
                  <a:rPr lang="en-GB" sz="2400" dirty="0" smtClean="0">
                    <a:cs typeface="Calibri" panose="020F0502020204030204" pitchFamily="34" charset="0"/>
                  </a:rPr>
                  <a:t>1.007 28u</a:t>
                </a:r>
                <a:endParaRPr lang="en-GB" sz="2400" dirty="0">
                  <a:cs typeface="Calibri" panose="020F050202020403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400" b="1" i="1"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𝒎</m:t>
                        </m:r>
                      </m:e>
                      <m:sub>
                        <m:r>
                          <a:rPr lang="en-GB" sz="2400" b="1" i="1"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GB" sz="2400" dirty="0">
                    <a:cs typeface="Calibri" panose="020F0502020204030204" pitchFamily="34" charset="0"/>
                  </a:rPr>
                  <a:t> = </a:t>
                </a:r>
                <a:r>
                  <a:rPr lang="en-GB" sz="2400" dirty="0" smtClean="0">
                    <a:cs typeface="Calibri" panose="020F0502020204030204" pitchFamily="34" charset="0"/>
                  </a:rPr>
                  <a:t>1.008 67u</a:t>
                </a:r>
                <a:endParaRPr lang="en-GB" sz="2800" dirty="0">
                  <a:cs typeface="Calibri" panose="020F0502020204030204" pitchFamily="34" charset="0"/>
                </a:endParaRPr>
              </a:p>
              <a:p>
                <a:pPr marL="0" lvl="1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𝜟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𝒎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𝒁</m:t>
                      </m:r>
                      <m:sSub>
                        <m:sSubPr>
                          <m:ctrlPr>
                            <a:rPr lang="en-GB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𝒎</m:t>
                          </m:r>
                        </m:e>
                        <m:sub>
                          <m:r>
                            <a:rPr lang="en-GB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𝒑</m:t>
                          </m:r>
                        </m:sub>
                      </m:sSub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+</m:t>
                      </m:r>
                      <m:d>
                        <m:dPr>
                          <m:ctrlPr>
                            <a:rPr lang="en-GB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GB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𝑨</m:t>
                          </m:r>
                          <m:r>
                            <a:rPr lang="en-GB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GB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𝒁</m:t>
                          </m:r>
                        </m:e>
                      </m:d>
                      <m:sSub>
                        <m:sSubPr>
                          <m:ctrlPr>
                            <a:rPr lang="en-GB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𝒎</m:t>
                          </m:r>
                        </m:e>
                        <m:sub>
                          <m:r>
                            <a:rPr lang="en-GB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GB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𝑴</m:t>
                          </m:r>
                        </m:e>
                        <m:sub>
                          <m:r>
                            <a:rPr lang="en-GB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𝒏𝒖𝒄</m:t>
                          </m:r>
                        </m:sub>
                      </m:sSub>
                    </m:oMath>
                  </m:oMathPara>
                </a14:m>
                <a:endParaRPr lang="en-GB" sz="2600" dirty="0" smtClean="0">
                  <a:solidFill>
                    <a:srgbClr val="FF0000"/>
                  </a:solidFill>
                  <a:cs typeface="Calibri" panose="020F0502020204030204" pitchFamily="34" charset="0"/>
                </a:endParaRPr>
              </a:p>
              <a:p>
                <a:pPr marL="0" lvl="1" indent="0">
                  <a:lnSpc>
                    <a:spcPct val="90000"/>
                  </a:lnSpc>
                  <a:buNone/>
                </a:pPr>
                <a:endParaRPr lang="en-GB" sz="2600" dirty="0" smtClean="0">
                  <a:solidFill>
                    <a:srgbClr val="FF0000"/>
                  </a:solidFill>
                  <a:cs typeface="Calibri" panose="020F0502020204030204" pitchFamily="34" charset="0"/>
                </a:endParaRPr>
              </a:p>
              <a:p>
                <a:pPr marL="0" lvl="1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𝜟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𝒎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=(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𝟖𝟑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GB" sz="2400" dirty="0">
                          <a:cs typeface="Calibri" panose="020F0502020204030204" pitchFamily="34" charset="0"/>
                        </a:rPr>
                        <m:t>1.007 28</m:t>
                      </m:r>
                      <m:r>
                        <m:rPr>
                          <m:nor/>
                        </m:rPr>
                        <a:rPr lang="en-GB" sz="2400" dirty="0">
                          <a:cs typeface="Calibri" panose="020F0502020204030204" pitchFamily="34" charset="0"/>
                        </a:rPr>
                        <m:t>u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)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GB" sz="2400" b="0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([212−83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]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GB" sz="2400" dirty="0">
                          <a:cs typeface="Calibri" panose="020F0502020204030204" pitchFamily="34" charset="0"/>
                        </a:rPr>
                        <m:t>1.008 67</m:t>
                      </m:r>
                      <m:r>
                        <m:rPr>
                          <m:nor/>
                        </m:rPr>
                        <a:rPr lang="en-GB" sz="2400" dirty="0">
                          <a:cs typeface="Calibri" panose="020F0502020204030204" pitchFamily="34" charset="0"/>
                        </a:rPr>
                        <m:t>u</m:t>
                      </m:r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/>
                          <a:cs typeface="Calibri" panose="020F0502020204030204" pitchFamily="34" charset="0"/>
                        </a:rPr>
                        <m:t>)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GB" sz="2400" dirty="0">
                          <a:cs typeface="Calibri" panose="020F0502020204030204" pitchFamily="34" charset="0"/>
                        </a:rPr>
                        <m:t>211.800 12</m:t>
                      </m:r>
                      <m:r>
                        <m:rPr>
                          <m:nor/>
                        </m:rPr>
                        <a:rPr lang="en-GB" sz="2400" dirty="0">
                          <a:cs typeface="Calibri" panose="020F0502020204030204" pitchFamily="34" charset="0"/>
                        </a:rPr>
                        <m:t>u</m:t>
                      </m:r>
                    </m:oMath>
                  </m:oMathPara>
                </a14:m>
                <a:endParaRPr lang="en-GB" sz="2400" dirty="0" smtClean="0">
                  <a:solidFill>
                    <a:srgbClr val="FF0000"/>
                  </a:solidFill>
                  <a:cs typeface="Calibri" panose="020F0502020204030204" pitchFamily="34" charset="0"/>
                </a:endParaRPr>
              </a:p>
              <a:p>
                <a:pPr marL="0" lvl="1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el-GR" sz="2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𝜟</m:t>
                    </m:r>
                    <m:r>
                      <a:rPr lang="en-GB" sz="2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𝒎</m:t>
                    </m:r>
                    <m:r>
                      <a:rPr lang="en-GB" sz="2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400" dirty="0" smtClean="0">
                    <a:solidFill>
                      <a:srgbClr val="FF000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GB" sz="2400" dirty="0" smtClean="0">
                    <a:solidFill>
                      <a:srgbClr val="7030A0"/>
                    </a:solidFill>
                    <a:cs typeface="Calibri" panose="020F0502020204030204" pitchFamily="34" charset="0"/>
                  </a:rPr>
                  <a:t>1.922 55u</a:t>
                </a:r>
              </a:p>
              <a:p>
                <a:pPr marL="0" lvl="1" indent="0">
                  <a:lnSpc>
                    <a:spcPct val="90000"/>
                  </a:lnSpc>
                  <a:buNone/>
                </a:pPr>
                <a:r>
                  <a:rPr lang="en-GB" sz="2400" dirty="0" smtClean="0">
                    <a:cs typeface="Calibri" panose="020F0502020204030204" pitchFamily="34" charset="0"/>
                  </a:rPr>
                  <a:t>1u = 931.3 MeV</a:t>
                </a:r>
                <a:endParaRPr lang="en-GB" sz="2400" dirty="0">
                  <a:cs typeface="Calibri" panose="020F0502020204030204" pitchFamily="34" charset="0"/>
                </a:endParaRPr>
              </a:p>
              <a:p>
                <a:pPr marL="0" lvl="1" indent="0">
                  <a:lnSpc>
                    <a:spcPct val="90000"/>
                  </a:lnSpc>
                  <a:buNone/>
                </a:pPr>
                <a:r>
                  <a:rPr lang="en-GB" sz="2600" dirty="0" smtClean="0">
                    <a:solidFill>
                      <a:srgbClr val="FF0000"/>
                    </a:solidFill>
                    <a:cs typeface="Calibri" panose="020F0502020204030204" pitchFamily="34" charset="0"/>
                  </a:rPr>
                  <a:t>Energy released = </a:t>
                </a:r>
                <a:r>
                  <a:rPr lang="en-GB" sz="2800" dirty="0">
                    <a:solidFill>
                      <a:srgbClr val="7030A0"/>
                    </a:solidFill>
                    <a:cs typeface="Calibri" panose="020F0502020204030204" pitchFamily="34" charset="0"/>
                  </a:rPr>
                  <a:t>1.922 </a:t>
                </a:r>
                <a:r>
                  <a:rPr lang="en-GB" sz="2800" dirty="0" smtClean="0">
                    <a:solidFill>
                      <a:srgbClr val="7030A0"/>
                    </a:solidFill>
                    <a:cs typeface="Calibri" panose="020F0502020204030204" pitchFamily="34" charset="0"/>
                  </a:rPr>
                  <a:t>55u</a:t>
                </a:r>
                <a:r>
                  <a:rPr lang="en-GB" sz="2600" dirty="0" smtClean="0">
                    <a:solidFill>
                      <a:srgbClr val="FF0000"/>
                    </a:solidFill>
                    <a:cs typeface="Calibri" panose="020F0502020204030204" pitchFamily="34" charset="0"/>
                  </a:rPr>
                  <a:t> x</a:t>
                </a:r>
                <a:r>
                  <a:rPr lang="en-GB" sz="2600" dirty="0">
                    <a:solidFill>
                      <a:srgbClr val="FF0000"/>
                    </a:solidFill>
                    <a:cs typeface="Calibri" panose="020F0502020204030204" pitchFamily="34" charset="0"/>
                  </a:rPr>
                  <a:t> 931.3 </a:t>
                </a:r>
                <a:r>
                  <a:rPr lang="en-GB" sz="2600" dirty="0" smtClean="0">
                    <a:solidFill>
                      <a:srgbClr val="FF0000"/>
                    </a:solidFill>
                    <a:cs typeface="Calibri" panose="020F0502020204030204" pitchFamily="34" charset="0"/>
                  </a:rPr>
                  <a:t>MeV/u = </a:t>
                </a:r>
                <a:r>
                  <a:rPr lang="en-GB" sz="2600" u="sng" dirty="0" smtClean="0">
                    <a:solidFill>
                      <a:srgbClr val="FF0000"/>
                    </a:solidFill>
                    <a:cs typeface="Calibri" panose="020F0502020204030204" pitchFamily="34" charset="0"/>
                  </a:rPr>
                  <a:t>1790 MeV</a:t>
                </a:r>
              </a:p>
              <a:p>
                <a:pPr marL="0" lvl="1" indent="0" algn="ctr">
                  <a:lnSpc>
                    <a:spcPct val="150000"/>
                  </a:lnSpc>
                  <a:buNone/>
                </a:pPr>
                <a:r>
                  <a:rPr lang="en-GB" sz="2000" dirty="0" smtClean="0">
                    <a:cs typeface="Calibri" panose="020F0502020204030204" pitchFamily="34" charset="0"/>
                  </a:rPr>
                  <a:t>(Note: we could also convert </a:t>
                </a:r>
                <a:r>
                  <a:rPr lang="en-GB" sz="2000" dirty="0">
                    <a:cs typeface="Calibri" panose="020F0502020204030204" pitchFamily="34" charset="0"/>
                  </a:rPr>
                  <a:t>1.922 </a:t>
                </a:r>
                <a:r>
                  <a:rPr lang="en-GB" sz="2000" dirty="0" smtClean="0">
                    <a:cs typeface="Calibri" panose="020F0502020204030204" pitchFamily="34" charset="0"/>
                  </a:rPr>
                  <a:t>55u to kg and then use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/>
                        <a:cs typeface="Calibri" panose="020F0502020204030204" pitchFamily="34" charset="0"/>
                      </a:rPr>
                      <m:t>𝐸</m:t>
                    </m:r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/>
                        <a:cs typeface="Calibri" panose="020F0502020204030204" pitchFamily="34" charset="0"/>
                      </a:rPr>
                      <m:t>=∆</m:t>
                    </m:r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/>
                        <a:cs typeface="Calibri" panose="020F0502020204030204" pitchFamily="34" charset="0"/>
                      </a:rPr>
                      <m:t>𝑚</m:t>
                    </m:r>
                    <m:sSup>
                      <m:sSupPr>
                        <m:ctrlP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  <m:t>𝑐</m:t>
                        </m:r>
                      </m:e>
                      <m:sup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dirty="0" smtClean="0">
                    <a:cs typeface="Calibri" panose="020F0502020204030204" pitchFamily="34" charset="0"/>
                  </a:rPr>
                  <a:t>)</a:t>
                </a:r>
              </a:p>
              <a:p>
                <a:pPr marL="0" indent="0" algn="ctr">
                  <a:lnSpc>
                    <a:spcPct val="90000"/>
                  </a:lnSpc>
                  <a:buNone/>
                </a:pPr>
                <a:endParaRPr lang="en-GB" sz="2800" dirty="0" smtClean="0"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4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23528" y="908720"/>
                <a:ext cx="8820472" cy="4823866"/>
              </a:xfrm>
              <a:blipFill rotWithShape="1">
                <a:blip r:embed="rId4"/>
                <a:stretch>
                  <a:fillRect l="-1382" t="-1138" r="-2073" b="-242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76167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Quantum Tunnelling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70004" y="908720"/>
            <a:ext cx="4273996" cy="4104456"/>
          </a:xfrm>
          <a:ln>
            <a:noFill/>
          </a:ln>
        </p:spPr>
        <p:txBody>
          <a:bodyPr>
            <a:noAutofit/>
          </a:bodyPr>
          <a:lstStyle/>
          <a:p>
            <a:r>
              <a:rPr lang="en-GB" sz="2600" dirty="0" smtClean="0">
                <a:cs typeface="Calibri" panose="020F0502020204030204" pitchFamily="34" charset="0"/>
              </a:rPr>
              <a:t>Imagine we begin to remove an Alpha particle from a nucleus (from left to right)</a:t>
            </a:r>
          </a:p>
          <a:p>
            <a:r>
              <a:rPr lang="en-GB" sz="2600" dirty="0" smtClean="0">
                <a:cs typeface="Calibri" panose="020F0502020204030204" pitchFamily="34" charset="0"/>
              </a:rPr>
              <a:t>It’s potential energy increases as we fight the Strong Force attraction, until it no longer affects our particle (~3fm)</a:t>
            </a:r>
          </a:p>
          <a:p>
            <a:r>
              <a:rPr lang="en-GB" sz="2600" dirty="0" smtClean="0">
                <a:cs typeface="Calibri" panose="020F0502020204030204" pitchFamily="34" charset="0"/>
              </a:rPr>
              <a:t>The repulsive Electrostatic Force then repels us away from the nucleus</a:t>
            </a:r>
          </a:p>
          <a:p>
            <a:r>
              <a:rPr lang="en-GB" sz="2600" dirty="0" smtClean="0">
                <a:cs typeface="Calibri" panose="020F0502020204030204" pitchFamily="34" charset="0"/>
              </a:rPr>
              <a:t>This point is represented by the top of the “hill”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47625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339752" y="2636912"/>
            <a:ext cx="149002" cy="216024"/>
          </a:xfrm>
          <a:prstGeom prst="line">
            <a:avLst/>
          </a:prstGeom>
          <a:ln w="7620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276922" y="2637466"/>
            <a:ext cx="274662" cy="216024"/>
          </a:xfrm>
          <a:prstGeom prst="line">
            <a:avLst/>
          </a:prstGeom>
          <a:ln w="7620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8130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Quantum Tunnelling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70004" y="980728"/>
            <a:ext cx="4396826" cy="4104456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dirty="0" smtClean="0">
                <a:cs typeface="Calibri" panose="020F0502020204030204" pitchFamily="34" charset="0"/>
              </a:rPr>
              <a:t>During Polonium-212 alpha decay, the alpha particle might have 8.78 MeV of KE</a:t>
            </a:r>
          </a:p>
          <a:p>
            <a:pPr>
              <a:lnSpc>
                <a:spcPct val="90000"/>
              </a:lnSpc>
            </a:pPr>
            <a:r>
              <a:rPr lang="en-GB" sz="2400" dirty="0" smtClean="0">
                <a:cs typeface="Calibri" panose="020F0502020204030204" pitchFamily="34" charset="0"/>
              </a:rPr>
              <a:t>However it would need 26 MeV to overcome the barrier (due to Strong Force attraction) in the diagram</a:t>
            </a:r>
          </a:p>
          <a:p>
            <a:pPr>
              <a:lnSpc>
                <a:spcPct val="90000"/>
              </a:lnSpc>
            </a:pPr>
            <a:r>
              <a:rPr lang="en-GB" sz="2400" dirty="0" smtClean="0">
                <a:cs typeface="Calibri" panose="020F0502020204030204" pitchFamily="34" charset="0"/>
              </a:rPr>
              <a:t>However, we still observe the decay due to Quantum tunnelling:</a:t>
            </a:r>
          </a:p>
          <a:p>
            <a:pPr>
              <a:lnSpc>
                <a:spcPct val="90000"/>
              </a:lnSpc>
            </a:pPr>
            <a:r>
              <a:rPr lang="en-GB" sz="2400" dirty="0" smtClean="0">
                <a:cs typeface="Calibri" panose="020F0502020204030204" pitchFamily="34" charset="0"/>
              </a:rPr>
              <a:t>There is a small probability that it will “Tunnel” through to the other side</a:t>
            </a:r>
          </a:p>
          <a:p>
            <a:pPr>
              <a:lnSpc>
                <a:spcPct val="90000"/>
              </a:lnSpc>
            </a:pPr>
            <a:r>
              <a:rPr lang="en-GB" sz="2400" dirty="0" smtClean="0">
                <a:cs typeface="Calibri" panose="020F0502020204030204" pitchFamily="34" charset="0"/>
              </a:rPr>
              <a:t>No energy is lost or gained, as it has the same total Potential Energy!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47625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2056706" y="3140968"/>
            <a:ext cx="1219150" cy="0"/>
          </a:xfrm>
          <a:prstGeom prst="straightConnector1">
            <a:avLst/>
          </a:prstGeom>
          <a:ln w="38100">
            <a:solidFill>
              <a:srgbClr val="4BF84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5782232"/>
            <a:ext cx="5256584" cy="81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GB" sz="2000" dirty="0" smtClean="0">
                <a:solidFill>
                  <a:srgbClr val="FF0000"/>
                </a:solidFill>
                <a:cs typeface="Calibri" panose="020F0502020204030204" pitchFamily="34" charset="0"/>
              </a:rPr>
              <a:t>Tunnelling probability depends on the strength of the two Forces and the width of the “barrier” -you will not be tested on this at A2 though!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369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Energy-mass equivalence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341438"/>
            <a:ext cx="8424863" cy="4823866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2800" dirty="0" smtClean="0">
                <a:cs typeface="Calibri" panose="020F0502020204030204" pitchFamily="34" charset="0"/>
              </a:rPr>
              <a:t>In 1905, Einstein published the special theory of relativity</a:t>
            </a:r>
          </a:p>
          <a:p>
            <a:pPr>
              <a:lnSpc>
                <a:spcPct val="90000"/>
              </a:lnSpc>
            </a:pPr>
            <a:r>
              <a:rPr lang="en-GB" sz="2800" dirty="0" smtClean="0">
                <a:cs typeface="Calibri" panose="020F0502020204030204" pitchFamily="34" charset="0"/>
              </a:rPr>
              <a:t>The mathematics of the full theory is complex, but the ideas that came out of it were </a:t>
            </a:r>
            <a:r>
              <a:rPr lang="en-GB" sz="2800" b="1" dirty="0" smtClean="0">
                <a:cs typeface="Calibri" panose="020F0502020204030204" pitchFamily="34" charset="0"/>
              </a:rPr>
              <a:t>revolutionary</a:t>
            </a:r>
            <a:r>
              <a:rPr lang="en-GB" sz="2800" dirty="0" smtClean="0">
                <a:cs typeface="Calibri" panose="020F0502020204030204" pitchFamily="34" charset="0"/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en-GB" sz="2800" b="1" u="sng" dirty="0" smtClean="0">
                <a:solidFill>
                  <a:srgbClr val="FF0000"/>
                </a:solidFill>
                <a:cs typeface="Calibri" panose="020F0502020204030204" pitchFamily="34" charset="0"/>
              </a:rPr>
              <a:t>Time</a:t>
            </a:r>
            <a:r>
              <a:rPr lang="en-GB" sz="2800" u="sng" dirty="0" smtClean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GB" sz="2800" b="1" u="sng" dirty="0" smtClean="0">
                <a:solidFill>
                  <a:srgbClr val="FF0000"/>
                </a:solidFill>
                <a:cs typeface="Calibri" panose="020F0502020204030204" pitchFamily="34" charset="0"/>
              </a:rPr>
              <a:t>slows down</a:t>
            </a:r>
            <a:r>
              <a:rPr lang="en-GB" sz="28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GB" sz="2800" dirty="0" smtClean="0">
                <a:solidFill>
                  <a:srgbClr val="FF0000"/>
                </a:solidFill>
                <a:cs typeface="Calibri" panose="020F0502020204030204" pitchFamily="34" charset="0"/>
              </a:rPr>
              <a:t>for an observer moving at a faster speed</a:t>
            </a:r>
          </a:p>
          <a:p>
            <a:pPr lvl="1">
              <a:lnSpc>
                <a:spcPct val="90000"/>
              </a:lnSpc>
            </a:pPr>
            <a:r>
              <a:rPr lang="en-GB" sz="2800" dirty="0" smtClean="0">
                <a:solidFill>
                  <a:srgbClr val="7030A0"/>
                </a:solidFill>
                <a:cs typeface="Calibri" panose="020F0502020204030204" pitchFamily="34" charset="0"/>
              </a:rPr>
              <a:t>The observed </a:t>
            </a:r>
            <a:r>
              <a:rPr lang="en-GB" sz="2800" b="1" u="sng" dirty="0" smtClean="0">
                <a:solidFill>
                  <a:srgbClr val="7030A0"/>
                </a:solidFill>
                <a:cs typeface="Calibri" panose="020F0502020204030204" pitchFamily="34" charset="0"/>
              </a:rPr>
              <a:t>mass</a:t>
            </a:r>
            <a:r>
              <a:rPr lang="en-GB" sz="2800" dirty="0" smtClean="0">
                <a:solidFill>
                  <a:srgbClr val="7030A0"/>
                </a:solidFill>
                <a:cs typeface="Calibri" panose="020F0502020204030204" pitchFamily="34" charset="0"/>
              </a:rPr>
              <a:t> of an object </a:t>
            </a:r>
            <a:r>
              <a:rPr lang="en-GB" sz="2800" b="1" u="sng" dirty="0" smtClean="0">
                <a:solidFill>
                  <a:srgbClr val="7030A0"/>
                </a:solidFill>
                <a:cs typeface="Calibri" panose="020F0502020204030204" pitchFamily="34" charset="0"/>
              </a:rPr>
              <a:t>increases</a:t>
            </a:r>
            <a:r>
              <a:rPr lang="en-GB" sz="2800" dirty="0" smtClean="0">
                <a:solidFill>
                  <a:srgbClr val="7030A0"/>
                </a:solidFill>
                <a:cs typeface="Calibri" panose="020F0502020204030204" pitchFamily="34" charset="0"/>
              </a:rPr>
              <a:t> with </a:t>
            </a:r>
            <a:r>
              <a:rPr lang="en-GB" sz="2800" b="1" u="sng" dirty="0" smtClean="0">
                <a:solidFill>
                  <a:srgbClr val="7030A0"/>
                </a:solidFill>
                <a:cs typeface="Calibri" panose="020F0502020204030204" pitchFamily="34" charset="0"/>
              </a:rPr>
              <a:t>speed</a:t>
            </a:r>
            <a:r>
              <a:rPr lang="en-GB" sz="2800" dirty="0" smtClean="0">
                <a:solidFill>
                  <a:srgbClr val="7030A0"/>
                </a:solidFill>
                <a:cs typeface="Calibri" panose="020F0502020204030204" pitchFamily="34" charset="0"/>
              </a:rPr>
              <a:t>, as well increasing with </a:t>
            </a:r>
            <a:r>
              <a:rPr lang="en-GB" sz="2800" b="1" u="sng" dirty="0" smtClean="0">
                <a:solidFill>
                  <a:srgbClr val="7030A0"/>
                </a:solidFill>
                <a:cs typeface="Calibri" panose="020F0502020204030204" pitchFamily="34" charset="0"/>
              </a:rPr>
              <a:t>total energy</a:t>
            </a:r>
          </a:p>
          <a:p>
            <a:pPr lvl="1">
              <a:lnSpc>
                <a:spcPct val="90000"/>
              </a:lnSpc>
            </a:pPr>
            <a:r>
              <a:rPr lang="en-GB" sz="2800" smtClean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</a:rPr>
              <a:t>Measured </a:t>
            </a:r>
            <a:r>
              <a:rPr lang="en-GB" sz="2800" b="1" u="sng" smtClean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</a:rPr>
              <a:t>lengths </a:t>
            </a:r>
            <a:r>
              <a:rPr lang="en-GB" sz="2800" b="1" u="sng" dirty="0" smtClean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</a:rPr>
              <a:t>decrease</a:t>
            </a:r>
            <a:r>
              <a:rPr lang="en-GB" sz="2800" b="1" dirty="0" smtClean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GB" sz="2800" dirty="0" smtClean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</a:rPr>
              <a:t>as an observer’s speed increases</a:t>
            </a:r>
            <a:endParaRPr lang="en-GB" sz="2800" dirty="0">
              <a:solidFill>
                <a:schemeClr val="accent6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243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Nuclear stability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24744"/>
            <a:ext cx="8964488" cy="5616624"/>
          </a:xfrm>
          <a:ln>
            <a:noFill/>
          </a:ln>
        </p:spPr>
        <p:txBody>
          <a:bodyPr>
            <a:noAutofit/>
          </a:bodyPr>
          <a:lstStyle/>
          <a:p>
            <a:r>
              <a:rPr lang="en-GB" sz="2800" dirty="0" smtClean="0">
                <a:cs typeface="Calibri" panose="020F0502020204030204" pitchFamily="34" charset="0"/>
              </a:rPr>
              <a:t>The more nucleons we add to a nucleus, the more energy we release, and the more mass defect we lose.</a:t>
            </a:r>
          </a:p>
          <a:p>
            <a:r>
              <a:rPr lang="en-GB" sz="2800" dirty="0" smtClean="0">
                <a:cs typeface="Calibri" panose="020F0502020204030204" pitchFamily="34" charset="0"/>
              </a:rPr>
              <a:t>However, we can also look at the </a:t>
            </a:r>
            <a:r>
              <a:rPr lang="en-GB" sz="2800" b="1" dirty="0" smtClean="0">
                <a:cs typeface="Calibri" panose="020F0502020204030204" pitchFamily="34" charset="0"/>
              </a:rPr>
              <a:t>binding energy per nucleon</a:t>
            </a:r>
            <a:r>
              <a:rPr lang="en-GB" sz="2800" dirty="0" smtClean="0">
                <a:cs typeface="Calibri" panose="020F0502020204030204" pitchFamily="34" charset="0"/>
              </a:rPr>
              <a:t>.</a:t>
            </a:r>
          </a:p>
          <a:p>
            <a:r>
              <a:rPr lang="en-GB" sz="2800" dirty="0" smtClean="0">
                <a:cs typeface="Calibri" panose="020F0502020204030204" pitchFamily="34" charset="0"/>
              </a:rPr>
              <a:t>For example, forming </a:t>
            </a:r>
            <a:r>
              <a:rPr lang="en-GB" sz="2800" dirty="0" smtClean="0">
                <a:solidFill>
                  <a:srgbClr val="990099"/>
                </a:solidFill>
                <a:cs typeface="Calibri" panose="020F0502020204030204" pitchFamily="34" charset="0"/>
              </a:rPr>
              <a:t>Uranium-235</a:t>
            </a:r>
            <a:r>
              <a:rPr lang="en-GB" sz="2800" dirty="0" smtClean="0">
                <a:cs typeface="Calibri" panose="020F0502020204030204" pitchFamily="34" charset="0"/>
              </a:rPr>
              <a:t> from individual protons and neutrons will release </a:t>
            </a:r>
            <a:r>
              <a:rPr lang="en-GB" sz="2800" u="sng" dirty="0" smtClean="0">
                <a:solidFill>
                  <a:srgbClr val="FF0000"/>
                </a:solidFill>
                <a:cs typeface="Calibri" panose="020F0502020204030204" pitchFamily="34" charset="0"/>
              </a:rPr>
              <a:t>more binding energy overall</a:t>
            </a:r>
            <a:r>
              <a:rPr lang="en-GB" sz="2800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GB" sz="2800" dirty="0" smtClean="0">
                <a:solidFill>
                  <a:srgbClr val="990099"/>
                </a:solidFill>
                <a:cs typeface="Calibri" panose="020F0502020204030204" pitchFamily="34" charset="0"/>
              </a:rPr>
              <a:t>(6.5 MeV x 235 nucleons = 1528MeV) </a:t>
            </a:r>
            <a:r>
              <a:rPr lang="en-GB" sz="2800" dirty="0" smtClean="0">
                <a:cs typeface="Calibri" panose="020F0502020204030204" pitchFamily="34" charset="0"/>
              </a:rPr>
              <a:t>than forming </a:t>
            </a:r>
            <a:r>
              <a:rPr lang="en-GB" sz="2800" dirty="0" smtClean="0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Iron-56 (8.5MeV x 56 nucleons = 476 MeV)</a:t>
            </a:r>
            <a:r>
              <a:rPr lang="en-GB" sz="2800" dirty="0" smtClean="0">
                <a:cs typeface="Calibri" panose="020F0502020204030204" pitchFamily="34" charset="0"/>
              </a:rPr>
              <a:t>.</a:t>
            </a:r>
          </a:p>
          <a:p>
            <a:r>
              <a:rPr lang="en-GB" sz="2800" dirty="0" smtClean="0">
                <a:cs typeface="Calibri" panose="020F0502020204030204" pitchFamily="34" charset="0"/>
              </a:rPr>
              <a:t>However, </a:t>
            </a:r>
            <a:r>
              <a:rPr lang="en-GB" sz="2800" dirty="0" smtClean="0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Iron-56</a:t>
            </a:r>
            <a:r>
              <a:rPr lang="en-GB" sz="2800" dirty="0" smtClean="0">
                <a:cs typeface="Calibri" panose="020F0502020204030204" pitchFamily="34" charset="0"/>
              </a:rPr>
              <a:t> is a more tightly-bound nucleus, and has more binding energy per nucleon (</a:t>
            </a:r>
            <a:r>
              <a:rPr lang="en-GB" sz="2800" dirty="0" smtClean="0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8.5MeV &gt;</a:t>
            </a:r>
            <a:r>
              <a:rPr lang="en-GB" sz="2800" dirty="0">
                <a:solidFill>
                  <a:srgbClr val="990099"/>
                </a:solidFill>
                <a:cs typeface="Calibri" panose="020F0502020204030204" pitchFamily="34" charset="0"/>
              </a:rPr>
              <a:t> 6.5 </a:t>
            </a:r>
            <a:r>
              <a:rPr lang="en-GB" sz="2800" dirty="0" smtClean="0">
                <a:solidFill>
                  <a:srgbClr val="990099"/>
                </a:solidFill>
                <a:cs typeface="Calibri" panose="020F0502020204030204" pitchFamily="34" charset="0"/>
              </a:rPr>
              <a:t>MeV)</a:t>
            </a:r>
            <a:r>
              <a:rPr lang="en-GB" sz="2800" dirty="0" smtClean="0">
                <a:cs typeface="Calibri" panose="020F0502020204030204" pitchFamily="34" charset="0"/>
              </a:rPr>
              <a:t>.</a:t>
            </a:r>
          </a:p>
          <a:p>
            <a:r>
              <a:rPr lang="en-GB" sz="2800" dirty="0" smtClean="0">
                <a:cs typeface="Calibri" panose="020F0502020204030204" pitchFamily="34" charset="0"/>
              </a:rPr>
              <a:t>As we add more nucleons to Iron, the </a:t>
            </a:r>
            <a:r>
              <a:rPr lang="en-GB" sz="2800" b="1" dirty="0" smtClean="0">
                <a:cs typeface="Calibri" panose="020F0502020204030204" pitchFamily="34" charset="0"/>
              </a:rPr>
              <a:t>total increase</a:t>
            </a:r>
            <a:r>
              <a:rPr lang="en-GB" sz="2800" dirty="0" smtClean="0">
                <a:cs typeface="Calibri" panose="020F0502020204030204" pitchFamily="34" charset="0"/>
              </a:rPr>
              <a:t> in binding energy each time gets lower and lower).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947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Nuclear stability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196752"/>
            <a:ext cx="8820472" cy="2736304"/>
          </a:xfrm>
          <a:ln>
            <a:noFill/>
          </a:ln>
        </p:spPr>
        <p:txBody>
          <a:bodyPr>
            <a:noAutofit/>
          </a:bodyPr>
          <a:lstStyle/>
          <a:p>
            <a:r>
              <a:rPr lang="en-GB" sz="2800" dirty="0" smtClean="0">
                <a:cs typeface="Calibri" panose="020F0502020204030204" pitchFamily="34" charset="0"/>
              </a:rPr>
              <a:t>This makes sense- the </a:t>
            </a:r>
            <a:r>
              <a:rPr lang="en-GB" sz="2800" dirty="0" smtClean="0">
                <a:solidFill>
                  <a:srgbClr val="FF0000"/>
                </a:solidFill>
                <a:cs typeface="Calibri" panose="020F0502020204030204" pitchFamily="34" charset="0"/>
              </a:rPr>
              <a:t>strong force </a:t>
            </a:r>
            <a:r>
              <a:rPr lang="en-GB" sz="2800" dirty="0" smtClean="0">
                <a:cs typeface="Calibri" panose="020F0502020204030204" pitchFamily="34" charset="0"/>
              </a:rPr>
              <a:t>has a </a:t>
            </a:r>
            <a:r>
              <a:rPr lang="en-GB" sz="2800" dirty="0" smtClean="0">
                <a:solidFill>
                  <a:srgbClr val="FF0000"/>
                </a:solidFill>
                <a:cs typeface="Calibri" panose="020F0502020204030204" pitchFamily="34" charset="0"/>
              </a:rPr>
              <a:t>short range </a:t>
            </a:r>
            <a:r>
              <a:rPr lang="en-GB" sz="2800" dirty="0" smtClean="0">
                <a:cs typeface="Calibri" panose="020F0502020204030204" pitchFamily="34" charset="0"/>
              </a:rPr>
              <a:t>and so stays at pretty similar values, but the </a:t>
            </a:r>
            <a:r>
              <a:rPr lang="en-GB" sz="2800" dirty="0" smtClean="0">
                <a:solidFill>
                  <a:srgbClr val="990099"/>
                </a:solidFill>
                <a:cs typeface="Calibri" panose="020F0502020204030204" pitchFamily="34" charset="0"/>
              </a:rPr>
              <a:t>electrostatic repulsion </a:t>
            </a:r>
            <a:r>
              <a:rPr lang="en-GB" sz="2800" dirty="0" smtClean="0">
                <a:cs typeface="Calibri" panose="020F0502020204030204" pitchFamily="34" charset="0"/>
              </a:rPr>
              <a:t>has a larger range and so </a:t>
            </a:r>
            <a:r>
              <a:rPr lang="en-GB" sz="2800" dirty="0" smtClean="0">
                <a:solidFill>
                  <a:srgbClr val="990099"/>
                </a:solidFill>
                <a:cs typeface="Calibri" panose="020F0502020204030204" pitchFamily="34" charset="0"/>
              </a:rPr>
              <a:t>increases in strength.</a:t>
            </a:r>
          </a:p>
          <a:p>
            <a:r>
              <a:rPr lang="en-GB" sz="2800" dirty="0" smtClean="0">
                <a:cs typeface="Calibri" panose="020F0502020204030204" pitchFamily="34" charset="0"/>
              </a:rPr>
              <a:t>Therefore there is less potential energy when adding new nucleons to large nuclei.</a:t>
            </a:r>
          </a:p>
          <a:p>
            <a:endParaRPr lang="en-GB" sz="2800" dirty="0">
              <a:cs typeface="Calibri" panose="020F0502020204030204" pitchFamily="34" charset="0"/>
            </a:endParaRPr>
          </a:p>
          <a:p>
            <a:r>
              <a:rPr lang="en-GB" sz="2800" dirty="0" smtClean="0">
                <a:cs typeface="Calibri" panose="020F0502020204030204" pitchFamily="34" charset="0"/>
              </a:rPr>
              <a:t>If you want to do further reading on the theory behind the topic, the mathematical solution to this is called the “</a:t>
            </a:r>
            <a:r>
              <a:rPr lang="en-GB" sz="2800" b="1" dirty="0" smtClean="0">
                <a:cs typeface="Calibri" panose="020F0502020204030204" pitchFamily="34" charset="0"/>
              </a:rPr>
              <a:t>Semi-Empirical Mass Formula</a:t>
            </a:r>
            <a:r>
              <a:rPr lang="en-GB" sz="2800" dirty="0" smtClean="0">
                <a:cs typeface="Calibri" panose="020F0502020204030204" pitchFamily="34" charset="0"/>
              </a:rPr>
              <a:t>”- interesting  additional reading that might help your understanding!)</a:t>
            </a:r>
          </a:p>
          <a:p>
            <a:endParaRPr lang="en-GB" sz="2800" dirty="0" smtClean="0"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968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674925" cy="1143000"/>
          </a:xfrm>
        </p:spPr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Binding energy per nucleon vs. Mass Number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35806"/>
            <a:ext cx="8676456" cy="558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56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620073" cy="1143000"/>
          </a:xfrm>
        </p:spPr>
        <p:txBody>
          <a:bodyPr/>
          <a:lstStyle/>
          <a:p>
            <a:pPr eaLnBrk="1" hangingPunct="1"/>
            <a:r>
              <a:rPr lang="en-GB" sz="4000" u="sng" dirty="0" smtClean="0"/>
              <a:t>Nuclear </a:t>
            </a:r>
            <a:r>
              <a:rPr lang="en-GB" sz="4000" u="sng" dirty="0" smtClean="0"/>
              <a:t>Fission and Fusion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80" r="44687" b="23931"/>
          <a:stretch/>
        </p:blipFill>
        <p:spPr bwMode="auto">
          <a:xfrm>
            <a:off x="323528" y="2042093"/>
            <a:ext cx="4214815" cy="30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33" t="23380" b="23931"/>
          <a:stretch/>
        </p:blipFill>
        <p:spPr bwMode="auto">
          <a:xfrm>
            <a:off x="4978015" y="2077254"/>
            <a:ext cx="3876116" cy="30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30452" y="2273341"/>
            <a:ext cx="136815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376612" y="2273341"/>
            <a:ext cx="136815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602843" y="5193650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u="sng" dirty="0" smtClean="0">
                <a:solidFill>
                  <a:srgbClr val="8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Fission</a:t>
            </a:r>
            <a:endParaRPr lang="en-GB" sz="4000" b="1" u="sng" dirty="0">
              <a:solidFill>
                <a:srgbClr val="800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50875" y="5088467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u="sng" dirty="0" smtClean="0">
                <a:solidFill>
                  <a:srgbClr val="8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Fusion</a:t>
            </a:r>
            <a:endParaRPr lang="en-GB" sz="4000" b="1" u="sng" dirty="0">
              <a:solidFill>
                <a:srgbClr val="800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084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cs typeface="Calibri" panose="020F0502020204030204" pitchFamily="34" charset="0"/>
              </a:rPr>
              <a:t>Induced Nuclear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 Fission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3580" y="2636912"/>
            <a:ext cx="6952960" cy="404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3395" y="1124744"/>
            <a:ext cx="8820472" cy="19716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GB" sz="2800" dirty="0" smtClean="0">
                <a:cs typeface="Calibri" panose="020F0502020204030204" pitchFamily="34" charset="0"/>
              </a:rPr>
              <a:t>In 1938, Hahn and </a:t>
            </a:r>
            <a:r>
              <a:rPr lang="en-GB" sz="2800" dirty="0" err="1" smtClean="0">
                <a:cs typeface="Calibri" panose="020F0502020204030204" pitchFamily="34" charset="0"/>
              </a:rPr>
              <a:t>Strassman</a:t>
            </a:r>
            <a:r>
              <a:rPr lang="en-GB" sz="2800" dirty="0" smtClean="0">
                <a:cs typeface="Calibri" panose="020F0502020204030204" pitchFamily="34" charset="0"/>
              </a:rPr>
              <a:t> discovered that we could force a Uranium-235 atom to split into two fragments, releasing further neutrons (and energy!) in the process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95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cs typeface="Calibri" panose="020F0502020204030204" pitchFamily="34" charset="0"/>
              </a:rPr>
              <a:t>Induced Nuclear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 Fission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241376"/>
            <a:ext cx="8820472" cy="19716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GB" sz="2800" dirty="0"/>
              <a:t>Uranium-235 absorbs one neutron…</a:t>
            </a:r>
          </a:p>
          <a:p>
            <a:r>
              <a:rPr lang="en-GB" sz="2800" dirty="0"/>
              <a:t>It then fragments, into Krypton-89 and Barium-144</a:t>
            </a:r>
          </a:p>
          <a:p>
            <a:r>
              <a:rPr lang="en-GB" sz="2800" dirty="0"/>
              <a:t>What else is produced?</a:t>
            </a:r>
          </a:p>
          <a:p>
            <a:r>
              <a:rPr lang="en-GB" sz="2800" dirty="0"/>
              <a:t>Use your periodic tables to write the equation</a:t>
            </a:r>
            <a:r>
              <a:rPr lang="en-GB" sz="2800" dirty="0" smtClean="0"/>
              <a:t>:</a:t>
            </a:r>
          </a:p>
          <a:p>
            <a:endParaRPr lang="en-GB" sz="2800" dirty="0"/>
          </a:p>
          <a:p>
            <a:endParaRPr lang="en-GB" sz="2800" dirty="0" smtClean="0"/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>
                <a:hlinkClick r:id="rId4"/>
              </a:rPr>
              <a:t>http://hyperphysics.phy-astr.gsu.edu/hbase/nucene/u235chn.html</a:t>
            </a:r>
            <a:r>
              <a:rPr lang="en-GB" sz="2800" dirty="0"/>
              <a:t> </a:t>
            </a:r>
          </a:p>
          <a:p>
            <a:r>
              <a:rPr lang="en-GB" sz="2800" dirty="0" err="1"/>
              <a:t>Phet</a:t>
            </a:r>
            <a:r>
              <a:rPr lang="en-GB" sz="2800" dirty="0"/>
              <a:t> </a:t>
            </a:r>
            <a:r>
              <a:rPr lang="en-GB" sz="2800" dirty="0">
                <a:hlinkClick r:id="rId5"/>
              </a:rPr>
              <a:t>animation</a:t>
            </a:r>
            <a:endParaRPr lang="en-GB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505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cs typeface="Calibri" panose="020F0502020204030204" pitchFamily="34" charset="0"/>
              </a:rPr>
              <a:t>Induced Nuclear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 Fission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241376"/>
            <a:ext cx="8820472" cy="19716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GB" sz="2800" dirty="0" smtClean="0"/>
              <a:t>There </a:t>
            </a:r>
            <a:r>
              <a:rPr lang="en-GB" sz="2800" dirty="0"/>
              <a:t>are two fissionable substances in common use in nuclear reactors: </a:t>
            </a:r>
            <a:r>
              <a:rPr lang="en-GB" sz="2800" b="1" dirty="0"/>
              <a:t>Uranium-235</a:t>
            </a:r>
            <a:r>
              <a:rPr lang="en-GB" sz="2800" dirty="0"/>
              <a:t> and </a:t>
            </a:r>
            <a:r>
              <a:rPr lang="en-GB" sz="2800" b="1" dirty="0" smtClean="0"/>
              <a:t>Plutonium-239.</a:t>
            </a:r>
            <a:endParaRPr lang="en-GB" sz="2800" b="1" dirty="0"/>
          </a:p>
          <a:p>
            <a:r>
              <a:rPr lang="en-GB" sz="2800" dirty="0" smtClean="0"/>
              <a:t>Fission </a:t>
            </a:r>
            <a:r>
              <a:rPr lang="en-GB" sz="2800" dirty="0"/>
              <a:t>is the </a:t>
            </a:r>
            <a:r>
              <a:rPr lang="en-GB" sz="2800" b="1" dirty="0"/>
              <a:t>splitting</a:t>
            </a:r>
            <a:r>
              <a:rPr lang="en-GB" sz="2800" dirty="0"/>
              <a:t> of an atomic </a:t>
            </a:r>
            <a:r>
              <a:rPr lang="en-GB" sz="2800" dirty="0" smtClean="0"/>
              <a:t>nucleus.</a:t>
            </a:r>
            <a:endParaRPr lang="en-GB" sz="2800" dirty="0"/>
          </a:p>
          <a:p>
            <a:r>
              <a:rPr lang="en-GB" sz="2800" dirty="0" smtClean="0"/>
              <a:t>For </a:t>
            </a:r>
            <a:r>
              <a:rPr lang="en-GB" sz="2800" dirty="0"/>
              <a:t>fission to occur, Uranium-235 or Plutonium-239 must first absorb a </a:t>
            </a:r>
            <a:r>
              <a:rPr lang="en-GB" sz="2800" b="1" dirty="0" smtClean="0">
                <a:solidFill>
                  <a:srgbClr val="800080"/>
                </a:solidFill>
              </a:rPr>
              <a:t>neutron.</a:t>
            </a:r>
            <a:endParaRPr lang="en-GB" sz="2800" b="1" dirty="0">
              <a:solidFill>
                <a:srgbClr val="800080"/>
              </a:solidFill>
            </a:endParaRPr>
          </a:p>
          <a:p>
            <a:r>
              <a:rPr lang="en-GB" sz="2800" dirty="0" smtClean="0"/>
              <a:t>The </a:t>
            </a:r>
            <a:r>
              <a:rPr lang="en-GB" sz="2800" dirty="0"/>
              <a:t>nucleus undergoing fission splits into two smaller nuclei, and this releases two or three </a:t>
            </a:r>
            <a:r>
              <a:rPr lang="en-GB" sz="2800" b="1" dirty="0">
                <a:solidFill>
                  <a:srgbClr val="800080"/>
                </a:solidFill>
              </a:rPr>
              <a:t>neutrons</a:t>
            </a:r>
            <a:r>
              <a:rPr lang="en-GB" sz="2800" dirty="0"/>
              <a:t> plus a lot of </a:t>
            </a:r>
            <a:r>
              <a:rPr lang="en-GB" sz="2800" b="1" dirty="0" smtClean="0">
                <a:solidFill>
                  <a:srgbClr val="FF0000"/>
                </a:solidFill>
              </a:rPr>
              <a:t>energy.</a:t>
            </a:r>
            <a:endParaRPr lang="en-GB" sz="2800" b="1" dirty="0">
              <a:solidFill>
                <a:srgbClr val="FF0000"/>
              </a:solidFill>
            </a:endParaRPr>
          </a:p>
          <a:p>
            <a:r>
              <a:rPr lang="en-GB" sz="2800" dirty="0" smtClean="0"/>
              <a:t>The </a:t>
            </a:r>
            <a:r>
              <a:rPr lang="en-GB" sz="2800" dirty="0"/>
              <a:t>neutrons may then </a:t>
            </a:r>
            <a:r>
              <a:rPr lang="en-GB" sz="2800" dirty="0" smtClean="0"/>
              <a:t>go </a:t>
            </a:r>
            <a:r>
              <a:rPr lang="en-GB" sz="2800" dirty="0"/>
              <a:t>on to hit other atomic nuclei, causing a </a:t>
            </a:r>
            <a:r>
              <a:rPr lang="en-GB" sz="2800" b="1" dirty="0">
                <a:solidFill>
                  <a:srgbClr val="00B050"/>
                </a:solidFill>
              </a:rPr>
              <a:t>chain </a:t>
            </a:r>
            <a:r>
              <a:rPr lang="en-GB" sz="2800" b="1" dirty="0" smtClean="0">
                <a:solidFill>
                  <a:srgbClr val="00B050"/>
                </a:solidFill>
              </a:rPr>
              <a:t>reaction.</a:t>
            </a:r>
            <a:endParaRPr lang="en-GB" sz="2400" b="1" dirty="0">
              <a:solidFill>
                <a:srgbClr val="00B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663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7681" y="-212491"/>
            <a:ext cx="7772400" cy="1470025"/>
          </a:xfrm>
        </p:spPr>
        <p:txBody>
          <a:bodyPr>
            <a:normAutofit/>
          </a:bodyPr>
          <a:lstStyle/>
          <a:p>
            <a:r>
              <a:rPr lang="en-GB" sz="5400" b="1" u="sng" dirty="0" smtClean="0">
                <a:hlinkClick r:id="rId3"/>
              </a:rPr>
              <a:t>Chain Reactions</a:t>
            </a:r>
            <a:endParaRPr lang="en-GB" sz="5400" b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0414" y="3011799"/>
            <a:ext cx="2990403" cy="1739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12796"/>
          <a:stretch/>
        </p:blipFill>
        <p:spPr bwMode="auto">
          <a:xfrm>
            <a:off x="6204472" y="1139591"/>
            <a:ext cx="2607748" cy="1739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12796"/>
          <a:stretch/>
        </p:blipFill>
        <p:spPr bwMode="auto">
          <a:xfrm>
            <a:off x="6204472" y="3011799"/>
            <a:ext cx="2607748" cy="1739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12796"/>
          <a:stretch/>
        </p:blipFill>
        <p:spPr bwMode="auto">
          <a:xfrm>
            <a:off x="6204472" y="4956015"/>
            <a:ext cx="2607748" cy="1739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flipV="1">
            <a:off x="4586718" y="2147703"/>
            <a:ext cx="1617754" cy="136815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567503" y="3803887"/>
            <a:ext cx="1656184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840817" y="4091919"/>
            <a:ext cx="1382870" cy="151216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4036014" y="3011799"/>
            <a:ext cx="484841" cy="504056"/>
          </a:xfrm>
          <a:prstGeom prst="ellipse">
            <a:avLst/>
          </a:prstGeom>
          <a:solidFill>
            <a:srgbClr val="800080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043802" y="4247161"/>
            <a:ext cx="484841" cy="504056"/>
          </a:xfrm>
          <a:prstGeom prst="ellipse">
            <a:avLst/>
          </a:prstGeom>
          <a:solidFill>
            <a:srgbClr val="66FF66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7992433" y="1139591"/>
            <a:ext cx="484841" cy="504056"/>
          </a:xfrm>
          <a:prstGeom prst="ellipse">
            <a:avLst/>
          </a:prstGeom>
          <a:solidFill>
            <a:srgbClr val="800080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7992433" y="3011799"/>
            <a:ext cx="484841" cy="504056"/>
          </a:xfrm>
          <a:prstGeom prst="ellipse">
            <a:avLst/>
          </a:prstGeom>
          <a:solidFill>
            <a:srgbClr val="800080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7993240" y="4931852"/>
            <a:ext cx="484841" cy="504056"/>
          </a:xfrm>
          <a:prstGeom prst="ellipse">
            <a:avLst/>
          </a:prstGeom>
          <a:solidFill>
            <a:srgbClr val="800080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7993240" y="4247161"/>
            <a:ext cx="484841" cy="504056"/>
          </a:xfrm>
          <a:prstGeom prst="ellipse">
            <a:avLst/>
          </a:prstGeom>
          <a:solidFill>
            <a:srgbClr val="66FF66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7971094" y="2374953"/>
            <a:ext cx="484841" cy="504056"/>
          </a:xfrm>
          <a:prstGeom prst="ellipse">
            <a:avLst/>
          </a:prstGeom>
          <a:solidFill>
            <a:srgbClr val="66FF66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7992433" y="6226359"/>
            <a:ext cx="484841" cy="504056"/>
          </a:xfrm>
          <a:prstGeom prst="ellipse">
            <a:avLst/>
          </a:prstGeom>
          <a:solidFill>
            <a:srgbClr val="66FF66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07088" y="996858"/>
            <a:ext cx="484841" cy="504056"/>
          </a:xfrm>
          <a:prstGeom prst="ellipse">
            <a:avLst/>
          </a:prstGeom>
          <a:solidFill>
            <a:srgbClr val="800080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1055160" y="996858"/>
            <a:ext cx="484841" cy="504056"/>
          </a:xfrm>
          <a:prstGeom prst="ellipse">
            <a:avLst/>
          </a:prstGeom>
          <a:solidFill>
            <a:srgbClr val="66FF66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545947" y="881380"/>
            <a:ext cx="2466778" cy="735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/>
              <a:t>Daughter Nuclei</a:t>
            </a:r>
            <a:endParaRPr lang="en-GB" sz="2400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2237" t="36776" r="87061" b="37740"/>
          <a:stretch/>
        </p:blipFill>
        <p:spPr bwMode="auto">
          <a:xfrm>
            <a:off x="555719" y="1616393"/>
            <a:ext cx="320003" cy="443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itle 1"/>
          <p:cNvSpPr txBox="1">
            <a:spLocks/>
          </p:cNvSpPr>
          <p:nvPr/>
        </p:nvSpPr>
        <p:spPr>
          <a:xfrm>
            <a:off x="975390" y="1500914"/>
            <a:ext cx="1599581" cy="632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/>
              <a:t>Neutron</a:t>
            </a:r>
            <a:endParaRPr lang="en-GB" sz="2400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12396" t="24941" r="60859" b="28603"/>
          <a:stretch/>
        </p:blipFill>
        <p:spPr bwMode="auto">
          <a:xfrm>
            <a:off x="315826" y="2132856"/>
            <a:ext cx="799790" cy="8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itle 1"/>
          <p:cNvSpPr txBox="1">
            <a:spLocks/>
          </p:cNvSpPr>
          <p:nvPr/>
        </p:nvSpPr>
        <p:spPr>
          <a:xfrm>
            <a:off x="1157897" y="2184573"/>
            <a:ext cx="1980087" cy="632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/>
              <a:t>Parent Nuclei</a:t>
            </a: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280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9" grpId="0"/>
      <p:bldP spid="3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cs typeface="Calibri" panose="020F0502020204030204" pitchFamily="34" charset="0"/>
              </a:rPr>
              <a:t>Chain Reactions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179512" y="980728"/>
                <a:ext cx="8964488" cy="5733256"/>
              </a:xfrm>
              <a:ln>
                <a:noFill/>
              </a:ln>
            </p:spPr>
            <p:txBody>
              <a:bodyPr>
                <a:noAutofit/>
              </a:bodyPr>
              <a:lstStyle/>
              <a:p>
                <a:r>
                  <a:rPr lang="en-GB" sz="2800" dirty="0" smtClean="0"/>
                  <a:t>Each fission event releases 2 extra neutrons, so after </a:t>
                </a:r>
                <a:r>
                  <a:rPr lang="en-GB" sz="2800" i="1" dirty="0" smtClean="0"/>
                  <a:t>n</a:t>
                </a:r>
                <a:r>
                  <a:rPr lang="en-GB" sz="2800" dirty="0" smtClean="0"/>
                  <a:t> generations, we have </a:t>
                </a:r>
                <a:r>
                  <a:rPr lang="en-GB" sz="2800" i="1" dirty="0" smtClean="0"/>
                  <a:t>2</a:t>
                </a:r>
                <a:r>
                  <a:rPr lang="en-GB" sz="2800" i="1" baseline="30000" dirty="0" smtClean="0"/>
                  <a:t>n</a:t>
                </a:r>
                <a:r>
                  <a:rPr lang="en-GB" sz="2800" dirty="0" smtClean="0"/>
                  <a:t> neutrons</a:t>
                </a:r>
                <a:endParaRPr lang="en-GB" sz="2800" b="1" dirty="0"/>
              </a:p>
              <a:p>
                <a:r>
                  <a:rPr lang="en-GB" sz="2800" dirty="0" smtClean="0"/>
                  <a:t>How long would it take for fission of 6 x 10</a:t>
                </a:r>
                <a:r>
                  <a:rPr lang="en-GB" sz="2800" baseline="30000" dirty="0" smtClean="0"/>
                  <a:t>23</a:t>
                </a:r>
                <a:r>
                  <a:rPr lang="en-GB" sz="2800" dirty="0" smtClean="0"/>
                  <a:t> atoms?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  <m:r>
                        <a:rPr lang="en-GB" sz="2800" i="1" baseline="3000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GB" sz="2800" i="1" baseline="3000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=6×</m:t>
                      </m:r>
                      <m:sSup>
                        <m:sSupPr>
                          <m:ctrlPr>
                            <a:rPr lang="en-GB" sz="2800" i="1" dirty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800" i="1" dirty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GB" sz="2800" i="1" dirty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23</m:t>
                          </m:r>
                        </m:sup>
                      </m:sSup>
                    </m:oMath>
                  </m:oMathPara>
                </a14:m>
                <a:endParaRPr lang="en-GB" sz="2800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80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800" i="0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8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GB" sz="28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(6</m:t>
                          </m:r>
                          <m:r>
                            <a:rPr lang="en-GB" sz="28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n-GB" sz="28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8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GB" sz="28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23</m:t>
                              </m:r>
                            </m:sup>
                          </m:sSup>
                        </m:e>
                      </m:func>
                      <m:r>
                        <a:rPr lang="en-GB" sz="28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  <m:r>
                        <a:rPr lang="en-GB" sz="2800" b="0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≈79 </m:t>
                      </m:r>
                      <m:r>
                        <a:rPr lang="en-GB" sz="2800" b="0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𝑔𝑒𝑛𝑒𝑟𝑎𝑡𝑖𝑜𝑛𝑠</m:t>
                      </m:r>
                    </m:oMath>
                  </m:oMathPara>
                </a14:m>
                <a:endParaRPr lang="en-GB" sz="2800" baseline="30000" dirty="0" smtClean="0">
                  <a:solidFill>
                    <a:srgbClr val="FF0000"/>
                  </a:solidFill>
                </a:endParaRPr>
              </a:p>
              <a:p>
                <a:r>
                  <a:rPr lang="en-GB" sz="2800" dirty="0" smtClean="0"/>
                  <a:t>It takes no more than a fraction of a second to reach this number, and each fission event releases 200MeV of energy- how much energy would fission of 235g of Uranium-235 give off?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𝐸</m:t>
                    </m:r>
                    <m:r>
                      <a:rPr lang="en-GB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=6×</m:t>
                    </m:r>
                    <m:sSup>
                      <m:sSupPr>
                        <m:ctrlPr>
                          <a:rPr lang="en-GB" sz="2800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GB" sz="2800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GB" sz="2800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23</m:t>
                        </m:r>
                      </m:sup>
                    </m:sSup>
                    <m:r>
                      <a:rPr lang="en-GB" sz="280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GB" sz="2800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200×1.6×</m:t>
                    </m:r>
                    <m:sSup>
                      <m:sSupPr>
                        <m:ctrlPr>
                          <a:rPr lang="en-GB" sz="28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GB" sz="28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GB" sz="28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−19</m:t>
                        </m:r>
                      </m:sup>
                    </m:sSup>
                    <m:r>
                      <a:rPr lang="en-GB" sz="2800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GB" sz="28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GB" sz="28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GB" sz="28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6</m:t>
                        </m:r>
                      </m:sup>
                    </m:sSup>
                    <m:r>
                      <a:rPr lang="en-GB" sz="2800" b="1" i="1" dirty="0" smtClean="0">
                        <a:solidFill>
                          <a:srgbClr val="990099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GB" sz="2800" b="1" i="1" dirty="0" smtClean="0">
                        <a:solidFill>
                          <a:srgbClr val="990099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en-GB" sz="2800" b="1" i="1" dirty="0" smtClean="0">
                        <a:solidFill>
                          <a:srgbClr val="990099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GB" sz="2800" b="1" i="1" dirty="0" smtClean="0">
                        <a:solidFill>
                          <a:srgbClr val="990099"/>
                        </a:solidFill>
                        <a:latin typeface="Cambria Math"/>
                        <a:ea typeface="Cambria Math"/>
                      </a:rPr>
                      <m:t>𝟗𝟐</m:t>
                    </m:r>
                    <m:r>
                      <a:rPr lang="en-GB" sz="2800" b="1" i="1" dirty="0" smtClean="0">
                        <a:solidFill>
                          <a:srgbClr val="990099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GB" sz="2800" b="1" i="1" dirty="0" smtClean="0">
                            <a:solidFill>
                              <a:srgbClr val="990099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GB" sz="2800" b="1" i="1" dirty="0" smtClean="0">
                            <a:solidFill>
                              <a:srgbClr val="990099"/>
                            </a:solidFill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n-GB" sz="2800" b="1" i="1" dirty="0" smtClean="0">
                            <a:solidFill>
                              <a:srgbClr val="990099"/>
                            </a:solidFill>
                            <a:latin typeface="Cambria Math"/>
                            <a:ea typeface="Cambria Math"/>
                          </a:rPr>
                          <m:t>𝟏𝟑</m:t>
                        </m:r>
                      </m:sup>
                    </m:sSup>
                  </m:oMath>
                </a14:m>
                <a:r>
                  <a:rPr lang="en-GB" sz="2800" b="1" dirty="0" smtClean="0">
                    <a:solidFill>
                      <a:srgbClr val="990099"/>
                    </a:solidFill>
                  </a:rPr>
                  <a:t>J</a:t>
                </a:r>
              </a:p>
              <a:p>
                <a:r>
                  <a:rPr lang="en-GB" sz="2800" b="1" dirty="0" smtClean="0">
                    <a:solidFill>
                      <a:srgbClr val="990099"/>
                    </a:solidFill>
                  </a:rPr>
                  <a:t>This is about a million times more energy than the same amount of fossil fuel!</a:t>
                </a:r>
                <a:endParaRPr lang="en-GB" sz="2800" b="1" dirty="0"/>
              </a:p>
              <a:p>
                <a:pPr marL="0" indent="0" algn="ctr">
                  <a:lnSpc>
                    <a:spcPct val="150000"/>
                  </a:lnSpc>
                  <a:buNone/>
                </a:pPr>
                <a:endParaRPr lang="en-GB" sz="2800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endParaRPr lang="en-GB" sz="2800" dirty="0" smtClean="0"/>
              </a:p>
              <a:p>
                <a:pPr marL="0" indent="0" algn="ctr">
                  <a:buNone/>
                </a:pPr>
                <a:endParaRPr lang="en-GB" sz="2800" dirty="0" smtClean="0"/>
              </a:p>
              <a:p>
                <a:pPr marL="0" indent="0">
                  <a:buNone/>
                </a:pPr>
                <a:endParaRPr lang="en-GB" sz="2800" dirty="0" smtClean="0"/>
              </a:p>
              <a:p>
                <a:pPr marL="0" indent="0">
                  <a:buNone/>
                </a:pPr>
                <a:endParaRPr lang="en-GB" sz="2800" dirty="0"/>
              </a:p>
              <a:p>
                <a:pPr marL="0" indent="0">
                  <a:buNone/>
                </a:pPr>
                <a:endParaRPr lang="en-GB" sz="2800" dirty="0" smtClean="0"/>
              </a:p>
              <a:p>
                <a:pPr marL="0" indent="0">
                  <a:buNone/>
                </a:pPr>
                <a:endParaRPr lang="en-GB" sz="2800" dirty="0"/>
              </a:p>
              <a:p>
                <a:r>
                  <a:rPr lang="en-GB" sz="2800" dirty="0" smtClean="0"/>
                  <a:t>For </a:t>
                </a:r>
                <a:r>
                  <a:rPr lang="en-GB" sz="2800" dirty="0"/>
                  <a:t>fission to occur, Uranium-235 or Plutonium-239 must first absorb a </a:t>
                </a:r>
                <a:r>
                  <a:rPr lang="en-GB" sz="2800" b="1" dirty="0" smtClean="0">
                    <a:solidFill>
                      <a:srgbClr val="800080"/>
                    </a:solidFill>
                  </a:rPr>
                  <a:t>neutron.</a:t>
                </a:r>
                <a:endParaRPr lang="en-GB" sz="2800" b="1" dirty="0">
                  <a:solidFill>
                    <a:srgbClr val="800080"/>
                  </a:solidFill>
                </a:endParaRPr>
              </a:p>
              <a:p>
                <a:r>
                  <a:rPr lang="en-GB" sz="2800" dirty="0" smtClean="0"/>
                  <a:t>The </a:t>
                </a:r>
                <a:r>
                  <a:rPr lang="en-GB" sz="2800" dirty="0"/>
                  <a:t>nucleus undergoing fission splits into two smaller nuclei, and this releases two or three </a:t>
                </a:r>
                <a:r>
                  <a:rPr lang="en-GB" sz="2800" b="1" dirty="0">
                    <a:solidFill>
                      <a:srgbClr val="800080"/>
                    </a:solidFill>
                  </a:rPr>
                  <a:t>neutrons</a:t>
                </a:r>
                <a:r>
                  <a:rPr lang="en-GB" sz="2800" dirty="0"/>
                  <a:t> plus a lot of </a:t>
                </a:r>
                <a:r>
                  <a:rPr lang="en-GB" sz="2800" b="1" dirty="0" smtClean="0">
                    <a:solidFill>
                      <a:srgbClr val="FF0000"/>
                    </a:solidFill>
                  </a:rPr>
                  <a:t>energy.</a:t>
                </a:r>
                <a:endParaRPr lang="en-GB" sz="2800" b="1" dirty="0">
                  <a:solidFill>
                    <a:srgbClr val="FF0000"/>
                  </a:solidFill>
                </a:endParaRPr>
              </a:p>
              <a:p>
                <a:r>
                  <a:rPr lang="en-GB" sz="2800" dirty="0" smtClean="0"/>
                  <a:t>The </a:t>
                </a:r>
                <a:r>
                  <a:rPr lang="en-GB" sz="2800" dirty="0"/>
                  <a:t>neutrons may then </a:t>
                </a:r>
                <a:r>
                  <a:rPr lang="en-GB" sz="2800" dirty="0" smtClean="0"/>
                  <a:t>go </a:t>
                </a:r>
                <a:r>
                  <a:rPr lang="en-GB" sz="2800" dirty="0"/>
                  <a:t>on to hit other atomic nuclei, causing a </a:t>
                </a:r>
                <a:r>
                  <a:rPr lang="en-GB" sz="2800" b="1" dirty="0">
                    <a:solidFill>
                      <a:srgbClr val="00B050"/>
                    </a:solidFill>
                  </a:rPr>
                  <a:t>chain </a:t>
                </a:r>
                <a:r>
                  <a:rPr lang="en-GB" sz="2800" b="1" dirty="0" smtClean="0">
                    <a:solidFill>
                      <a:srgbClr val="00B050"/>
                    </a:solidFill>
                  </a:rPr>
                  <a:t>reaction.</a:t>
                </a:r>
                <a:endParaRPr lang="en-GB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79512" y="980728"/>
                <a:ext cx="8964488" cy="5733256"/>
              </a:xfrm>
              <a:blipFill rotWithShape="1">
                <a:blip r:embed="rId4"/>
                <a:stretch>
                  <a:fillRect l="-1156" t="-957" r="-816" b="-1267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15968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Text Box 2"/>
          <p:cNvSpPr txBox="1">
            <a:spLocks noChangeArrowheads="1"/>
          </p:cNvSpPr>
          <p:nvPr/>
        </p:nvSpPr>
        <p:spPr bwMode="auto">
          <a:xfrm>
            <a:off x="395288" y="333375"/>
            <a:ext cx="8135937" cy="4352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GB" sz="2800" b="1">
                <a:solidFill>
                  <a:srgbClr val="FF3300"/>
                </a:solidFill>
                <a:latin typeface="Times New Roman" pitchFamily="18" charset="0"/>
              </a:rPr>
              <a:t>Choose appropriate words to fill in the gaps below:</a:t>
            </a:r>
          </a:p>
          <a:p>
            <a:pPr eaLnBrk="0" hangingPunct="0"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Nuclear fission is the _________ up of the nucleus of an atom into two smaller nuclei. Energy, neutrons and _________ radiation are also emitted.</a:t>
            </a:r>
          </a:p>
          <a:p>
            <a:pPr eaLnBrk="0" hangingPunct="0"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Nuclear ________ use Uranium _____ or Plutonium _____to produce energy by nuclear ________. A controlled chain reaction is maintained by the use of _______ rods which absorb some of the _________ produced.</a:t>
            </a:r>
          </a:p>
          <a:p>
            <a:pPr eaLnBrk="0" hangingPunct="0"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An _______ bomb is the consequence of an uncontrolled chain reaction.</a:t>
            </a: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7524328" y="5343372"/>
            <a:ext cx="720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 b="1" dirty="0">
                <a:solidFill>
                  <a:schemeClr val="accent2"/>
                </a:solidFill>
              </a:rPr>
              <a:t>239</a:t>
            </a:r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680368" y="5941307"/>
            <a:ext cx="18736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 b="1" dirty="0">
                <a:solidFill>
                  <a:schemeClr val="accent2"/>
                </a:solidFill>
              </a:rPr>
              <a:t>neutrons</a:t>
            </a:r>
          </a:p>
        </p:txBody>
      </p:sp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441189" y="5112539"/>
            <a:ext cx="1692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 b="1" dirty="0">
                <a:solidFill>
                  <a:schemeClr val="accent2"/>
                </a:solidFill>
              </a:rPr>
              <a:t>reactors</a:t>
            </a:r>
          </a:p>
        </p:txBody>
      </p:sp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5644492" y="5941308"/>
            <a:ext cx="15475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 b="1">
                <a:solidFill>
                  <a:schemeClr val="accent2"/>
                </a:solidFill>
              </a:rPr>
              <a:t>control</a:t>
            </a:r>
          </a:p>
        </p:txBody>
      </p:sp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5449231" y="5343372"/>
            <a:ext cx="1781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 b="1" dirty="0">
                <a:solidFill>
                  <a:schemeClr val="accent2"/>
                </a:solidFill>
              </a:rPr>
              <a:t>splitting</a:t>
            </a:r>
          </a:p>
        </p:txBody>
      </p:sp>
      <p:sp>
        <p:nvSpPr>
          <p:cNvPr id="113672" name="Text Box 8"/>
          <p:cNvSpPr txBox="1">
            <a:spLocks noChangeArrowheads="1"/>
          </p:cNvSpPr>
          <p:nvPr/>
        </p:nvSpPr>
        <p:spPr bwMode="auto">
          <a:xfrm>
            <a:off x="3773870" y="5954340"/>
            <a:ext cx="12604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 b="1">
                <a:solidFill>
                  <a:schemeClr val="accent2"/>
                </a:solidFill>
              </a:rPr>
              <a:t>fission</a:t>
            </a:r>
          </a:p>
        </p:txBody>
      </p:sp>
      <p:sp>
        <p:nvSpPr>
          <p:cNvPr id="113673" name="Text Box 9"/>
          <p:cNvSpPr txBox="1">
            <a:spLocks noChangeArrowheads="1"/>
          </p:cNvSpPr>
          <p:nvPr/>
        </p:nvSpPr>
        <p:spPr bwMode="auto">
          <a:xfrm>
            <a:off x="1873337" y="5448705"/>
            <a:ext cx="15101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 b="1" dirty="0">
                <a:solidFill>
                  <a:schemeClr val="accent2"/>
                </a:solidFill>
              </a:rPr>
              <a:t>gamma</a:t>
            </a:r>
          </a:p>
        </p:txBody>
      </p:sp>
      <p:sp>
        <p:nvSpPr>
          <p:cNvPr id="113674" name="Text Box 10"/>
          <p:cNvSpPr txBox="1">
            <a:spLocks noChangeArrowheads="1"/>
          </p:cNvSpPr>
          <p:nvPr/>
        </p:nvSpPr>
        <p:spPr bwMode="auto">
          <a:xfrm>
            <a:off x="3132138" y="4868863"/>
            <a:ext cx="2663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b="1" i="1"/>
              <a:t>WORD SELECTION:</a:t>
            </a:r>
          </a:p>
        </p:txBody>
      </p:sp>
      <p:sp>
        <p:nvSpPr>
          <p:cNvPr id="113675" name="Text Box 11"/>
          <p:cNvSpPr txBox="1">
            <a:spLocks noChangeArrowheads="1"/>
          </p:cNvSpPr>
          <p:nvPr/>
        </p:nvSpPr>
        <p:spPr bwMode="auto">
          <a:xfrm>
            <a:off x="2662795" y="5982986"/>
            <a:ext cx="720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 b="1" dirty="0">
                <a:solidFill>
                  <a:schemeClr val="accent2"/>
                </a:solidFill>
              </a:rPr>
              <a:t>235</a:t>
            </a:r>
          </a:p>
        </p:txBody>
      </p:sp>
      <p:sp>
        <p:nvSpPr>
          <p:cNvPr id="113684" name="Text Box 20"/>
          <p:cNvSpPr txBox="1">
            <a:spLocks noChangeArrowheads="1"/>
          </p:cNvSpPr>
          <p:nvPr/>
        </p:nvSpPr>
        <p:spPr bwMode="auto">
          <a:xfrm>
            <a:off x="3755614" y="5343372"/>
            <a:ext cx="12969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 b="1" dirty="0">
                <a:solidFill>
                  <a:schemeClr val="accent2"/>
                </a:solidFill>
              </a:rPr>
              <a:t>atomic</a:t>
            </a:r>
          </a:p>
        </p:txBody>
      </p:sp>
      <p:sp>
        <p:nvSpPr>
          <p:cNvPr id="113685" name="Text Box 21"/>
          <p:cNvSpPr txBox="1">
            <a:spLocks noChangeArrowheads="1"/>
          </p:cNvSpPr>
          <p:nvPr/>
        </p:nvSpPr>
        <p:spPr bwMode="auto">
          <a:xfrm>
            <a:off x="7308850" y="2276475"/>
            <a:ext cx="720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239</a:t>
            </a:r>
          </a:p>
        </p:txBody>
      </p:sp>
      <p:sp>
        <p:nvSpPr>
          <p:cNvPr id="113686" name="Text Box 22"/>
          <p:cNvSpPr txBox="1">
            <a:spLocks noChangeArrowheads="1"/>
          </p:cNvSpPr>
          <p:nvPr/>
        </p:nvSpPr>
        <p:spPr bwMode="auto">
          <a:xfrm>
            <a:off x="3059113" y="3357563"/>
            <a:ext cx="12969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neutrons</a:t>
            </a:r>
          </a:p>
        </p:txBody>
      </p:sp>
      <p:sp>
        <p:nvSpPr>
          <p:cNvPr id="113687" name="Text Box 23"/>
          <p:cNvSpPr txBox="1">
            <a:spLocks noChangeArrowheads="1"/>
          </p:cNvSpPr>
          <p:nvPr/>
        </p:nvSpPr>
        <p:spPr bwMode="auto">
          <a:xfrm>
            <a:off x="1692275" y="2276475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reactors</a:t>
            </a:r>
          </a:p>
        </p:txBody>
      </p:sp>
      <p:sp>
        <p:nvSpPr>
          <p:cNvPr id="113688" name="Text Box 24"/>
          <p:cNvSpPr txBox="1">
            <a:spLocks noChangeArrowheads="1"/>
          </p:cNvSpPr>
          <p:nvPr/>
        </p:nvSpPr>
        <p:spPr bwMode="auto">
          <a:xfrm>
            <a:off x="5219700" y="2997200"/>
            <a:ext cx="10080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control</a:t>
            </a:r>
          </a:p>
        </p:txBody>
      </p:sp>
      <p:sp>
        <p:nvSpPr>
          <p:cNvPr id="113689" name="Text Box 25"/>
          <p:cNvSpPr txBox="1">
            <a:spLocks noChangeArrowheads="1"/>
          </p:cNvSpPr>
          <p:nvPr/>
        </p:nvSpPr>
        <p:spPr bwMode="auto">
          <a:xfrm>
            <a:off x="3419475" y="981075"/>
            <a:ext cx="1100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splitting</a:t>
            </a:r>
          </a:p>
        </p:txBody>
      </p:sp>
      <p:sp>
        <p:nvSpPr>
          <p:cNvPr id="113690" name="Text Box 26"/>
          <p:cNvSpPr txBox="1">
            <a:spLocks noChangeArrowheads="1"/>
          </p:cNvSpPr>
          <p:nvPr/>
        </p:nvSpPr>
        <p:spPr bwMode="auto">
          <a:xfrm>
            <a:off x="4211638" y="2636838"/>
            <a:ext cx="936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fission</a:t>
            </a:r>
          </a:p>
        </p:txBody>
      </p:sp>
      <p:sp>
        <p:nvSpPr>
          <p:cNvPr id="113691" name="Text Box 27"/>
          <p:cNvSpPr txBox="1">
            <a:spLocks noChangeArrowheads="1"/>
          </p:cNvSpPr>
          <p:nvPr/>
        </p:nvSpPr>
        <p:spPr bwMode="auto">
          <a:xfrm>
            <a:off x="6569075" y="1355725"/>
            <a:ext cx="1079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gamma</a:t>
            </a:r>
          </a:p>
        </p:txBody>
      </p:sp>
      <p:sp>
        <p:nvSpPr>
          <p:cNvPr id="113692" name="Text Box 28"/>
          <p:cNvSpPr txBox="1">
            <a:spLocks noChangeArrowheads="1"/>
          </p:cNvSpPr>
          <p:nvPr/>
        </p:nvSpPr>
        <p:spPr bwMode="auto">
          <a:xfrm>
            <a:off x="4716463" y="2276475"/>
            <a:ext cx="720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235</a:t>
            </a:r>
          </a:p>
        </p:txBody>
      </p:sp>
      <p:sp>
        <p:nvSpPr>
          <p:cNvPr id="113693" name="Text Box 29"/>
          <p:cNvSpPr txBox="1">
            <a:spLocks noChangeArrowheads="1"/>
          </p:cNvSpPr>
          <p:nvPr/>
        </p:nvSpPr>
        <p:spPr bwMode="auto">
          <a:xfrm>
            <a:off x="971550" y="3933825"/>
            <a:ext cx="10810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atomic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132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/>
      <p:bldP spid="113667" grpId="1"/>
      <p:bldP spid="113668" grpId="0"/>
      <p:bldP spid="113668" grpId="1"/>
      <p:bldP spid="113669" grpId="0"/>
      <p:bldP spid="113669" grpId="1"/>
      <p:bldP spid="113670" grpId="0"/>
      <p:bldP spid="113670" grpId="1"/>
      <p:bldP spid="113671" grpId="0"/>
      <p:bldP spid="113671" grpId="1"/>
      <p:bldP spid="113672" grpId="0"/>
      <p:bldP spid="113672" grpId="1"/>
      <p:bldP spid="113673" grpId="0"/>
      <p:bldP spid="113673" grpId="1"/>
      <p:bldP spid="113674" grpId="0"/>
      <p:bldP spid="113674" grpId="1"/>
      <p:bldP spid="113675" grpId="0"/>
      <p:bldP spid="113675" grpId="1"/>
      <p:bldP spid="113684" grpId="0"/>
      <p:bldP spid="113684" grpId="1"/>
      <p:bldP spid="113685" grpId="0"/>
      <p:bldP spid="113686" grpId="0"/>
      <p:bldP spid="113687" grpId="0"/>
      <p:bldP spid="113688" grpId="0"/>
      <p:bldP spid="113689" grpId="0"/>
      <p:bldP spid="113690" grpId="0"/>
      <p:bldP spid="113691" grpId="0"/>
      <p:bldP spid="113692" grpId="0"/>
      <p:bldP spid="11369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Energy-mass equivalence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341438"/>
            <a:ext cx="8424863" cy="4823866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2800" dirty="0" smtClean="0">
                <a:cs typeface="Calibri" panose="020F0502020204030204" pitchFamily="34" charset="0"/>
              </a:rPr>
              <a:t>  The one we study in this module is:</a:t>
            </a:r>
            <a:endParaRPr lang="en-GB" sz="2800" dirty="0" smtClean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GB" sz="2800" dirty="0" smtClean="0">
                <a:solidFill>
                  <a:srgbClr val="7030A0"/>
                </a:solidFill>
                <a:cs typeface="Calibri" panose="020F0502020204030204" pitchFamily="34" charset="0"/>
              </a:rPr>
              <a:t>The observed </a:t>
            </a:r>
            <a:r>
              <a:rPr lang="en-GB" sz="2800" b="1" u="sng" dirty="0" smtClean="0">
                <a:solidFill>
                  <a:srgbClr val="7030A0"/>
                </a:solidFill>
                <a:cs typeface="Calibri" panose="020F0502020204030204" pitchFamily="34" charset="0"/>
              </a:rPr>
              <a:t>mass</a:t>
            </a:r>
            <a:r>
              <a:rPr lang="en-GB" sz="2800" dirty="0" smtClean="0">
                <a:solidFill>
                  <a:srgbClr val="7030A0"/>
                </a:solidFill>
                <a:cs typeface="Calibri" panose="020F0502020204030204" pitchFamily="34" charset="0"/>
              </a:rPr>
              <a:t> of an object </a:t>
            </a:r>
            <a:r>
              <a:rPr lang="en-GB" sz="2800" b="1" u="sng" dirty="0" smtClean="0">
                <a:solidFill>
                  <a:srgbClr val="7030A0"/>
                </a:solidFill>
                <a:cs typeface="Calibri" panose="020F0502020204030204" pitchFamily="34" charset="0"/>
              </a:rPr>
              <a:t>increases</a:t>
            </a:r>
            <a:r>
              <a:rPr lang="en-GB" sz="2800" dirty="0" smtClean="0">
                <a:solidFill>
                  <a:srgbClr val="7030A0"/>
                </a:solidFill>
                <a:cs typeface="Calibri" panose="020F0502020204030204" pitchFamily="34" charset="0"/>
              </a:rPr>
              <a:t> with total energy</a:t>
            </a:r>
          </a:p>
          <a:p>
            <a:pPr marL="514350" indent="-457200">
              <a:lnSpc>
                <a:spcPct val="90000"/>
              </a:lnSpc>
            </a:pPr>
            <a:r>
              <a:rPr lang="en-GB" sz="2800" dirty="0" smtClean="0">
                <a:cs typeface="Calibri" panose="020F0502020204030204" pitchFamily="34" charset="0"/>
              </a:rPr>
              <a:t>What familiar law determines the increase in mass?</a:t>
            </a:r>
          </a:p>
          <a:p>
            <a:pPr marL="514350" indent="-457200">
              <a:lnSpc>
                <a:spcPct val="90000"/>
              </a:lnSpc>
            </a:pPr>
            <a:endParaRPr lang="en-GB" sz="2800" dirty="0">
              <a:solidFill>
                <a:srgbClr val="7030A0"/>
              </a:solidFill>
              <a:cs typeface="Calibri" panose="020F0502020204030204" pitchFamily="34" charset="0"/>
            </a:endParaRPr>
          </a:p>
          <a:p>
            <a:pPr marL="57150" indent="0" algn="ctr">
              <a:lnSpc>
                <a:spcPct val="90000"/>
              </a:lnSpc>
              <a:buNone/>
            </a:pPr>
            <a:r>
              <a:rPr lang="en-GB" sz="3600" u="sng" dirty="0" smtClean="0">
                <a:solidFill>
                  <a:srgbClr val="FF0000"/>
                </a:solidFill>
                <a:cs typeface="Calibri" panose="020F0502020204030204" pitchFamily="34" charset="0"/>
              </a:rPr>
              <a:t>E = mc</a:t>
            </a:r>
            <a:r>
              <a:rPr lang="en-GB" sz="3600" u="sng" baseline="30000" dirty="0" smtClean="0">
                <a:solidFill>
                  <a:srgbClr val="FF0000"/>
                </a:solidFill>
                <a:cs typeface="Calibri" panose="020F0502020204030204" pitchFamily="34" charset="0"/>
              </a:rPr>
              <a:t>2 </a:t>
            </a:r>
            <a:r>
              <a:rPr lang="en-GB" sz="3600" u="sng" dirty="0" smtClean="0">
                <a:solidFill>
                  <a:srgbClr val="FF0000"/>
                </a:solidFill>
                <a:cs typeface="Calibri" panose="020F0502020204030204" pitchFamily="34" charset="0"/>
              </a:rPr>
              <a:t>!</a:t>
            </a:r>
            <a:endParaRPr lang="en-GB" sz="2800" u="sng" dirty="0" smtClean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524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" panose="020F0502020204030204" pitchFamily="34" charset="0"/>
              </a:rPr>
              <a:t>Why does Fission release energy?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241376"/>
            <a:ext cx="8820472" cy="5616624"/>
          </a:xfrm>
          <a:ln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800" b="1" u="sng" dirty="0" smtClean="0">
                <a:cs typeface="Calibri" panose="020F0502020204030204" pitchFamily="34" charset="0"/>
              </a:rPr>
              <a:t>Uranium-235</a:t>
            </a:r>
            <a:r>
              <a:rPr lang="en-GB" sz="2800" b="1" dirty="0">
                <a:cs typeface="Calibri" panose="020F0502020204030204" pitchFamily="34" charset="0"/>
              </a:rPr>
              <a:t> </a:t>
            </a:r>
            <a:r>
              <a:rPr lang="en-GB" sz="2800" b="1" dirty="0" smtClean="0">
                <a:cs typeface="Calibri" panose="020F0502020204030204" pitchFamily="34" charset="0"/>
              </a:rPr>
              <a:t>                                                       </a:t>
            </a:r>
            <a:r>
              <a:rPr lang="en-GB" sz="2800" b="1" u="sng" dirty="0" smtClean="0">
                <a:cs typeface="Calibri" panose="020F0502020204030204" pitchFamily="34" charset="0"/>
              </a:rPr>
              <a:t>Krypton-90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4549856" y="1412776"/>
            <a:ext cx="31532" cy="4206354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829535" y="2251978"/>
            <a:ext cx="4314465" cy="333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>
                <a:cs typeface="Calibri" panose="020F0502020204030204" pitchFamily="34" charset="0"/>
              </a:rPr>
              <a:t>Less binding energy in total </a:t>
            </a:r>
            <a:r>
              <a:rPr lang="en-GB" sz="2800" dirty="0" smtClean="0">
                <a:solidFill>
                  <a:srgbClr val="FF0000"/>
                </a:solidFill>
                <a:cs typeface="Calibri" panose="020F0502020204030204" pitchFamily="34" charset="0"/>
              </a:rPr>
              <a:t>(720 MeV)</a:t>
            </a:r>
          </a:p>
          <a:p>
            <a:r>
              <a:rPr lang="en-GB" sz="2800" u="sng" dirty="0" smtClean="0">
                <a:cs typeface="Calibri" panose="020F0502020204030204" pitchFamily="34" charset="0"/>
              </a:rPr>
              <a:t>More</a:t>
            </a:r>
            <a:r>
              <a:rPr lang="en-GB" sz="2800" dirty="0" smtClean="0">
                <a:cs typeface="Calibri" panose="020F0502020204030204" pitchFamily="34" charset="0"/>
              </a:rPr>
              <a:t> binding energy per nucleon (</a:t>
            </a:r>
            <a:r>
              <a:rPr lang="en-GB" sz="2800" dirty="0" smtClean="0">
                <a:solidFill>
                  <a:srgbClr val="990099"/>
                </a:solidFill>
                <a:cs typeface="Calibri" panose="020F0502020204030204" pitchFamily="34" charset="0"/>
              </a:rPr>
              <a:t>8MeV</a:t>
            </a:r>
            <a:r>
              <a:rPr lang="en-GB" sz="2800" dirty="0" smtClean="0">
                <a:cs typeface="Calibri" panose="020F0502020204030204" pitchFamily="34" charset="0"/>
              </a:rPr>
              <a:t>/nucleon)</a:t>
            </a:r>
          </a:p>
          <a:p>
            <a:r>
              <a:rPr lang="en-GB" sz="2800" u="sng" dirty="0" smtClean="0">
                <a:cs typeface="Calibri" panose="020F0502020204030204" pitchFamily="34" charset="0"/>
              </a:rPr>
              <a:t>Higher</a:t>
            </a:r>
            <a:r>
              <a:rPr lang="en-GB" sz="2800" dirty="0" smtClean="0">
                <a:cs typeface="Calibri" panose="020F0502020204030204" pitchFamily="34" charset="0"/>
              </a:rPr>
              <a:t> </a:t>
            </a:r>
            <a:r>
              <a:rPr lang="en-GB" sz="2800" dirty="0">
                <a:cs typeface="Calibri" panose="020F0502020204030204" pitchFamily="34" charset="0"/>
              </a:rPr>
              <a:t>mass difference when nucleons </a:t>
            </a:r>
            <a:r>
              <a:rPr lang="en-GB" sz="2800" dirty="0" smtClean="0">
                <a:cs typeface="Calibri" panose="020F0502020204030204" pitchFamily="34" charset="0"/>
              </a:rPr>
              <a:t>combine</a:t>
            </a:r>
            <a:endParaRPr lang="en-GB" sz="2800" dirty="0">
              <a:cs typeface="Calibri" panose="020F0502020204030204" pitchFamily="34" charset="0"/>
            </a:endParaRPr>
          </a:p>
          <a:p>
            <a:r>
              <a:rPr lang="en-GB" sz="2800" u="sng" dirty="0" smtClean="0">
                <a:cs typeface="Calibri" panose="020F0502020204030204" pitchFamily="34" charset="0"/>
              </a:rPr>
              <a:t>Lower</a:t>
            </a:r>
            <a:r>
              <a:rPr lang="en-GB" sz="2800" dirty="0" smtClean="0">
                <a:cs typeface="Calibri" panose="020F0502020204030204" pitchFamily="34" charset="0"/>
              </a:rPr>
              <a:t> mass </a:t>
            </a:r>
            <a:r>
              <a:rPr lang="en-GB" sz="2800" dirty="0">
                <a:cs typeface="Calibri" panose="020F0502020204030204" pitchFamily="34" charset="0"/>
              </a:rPr>
              <a:t>per </a:t>
            </a:r>
            <a:r>
              <a:rPr lang="en-GB" sz="2800" dirty="0" smtClean="0">
                <a:cs typeface="Calibri" panose="020F0502020204030204" pitchFamily="34" charset="0"/>
              </a:rPr>
              <a:t>nucleon</a:t>
            </a:r>
            <a:endParaRPr lang="en-GB" sz="2800" dirty="0">
              <a:cs typeface="Calibri" panose="020F0502020204030204" pitchFamily="34" charset="0"/>
            </a:endParaRPr>
          </a:p>
          <a:p>
            <a:endParaRPr lang="en-GB" sz="2800" dirty="0" smtClean="0">
              <a:cs typeface="Calibri" panose="020F050202020403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2251978"/>
            <a:ext cx="4529397" cy="333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>
                <a:cs typeface="Calibri" panose="020F0502020204030204" pitchFamily="34" charset="0"/>
              </a:rPr>
              <a:t>More binding energy in total </a:t>
            </a:r>
            <a:r>
              <a:rPr lang="en-GB" sz="2800" dirty="0" smtClean="0">
                <a:solidFill>
                  <a:srgbClr val="FF0000"/>
                </a:solidFill>
                <a:cs typeface="Calibri" panose="020F0502020204030204" pitchFamily="34" charset="0"/>
              </a:rPr>
              <a:t>(1528 MeV)</a:t>
            </a:r>
          </a:p>
          <a:p>
            <a:r>
              <a:rPr lang="en-GB" sz="2800" u="sng" dirty="0" smtClean="0">
                <a:cs typeface="Calibri" panose="020F0502020204030204" pitchFamily="34" charset="0"/>
              </a:rPr>
              <a:t>Less</a:t>
            </a:r>
            <a:r>
              <a:rPr lang="en-GB" sz="2800" dirty="0" smtClean="0">
                <a:cs typeface="Calibri" panose="020F0502020204030204" pitchFamily="34" charset="0"/>
              </a:rPr>
              <a:t> binding Energy per nucleon (</a:t>
            </a:r>
            <a:r>
              <a:rPr lang="en-GB" sz="2800" dirty="0" smtClean="0">
                <a:solidFill>
                  <a:srgbClr val="990099"/>
                </a:solidFill>
                <a:cs typeface="Calibri" panose="020F0502020204030204" pitchFamily="34" charset="0"/>
              </a:rPr>
              <a:t>6.5MeV/</a:t>
            </a:r>
            <a:r>
              <a:rPr lang="en-GB" sz="2800" dirty="0" smtClean="0">
                <a:cs typeface="Calibri" panose="020F0502020204030204" pitchFamily="34" charset="0"/>
              </a:rPr>
              <a:t>nucleon)</a:t>
            </a:r>
          </a:p>
          <a:p>
            <a:r>
              <a:rPr lang="en-GB" sz="2800" u="sng" dirty="0" smtClean="0">
                <a:cs typeface="Calibri" panose="020F0502020204030204" pitchFamily="34" charset="0"/>
              </a:rPr>
              <a:t>Less</a:t>
            </a:r>
            <a:r>
              <a:rPr lang="en-GB" sz="2800" dirty="0" smtClean="0">
                <a:cs typeface="Calibri" panose="020F0502020204030204" pitchFamily="34" charset="0"/>
              </a:rPr>
              <a:t> mass difference   when nucleons combine</a:t>
            </a:r>
          </a:p>
          <a:p>
            <a:r>
              <a:rPr lang="en-GB" sz="2800" u="sng" dirty="0" smtClean="0">
                <a:cs typeface="Calibri" panose="020F0502020204030204" pitchFamily="34" charset="0"/>
              </a:rPr>
              <a:t>Higher</a:t>
            </a:r>
            <a:r>
              <a:rPr lang="en-GB" sz="2800" dirty="0" smtClean="0">
                <a:cs typeface="Calibri" panose="020F0502020204030204" pitchFamily="34" charset="0"/>
              </a:rPr>
              <a:t> mass per nucleon</a:t>
            </a:r>
          </a:p>
        </p:txBody>
      </p:sp>
      <p:sp>
        <p:nvSpPr>
          <p:cNvPr id="4" name="Rectangle 3"/>
          <p:cNvSpPr/>
          <p:nvPr/>
        </p:nvSpPr>
        <p:spPr>
          <a:xfrm>
            <a:off x="520928" y="5879952"/>
            <a:ext cx="7764690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decrease in mass per nucleon from Uranium to </a:t>
            </a:r>
          </a:p>
          <a:p>
            <a:pPr algn="ctr"/>
            <a:r>
              <a:rPr lang="en-GB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Krypton (and other fragments) releases the energy!</a:t>
            </a:r>
            <a:endParaRPr lang="en-GB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33" r="42341" b="15895"/>
          <a:stretch/>
        </p:blipFill>
        <p:spPr bwMode="auto">
          <a:xfrm>
            <a:off x="3070185" y="1173985"/>
            <a:ext cx="807941" cy="81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2" y="1287571"/>
            <a:ext cx="570831" cy="58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610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cs typeface="Calibri" panose="020F0502020204030204" pitchFamily="34" charset="0"/>
              </a:rPr>
              <a:t>Massively important key statement (!)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9185" y="1241376"/>
            <a:ext cx="8604448" cy="10354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600" dirty="0" smtClean="0">
                <a:cs typeface="Calibri" panose="020F0502020204030204" pitchFamily="34" charset="0"/>
              </a:rPr>
              <a:t>Increasing the </a:t>
            </a:r>
            <a:r>
              <a:rPr lang="en-GB" sz="2600" dirty="0" smtClean="0">
                <a:solidFill>
                  <a:srgbClr val="FF0000"/>
                </a:solidFill>
                <a:cs typeface="Calibri" panose="020F0502020204030204" pitchFamily="34" charset="0"/>
              </a:rPr>
              <a:t>binding energy per nucleon </a:t>
            </a:r>
            <a:r>
              <a:rPr lang="en-GB" sz="2600" dirty="0" smtClean="0">
                <a:cs typeface="Calibri" panose="020F0502020204030204" pitchFamily="34" charset="0"/>
              </a:rPr>
              <a:t>decreases the mass of each nucleon, therefore</a:t>
            </a:r>
            <a:r>
              <a:rPr lang="en-GB" sz="2600" dirty="0" smtClean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GB" sz="2600" dirty="0" smtClean="0">
                <a:solidFill>
                  <a:srgbClr val="800080"/>
                </a:solidFill>
                <a:cs typeface="Calibri" panose="020F0502020204030204" pitchFamily="34" charset="0"/>
              </a:rPr>
              <a:t>releasing energy</a:t>
            </a:r>
            <a:r>
              <a:rPr lang="en-GB" sz="2600" dirty="0" smtClean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GB" sz="2600" dirty="0" smtClean="0">
                <a:cs typeface="Calibri" panose="020F0502020204030204" pitchFamily="34" charset="0"/>
              </a:rPr>
              <a:t>through E=mc</a:t>
            </a:r>
            <a:r>
              <a:rPr lang="en-GB" sz="2600" baseline="30000" dirty="0" smtClean="0">
                <a:cs typeface="Calibri" panose="020F0502020204030204" pitchFamily="34" charset="0"/>
              </a:rPr>
              <a:t>2</a:t>
            </a:r>
            <a:r>
              <a:rPr lang="en-GB" sz="2600" dirty="0" smtClean="0">
                <a:cs typeface="Calibri" panose="020F0502020204030204" pitchFamily="34" charset="0"/>
              </a:rPr>
              <a:t>.</a:t>
            </a:r>
            <a:endParaRPr lang="en-GB" sz="2600" dirty="0" smtClean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3"/>
          <a:stretch/>
        </p:blipFill>
        <p:spPr bwMode="auto">
          <a:xfrm>
            <a:off x="1720567" y="2443477"/>
            <a:ext cx="5541685" cy="4414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431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cs typeface="Calibri" panose="020F0502020204030204" pitchFamily="34" charset="0"/>
              </a:rPr>
              <a:t>Energy from Nuclear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 Fission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179512" y="1241376"/>
                <a:ext cx="8820472" cy="1971600"/>
              </a:xfrm>
              <a:ln>
                <a:noFill/>
              </a:ln>
            </p:spPr>
            <p:txBody>
              <a:bodyPr>
                <a:noAutofit/>
              </a:bodyPr>
              <a:lstStyle/>
              <a:p>
                <a:r>
                  <a:rPr lang="en-GB" sz="2800" dirty="0" smtClean="0"/>
                  <a:t>We can write a nuclear fission equation in the following way:</a:t>
                </a:r>
              </a:p>
              <a:p>
                <a:pPr marL="0" indent="0">
                  <a:buNone/>
                </a:pPr>
                <a:endParaRPr lang="en-GB" sz="2800" b="1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92</m:t>
                          </m:r>
                        </m:sub>
                        <m:sup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235</m:t>
                          </m:r>
                        </m:sup>
                        <m:e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𝑈</m:t>
                          </m:r>
                        </m:e>
                      </m:sPre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Pre>
                        <m:sPrePr>
                          <m:ctrlPr>
                            <a:rPr lang="en-GB" sz="3200" b="1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GB" sz="32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GB" sz="3200" b="0" i="1" smtClean="0">
                              <a:latin typeface="Cambria Math"/>
                            </a:rPr>
                            <m:t>1</m:t>
                          </m:r>
                        </m:sup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𝑛</m:t>
                          </m:r>
                        </m:e>
                      </m:sPre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Pre>
                        <m:sPrePr>
                          <m:ctrlPr>
                            <a:rPr lang="en-GB" sz="3200" b="1" i="1" smtClean="0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GB" sz="3200" b="0" i="1" smtClean="0">
                              <a:latin typeface="Cambria Math"/>
                            </a:rPr>
                            <m:t>56</m:t>
                          </m:r>
                        </m:sub>
                        <m:sup>
                          <m:r>
                            <a:rPr lang="en-GB" sz="3200" b="0" i="1" smtClean="0">
                              <a:latin typeface="Cambria Math"/>
                            </a:rPr>
                            <m:t>144</m:t>
                          </m:r>
                        </m:sup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𝐵𝑎</m:t>
                          </m:r>
                        </m:e>
                      </m:sPre>
                      <m:r>
                        <a:rPr lang="en-GB" sz="3200" b="1" i="1" smtClean="0">
                          <a:latin typeface="Cambria Math"/>
                        </a:rPr>
                        <m:t>+</m:t>
                      </m:r>
                      <m:sPre>
                        <m:sPrePr>
                          <m:ctrlPr>
                            <a:rPr lang="en-GB" sz="3200" b="1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GB" sz="3200" b="0" i="1" smtClean="0">
                              <a:latin typeface="Cambria Math"/>
                            </a:rPr>
                            <m:t>36</m:t>
                          </m:r>
                        </m:sub>
                        <m:sup>
                          <m:r>
                            <a:rPr lang="en-GB" sz="3200" b="0" i="1" smtClean="0">
                              <a:latin typeface="Cambria Math"/>
                            </a:rPr>
                            <m:t>90</m:t>
                          </m:r>
                        </m:sup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𝐾𝑟</m:t>
                          </m:r>
                        </m:e>
                      </m:sPre>
                      <m:r>
                        <a:rPr lang="en-GB" sz="3200" b="1" i="1" smtClean="0">
                          <a:latin typeface="Cambria Math"/>
                        </a:rPr>
                        <m:t>+</m:t>
                      </m:r>
                      <m:r>
                        <a:rPr lang="en-GB" sz="3200" b="0" i="1" smtClean="0">
                          <a:latin typeface="Cambria Math"/>
                        </a:rPr>
                        <m:t>2</m:t>
                      </m:r>
                      <m:sPre>
                        <m:sPrePr>
                          <m:ctrlPr>
                            <a:rPr lang="en-GB" sz="3200" b="1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GB" sz="32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GB" sz="3200" i="1">
                              <a:latin typeface="Cambria Math"/>
                            </a:rPr>
                            <m:t>1</m:t>
                          </m:r>
                        </m:sup>
                        <m:e>
                          <m:r>
                            <a:rPr lang="en-GB" sz="3200" i="1">
                              <a:latin typeface="Cambria Math"/>
                            </a:rPr>
                            <m:t>𝑛</m:t>
                          </m:r>
                        </m:e>
                      </m:sPre>
                      <m:r>
                        <a:rPr lang="en-GB" sz="3200" b="1" i="1" smtClean="0">
                          <a:latin typeface="Cambria Math"/>
                        </a:rPr>
                        <m:t>+</m:t>
                      </m:r>
                      <m:r>
                        <a:rPr lang="en-GB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𝑸</m:t>
                      </m:r>
                    </m:oMath>
                  </m:oMathPara>
                </a14:m>
                <a:endParaRPr lang="en-GB" sz="3200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𝑸</m:t>
                    </m:r>
                  </m:oMath>
                </a14:m>
                <a:r>
                  <a:rPr lang="en-GB" sz="2800" b="1" dirty="0" smtClean="0">
                    <a:solidFill>
                      <a:srgbClr val="FF0000"/>
                    </a:solidFill>
                  </a:rPr>
                  <a:t> = Energy released</a:t>
                </a:r>
              </a:p>
              <a:p>
                <a:r>
                  <a:rPr lang="en-GB" sz="2800" dirty="0" smtClean="0"/>
                  <a:t>The mass difference would be equal to: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8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GB" sz="28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𝒎</m:t>
                      </m:r>
                      <m:r>
                        <a:rPr lang="en-GB" sz="28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28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8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𝑴</m:t>
                          </m:r>
                        </m:e>
                        <m:sub>
                          <m:r>
                            <a:rPr lang="en-GB" sz="28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𝑼</m:t>
                          </m:r>
                          <m:r>
                            <a:rPr lang="en-GB" sz="28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GB" sz="28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𝟐𝟑𝟓</m:t>
                          </m:r>
                        </m:sub>
                      </m:sSub>
                      <m:r>
                        <a:rPr lang="en-GB" sz="28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GB" sz="28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8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𝑴</m:t>
                          </m:r>
                        </m:e>
                        <m:sub>
                          <m:r>
                            <a:rPr lang="en-GB" sz="28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𝑩𝒂</m:t>
                          </m:r>
                          <m:r>
                            <a:rPr lang="en-GB" sz="28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GB" sz="28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𝟏𝟒𝟒</m:t>
                          </m:r>
                        </m:sub>
                      </m:sSub>
                      <m:r>
                        <a:rPr lang="en-GB" sz="28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GB" sz="28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8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𝑴</m:t>
                          </m:r>
                        </m:e>
                        <m:sub>
                          <m:r>
                            <a:rPr lang="en-GB" sz="28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𝑲𝒓</m:t>
                          </m:r>
                          <m:r>
                            <a:rPr lang="en-GB" sz="28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GB" sz="28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𝟗𝟎</m:t>
                          </m:r>
                        </m:sub>
                      </m:sSub>
                      <m:r>
                        <a:rPr lang="en-GB" sz="28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GB" sz="28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8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GB" sz="28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GB" sz="2800" b="1" dirty="0" smtClean="0"/>
              </a:p>
              <a:p>
                <a:pPr marL="0" indent="0">
                  <a:buNone/>
                </a:pPr>
                <a:endParaRPr lang="en-GB" sz="2800" b="1" dirty="0" smtClean="0"/>
              </a:p>
              <a:p>
                <a:r>
                  <a:rPr lang="en-GB" sz="2800" b="1" dirty="0" smtClean="0"/>
                  <a:t>The relationship between </a:t>
                </a:r>
                <a14:m>
                  <m:oMath xmlns:m="http://schemas.openxmlformats.org/officeDocument/2006/math">
                    <m:r>
                      <a:rPr lang="en-GB" sz="2800" b="1" i="1">
                        <a:solidFill>
                          <a:srgbClr val="FF0000"/>
                        </a:solidFill>
                        <a:latin typeface="Cambria Math"/>
                      </a:rPr>
                      <m:t>𝑸</m:t>
                    </m:r>
                  </m:oMath>
                </a14:m>
                <a:r>
                  <a:rPr lang="en-GB" sz="2800" b="1" dirty="0" smtClean="0"/>
                  <a:t> and </a:t>
                </a:r>
                <a14:m>
                  <m:oMath xmlns:m="http://schemas.openxmlformats.org/officeDocument/2006/math">
                    <m:r>
                      <a:rPr lang="en-GB" sz="2800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GB" sz="2800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𝒎</m:t>
                    </m:r>
                  </m:oMath>
                </a14:m>
                <a:r>
                  <a:rPr lang="en-GB" sz="2800" b="1" dirty="0" smtClean="0"/>
                  <a:t> is: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3200" b="1" i="1">
                          <a:solidFill>
                            <a:srgbClr val="FF0000"/>
                          </a:solidFill>
                          <a:latin typeface="Cambria Math"/>
                        </a:rPr>
                        <m:t>𝑸</m:t>
                      </m:r>
                      <m:r>
                        <a:rPr lang="en-GB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32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GB" sz="32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𝒎</m:t>
                      </m:r>
                      <m:sSup>
                        <m:sSupPr>
                          <m:ctrlPr>
                            <a:rPr lang="en-GB" sz="32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32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𝒄</m:t>
                          </m:r>
                        </m:e>
                        <m:sup>
                          <m:r>
                            <a:rPr lang="en-GB" sz="32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2800" b="1" dirty="0" smtClean="0"/>
              </a:p>
              <a:p>
                <a:endParaRPr lang="en-GB" sz="2800" dirty="0"/>
              </a:p>
              <a:p>
                <a:pPr marL="0" indent="0">
                  <a:buNone/>
                </a:pPr>
                <a:endParaRPr lang="en-GB" sz="2800" b="1" dirty="0" smtClean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en-GB" sz="32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79512" y="1241376"/>
                <a:ext cx="8820472" cy="1971600"/>
              </a:xfrm>
              <a:blipFill rotWithShape="1">
                <a:blip r:embed="rId4"/>
                <a:stretch>
                  <a:fillRect l="-1175" t="-2786" b="-1665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5134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cs typeface="Calibri" panose="020F0502020204030204" pitchFamily="34" charset="0"/>
              </a:rPr>
              <a:t>Nuclear Fusion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241376"/>
            <a:ext cx="8820472" cy="19716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GB" sz="2800" dirty="0">
                <a:cs typeface="Calibri" panose="020F0502020204030204" pitchFamily="34" charset="0"/>
                <a:hlinkClick r:id="rId4"/>
              </a:rPr>
              <a:t>Nuclear fusion </a:t>
            </a:r>
            <a:r>
              <a:rPr lang="en-GB" sz="2800" dirty="0">
                <a:cs typeface="Calibri" panose="020F0502020204030204" pitchFamily="34" charset="0"/>
              </a:rPr>
              <a:t>is the joining of two atomic nuclei to form a larger one</a:t>
            </a:r>
            <a:endParaRPr lang="en-GB" sz="2800" dirty="0" smtClean="0"/>
          </a:p>
          <a:p>
            <a:endParaRPr lang="en-GB" sz="2800" dirty="0"/>
          </a:p>
          <a:p>
            <a:pPr marL="0" indent="0">
              <a:buNone/>
            </a:pPr>
            <a:endParaRPr lang="en-GB" sz="28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GB" sz="3200" b="1" dirty="0">
              <a:solidFill>
                <a:srgbClr val="00B050"/>
              </a:solidFill>
            </a:endParaRPr>
          </a:p>
        </p:txBody>
      </p:sp>
      <p:pic>
        <p:nvPicPr>
          <p:cNvPr id="4" name="Picture 7" descr="204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8240512" cy="33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356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cs typeface="Calibri" panose="020F0502020204030204" pitchFamily="34" charset="0"/>
              </a:rPr>
              <a:t>Energy from Fusion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980728"/>
            <a:ext cx="8820472" cy="5616624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2800" dirty="0"/>
              <a:t>Nuclear fusion is the process by which energy is released in the Sun and other stars.</a:t>
            </a:r>
            <a:r>
              <a:rPr lang="en-GB" sz="2800" b="1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GB" sz="2800" dirty="0" smtClean="0">
                <a:cs typeface="Calibri" panose="020F0502020204030204" pitchFamily="34" charset="0"/>
              </a:rPr>
              <a:t>The Sun’s </a:t>
            </a:r>
            <a:r>
              <a:rPr lang="en-GB" sz="2800" dirty="0">
                <a:cs typeface="Calibri" panose="020F0502020204030204" pitchFamily="34" charset="0"/>
              </a:rPr>
              <a:t>core </a:t>
            </a:r>
            <a:r>
              <a:rPr lang="en-GB" sz="2800" dirty="0" smtClean="0">
                <a:cs typeface="Calibri" panose="020F0502020204030204" pitchFamily="34" charset="0"/>
              </a:rPr>
              <a:t>is around </a:t>
            </a:r>
            <a:r>
              <a:rPr lang="en-GB" sz="28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27,000,000K</a:t>
            </a:r>
          </a:p>
          <a:p>
            <a:pPr>
              <a:lnSpc>
                <a:spcPct val="90000"/>
              </a:lnSpc>
            </a:pPr>
            <a:r>
              <a:rPr lang="en-GB" sz="2800" dirty="0" smtClean="0">
                <a:cs typeface="Calibri" panose="020F0502020204030204" pitchFamily="34" charset="0"/>
              </a:rPr>
              <a:t>Even at this temperature, using the Maxwell-Boltzmann distribution and classical Physics, there’s </a:t>
            </a:r>
            <a:r>
              <a:rPr lang="en-GB" sz="2800" dirty="0">
                <a:cs typeface="Calibri" panose="020F0502020204030204" pitchFamily="34" charset="0"/>
              </a:rPr>
              <a:t>a </a:t>
            </a:r>
            <a:r>
              <a:rPr lang="en-GB" sz="2800" b="1" u="sng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</a:rPr>
              <a:t>10</a:t>
            </a:r>
            <a:r>
              <a:rPr lang="en-GB" sz="2800" b="1" u="sng" baseline="30000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</a:rPr>
              <a:t>-151</a:t>
            </a:r>
            <a:r>
              <a:rPr lang="en-GB" sz="2800" b="1" u="sng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GB" sz="2800" dirty="0">
                <a:cs typeface="Calibri" panose="020F0502020204030204" pitchFamily="34" charset="0"/>
              </a:rPr>
              <a:t>probability of two nuclei having enough energy to fuse </a:t>
            </a:r>
            <a:r>
              <a:rPr lang="en-GB" sz="2800" dirty="0" smtClean="0">
                <a:cs typeface="Calibri" panose="020F0502020204030204" pitchFamily="34" charset="0"/>
              </a:rPr>
              <a:t>together!!</a:t>
            </a:r>
          </a:p>
          <a:p>
            <a:pPr>
              <a:lnSpc>
                <a:spcPct val="90000"/>
              </a:lnSpc>
            </a:pPr>
            <a:r>
              <a:rPr lang="en-GB" sz="2800" dirty="0" smtClean="0">
                <a:cs typeface="Calibri" panose="020F0502020204030204" pitchFamily="34" charset="0"/>
              </a:rPr>
              <a:t>This is clearly not enough to sustain 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en-GB" sz="2800" dirty="0" smtClean="0">
                <a:cs typeface="Calibri" panose="020F0502020204030204" pitchFamily="34" charset="0"/>
              </a:rPr>
              <a:t>a fusion reaction- how is it that the 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en-GB" sz="2800" dirty="0" smtClean="0">
                <a:cs typeface="Calibri" panose="020F0502020204030204" pitchFamily="34" charset="0"/>
              </a:rPr>
              <a:t>Sun has such a high power output?</a:t>
            </a:r>
          </a:p>
          <a:p>
            <a:pPr marL="457200" indent="-457200">
              <a:lnSpc>
                <a:spcPct val="90000"/>
              </a:lnSpc>
            </a:pPr>
            <a:r>
              <a:rPr lang="en-GB" sz="2800" b="1" dirty="0" smtClean="0">
                <a:solidFill>
                  <a:srgbClr val="990099"/>
                </a:solidFill>
                <a:cs typeface="Calibri" panose="020F0502020204030204" pitchFamily="34" charset="0"/>
              </a:rPr>
              <a:t>Quantum tunnelling</a:t>
            </a:r>
            <a:r>
              <a:rPr lang="en-GB" sz="2800" dirty="0" smtClean="0">
                <a:cs typeface="Calibri" panose="020F0502020204030204" pitchFamily="34" charset="0"/>
              </a:rPr>
              <a:t> allows nuclei to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en-GB" sz="2800" dirty="0">
                <a:cs typeface="Calibri" panose="020F0502020204030204" pitchFamily="34" charset="0"/>
              </a:rPr>
              <a:t>f</a:t>
            </a:r>
            <a:r>
              <a:rPr lang="en-GB" sz="2800" dirty="0" smtClean="0">
                <a:cs typeface="Calibri" panose="020F0502020204030204" pitchFamily="34" charset="0"/>
              </a:rPr>
              <a:t>use at lower energies! (We wouldn’t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en-GB" sz="2800" dirty="0" smtClean="0">
                <a:cs typeface="Calibri" panose="020F0502020204030204" pitchFamily="34" charset="0"/>
              </a:rPr>
              <a:t>be here if it didn’t happen)!</a:t>
            </a:r>
            <a:endParaRPr lang="en-GB" sz="2800" dirty="0"/>
          </a:p>
          <a:p>
            <a:pPr marL="0" indent="0">
              <a:buNone/>
            </a:pPr>
            <a:endParaRPr lang="en-GB" sz="28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GB" sz="3200" b="1" dirty="0">
              <a:solidFill>
                <a:srgbClr val="00B050"/>
              </a:solidFill>
            </a:endParaRPr>
          </a:p>
        </p:txBody>
      </p:sp>
      <p:pic>
        <p:nvPicPr>
          <p:cNvPr id="5" name="Picture 7" descr="sun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6216" y="4149080"/>
            <a:ext cx="2459037" cy="2459037"/>
          </a:xfr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328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" panose="020F0502020204030204" pitchFamily="34" charset="0"/>
              </a:rPr>
              <a:t>p</a:t>
            </a:r>
            <a:r>
              <a:rPr lang="en-GB" dirty="0" smtClean="0">
                <a:cs typeface="Calibri" panose="020F0502020204030204" pitchFamily="34" charset="0"/>
              </a:rPr>
              <a:t>-p chains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0991" r="73991" b="24030"/>
          <a:stretch/>
        </p:blipFill>
        <p:spPr bwMode="auto">
          <a:xfrm>
            <a:off x="4246975" y="980728"/>
            <a:ext cx="3910374" cy="549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1968" y="1288592"/>
            <a:ext cx="3827462" cy="518492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There are several ways that Hydrogen can fuse into Helium (and indeed, other elements, inside the Sun!)</a:t>
            </a:r>
          </a:p>
          <a:p>
            <a:r>
              <a:rPr lang="en-GB" sz="2400" dirty="0" smtClean="0"/>
              <a:t>The following is called a “p-p” (proton-proton) chain interaction</a:t>
            </a:r>
          </a:p>
          <a:p>
            <a:r>
              <a:rPr lang="en-GB" sz="2400" b="1" dirty="0" smtClean="0"/>
              <a:t>Try to write an equation for each step!</a:t>
            </a:r>
            <a:endParaRPr lang="en-GB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379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Nuclear </a:t>
            </a:r>
            <a:r>
              <a:rPr lang="en-GB" dirty="0" smtClean="0"/>
              <a:t>Fusion </a:t>
            </a:r>
            <a:r>
              <a:rPr lang="en-GB" dirty="0"/>
              <a:t>reactors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1968" y="1288592"/>
            <a:ext cx="3827462" cy="5184923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Scientists are currently working to make nuclear fusion reactors.</a:t>
            </a:r>
          </a:p>
          <a:p>
            <a:endParaRPr lang="en-GB" sz="2400" dirty="0"/>
          </a:p>
          <a:p>
            <a:r>
              <a:rPr lang="en-GB" sz="2400" dirty="0"/>
              <a:t>The fuel for fusion reactors is the </a:t>
            </a:r>
            <a:r>
              <a:rPr lang="en-GB" sz="2400"/>
              <a:t>isotope </a:t>
            </a:r>
            <a:r>
              <a:rPr lang="en-GB" sz="2400" smtClean="0"/>
              <a:t>hydrogen-2 </a:t>
            </a:r>
            <a:r>
              <a:rPr lang="en-GB" sz="2400" dirty="0"/>
              <a:t>(deuterium) which is found in sea water.</a:t>
            </a:r>
          </a:p>
          <a:p>
            <a:endParaRPr lang="en-GB" sz="2400" dirty="0"/>
          </a:p>
          <a:p>
            <a:r>
              <a:rPr lang="en-GB" sz="2400" dirty="0"/>
              <a:t>The only by-product is Helium, which is harmless and in our atmosphere anyway!</a:t>
            </a:r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4427984" y="1556792"/>
            <a:ext cx="4176713" cy="3881438"/>
            <a:chOff x="2925" y="981"/>
            <a:chExt cx="2631" cy="2445"/>
          </a:xfrm>
        </p:grpSpPr>
        <p:pic>
          <p:nvPicPr>
            <p:cNvPr id="6" name="Picture 7" descr="0_61_fusion_reactor_chin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" y="981"/>
              <a:ext cx="2631" cy="1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3016" y="3022"/>
              <a:ext cx="249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b="1" dirty="0"/>
                <a:t>An experimental fusion reactor in </a:t>
              </a:r>
              <a:r>
                <a:rPr lang="en-GB" b="1" dirty="0" smtClean="0"/>
                <a:t>Seattle </a:t>
              </a:r>
              <a:r>
                <a:rPr lang="en-GB" b="1" dirty="0"/>
                <a:t>USA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2858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Nuclear </a:t>
            </a:r>
            <a:r>
              <a:rPr lang="en-GB" dirty="0" smtClean="0"/>
              <a:t>Fusion </a:t>
            </a:r>
            <a:r>
              <a:rPr lang="en-GB" dirty="0"/>
              <a:t>reactors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92080" y="1628800"/>
            <a:ext cx="3827462" cy="518492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The plasma of Deuterium is contained within a strong magnetic field</a:t>
            </a:r>
          </a:p>
          <a:p>
            <a:r>
              <a:rPr lang="en-GB" sz="2400" dirty="0" smtClean="0"/>
              <a:t>This prevents it from touching the side (and losing energy/melting anything it comes into contact with…!</a:t>
            </a:r>
            <a:endParaRPr lang="en-GB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4968552" cy="364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04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cs typeface="Calibri" panose="020F0502020204030204" pitchFamily="34" charset="0"/>
              </a:rPr>
              <a:t>Why does Fusion release energy?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9185" y="1241376"/>
            <a:ext cx="8604448" cy="10354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600" dirty="0" smtClean="0">
                <a:cs typeface="Calibri" panose="020F0502020204030204" pitchFamily="34" charset="0"/>
              </a:rPr>
              <a:t>Increasing the </a:t>
            </a:r>
            <a:r>
              <a:rPr lang="en-GB" sz="2600" dirty="0" smtClean="0">
                <a:solidFill>
                  <a:srgbClr val="FF0000"/>
                </a:solidFill>
                <a:cs typeface="Calibri" panose="020F0502020204030204" pitchFamily="34" charset="0"/>
              </a:rPr>
              <a:t>binding energy per nucleon </a:t>
            </a:r>
            <a:r>
              <a:rPr lang="en-GB" sz="2600" dirty="0" smtClean="0">
                <a:cs typeface="Calibri" panose="020F0502020204030204" pitchFamily="34" charset="0"/>
              </a:rPr>
              <a:t>decreases the mass of each nucleon, therefore</a:t>
            </a:r>
            <a:r>
              <a:rPr lang="en-GB" sz="2600" dirty="0" smtClean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GB" sz="2600" dirty="0" smtClean="0">
                <a:solidFill>
                  <a:srgbClr val="800080"/>
                </a:solidFill>
                <a:cs typeface="Calibri" panose="020F0502020204030204" pitchFamily="34" charset="0"/>
              </a:rPr>
              <a:t>releasing energy</a:t>
            </a:r>
            <a:r>
              <a:rPr lang="en-GB" sz="2600" dirty="0" smtClean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GB" sz="2600" dirty="0" smtClean="0">
                <a:cs typeface="Calibri" panose="020F0502020204030204" pitchFamily="34" charset="0"/>
              </a:rPr>
              <a:t>through E=mc</a:t>
            </a:r>
            <a:r>
              <a:rPr lang="en-GB" sz="2600" baseline="30000" dirty="0" smtClean="0">
                <a:cs typeface="Calibri" panose="020F0502020204030204" pitchFamily="34" charset="0"/>
              </a:rPr>
              <a:t>2</a:t>
            </a:r>
            <a:r>
              <a:rPr lang="en-GB" sz="2600" dirty="0" smtClean="0">
                <a:cs typeface="Calibri" panose="020F0502020204030204" pitchFamily="34" charset="0"/>
              </a:rPr>
              <a:t>.</a:t>
            </a:r>
            <a:endParaRPr lang="en-GB" sz="2600" dirty="0" smtClean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3"/>
          <a:stretch/>
        </p:blipFill>
        <p:spPr bwMode="auto">
          <a:xfrm>
            <a:off x="1720567" y="2443477"/>
            <a:ext cx="5541685" cy="4414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334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9074" y="0"/>
            <a:ext cx="8674925" cy="1143000"/>
          </a:xfrm>
        </p:spPr>
        <p:txBody>
          <a:bodyPr/>
          <a:lstStyle/>
          <a:p>
            <a:r>
              <a:rPr lang="en-US" altLang="en-US" dirty="0"/>
              <a:t>Where do the elements on Earth come from?</a:t>
            </a:r>
            <a:endParaRPr lang="el-GR" dirty="0">
              <a:cs typeface="Calibri" panose="020F0502020204030204" pitchFamily="34" charset="0"/>
            </a:endParaRP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6218" y="1052736"/>
            <a:ext cx="8604448" cy="1035496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2600" dirty="0"/>
              <a:t>After the Big Bang, the Universe was </a:t>
            </a:r>
            <a:r>
              <a:rPr lang="en-US" altLang="en-US" sz="2600" dirty="0">
                <a:solidFill>
                  <a:srgbClr val="990099"/>
                </a:solidFill>
              </a:rPr>
              <a:t>75% Hydrogen </a:t>
            </a:r>
            <a:r>
              <a:rPr lang="en-US" altLang="en-US" sz="2600" dirty="0"/>
              <a:t>and </a:t>
            </a:r>
            <a:r>
              <a:rPr lang="en-US" altLang="en-US" sz="2600" dirty="0">
                <a:solidFill>
                  <a:srgbClr val="990099"/>
                </a:solidFill>
              </a:rPr>
              <a:t>25% Helium</a:t>
            </a:r>
            <a:r>
              <a:rPr lang="en-US" altLang="en-US" sz="2600" dirty="0"/>
              <a:t> (very simple arrangements of protons/neutrons!)</a:t>
            </a:r>
          </a:p>
          <a:p>
            <a:pPr>
              <a:lnSpc>
                <a:spcPct val="90000"/>
              </a:lnSpc>
            </a:pPr>
            <a:r>
              <a:rPr lang="en-US" altLang="en-US" sz="2600" dirty="0">
                <a:solidFill>
                  <a:srgbClr val="FF0000"/>
                </a:solidFill>
              </a:rPr>
              <a:t>L</a:t>
            </a:r>
            <a:r>
              <a:rPr lang="en-US" altLang="en-US" sz="2600" dirty="0" smtClean="0">
                <a:solidFill>
                  <a:srgbClr val="FF0000"/>
                </a:solidFill>
              </a:rPr>
              <a:t>ight </a:t>
            </a:r>
            <a:r>
              <a:rPr lang="en-US" altLang="en-US" sz="2600" dirty="0">
                <a:solidFill>
                  <a:srgbClr val="FF0000"/>
                </a:solidFill>
              </a:rPr>
              <a:t>elements </a:t>
            </a:r>
            <a:r>
              <a:rPr lang="en-US" altLang="en-US" sz="2600" dirty="0"/>
              <a:t>(up to Iron) can be fused inside stars</a:t>
            </a:r>
          </a:p>
          <a:p>
            <a:pPr>
              <a:lnSpc>
                <a:spcPct val="90000"/>
              </a:lnSpc>
            </a:pP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</a:rPr>
              <a:t>Heavier elements </a:t>
            </a:r>
            <a:r>
              <a:rPr lang="en-US" altLang="en-US" sz="2600" dirty="0"/>
              <a:t>(</a:t>
            </a:r>
            <a:r>
              <a:rPr lang="en-US" altLang="en-US" sz="2600" dirty="0" err="1"/>
              <a:t>eg</a:t>
            </a:r>
            <a:r>
              <a:rPr lang="en-US" altLang="en-US" sz="2600" dirty="0"/>
              <a:t>. Gold, Uranium) are formed using the energy during the massive explosions when a </a:t>
            </a:r>
            <a:r>
              <a:rPr lang="en-US" altLang="en-US" sz="2600" dirty="0" smtClean="0"/>
              <a:t>large star </a:t>
            </a:r>
            <a:r>
              <a:rPr lang="en-US" altLang="en-US" sz="2600" dirty="0"/>
              <a:t>“goes supernova</a:t>
            </a:r>
            <a:r>
              <a:rPr lang="en-US" altLang="en-US" sz="2600" dirty="0" smtClean="0"/>
              <a:t>”</a:t>
            </a:r>
            <a:endParaRPr lang="en-US" altLang="en-US" sz="2600" dirty="0"/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 lvl="1">
              <a:lnSpc>
                <a:spcPct val="90000"/>
              </a:lnSpc>
            </a:pPr>
            <a:endParaRPr lang="en-US" altLang="en-US" sz="2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717032"/>
            <a:ext cx="4949428" cy="296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758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l"/>
            <a:r>
              <a:rPr lang="en-GB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Question 1</a:t>
            </a: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733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96752"/>
            <a:ext cx="8229600" cy="530252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GB" sz="2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Calculate the minimum energies of the photons produced by the annihilation of a proton and antiproton: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GB" sz="28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GB" sz="28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= mc</a:t>
            </a:r>
            <a:r>
              <a:rPr lang="en-GB" sz="2800" baseline="300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= (1.67 x 10</a:t>
            </a:r>
            <a:r>
              <a:rPr lang="en-GB" sz="28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-27 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 x (3.0 x 10</a:t>
            </a:r>
            <a:r>
              <a:rPr lang="en-GB" sz="28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GB" sz="28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= 1.50 x 10</a:t>
            </a:r>
            <a:r>
              <a:rPr lang="en-GB" sz="28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-10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J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GB" sz="28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minimum energies occur when the pair of particles have initially insignificant kinetic energy.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rest energy of a proton = 1.50 x 10</a:t>
            </a:r>
            <a:r>
              <a:rPr lang="en-GB" sz="24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-10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J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rest energy of an antiproton also = 1.50 x 10</a:t>
            </a:r>
            <a:r>
              <a:rPr lang="en-GB" sz="24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-10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J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Total mass converted into electromagnetic radiation in the form of two photons = 3.0 x 10</a:t>
            </a:r>
            <a:r>
              <a:rPr lang="en-GB" sz="24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-10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J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400" dirty="0" smtClean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Therefore each photon has an energy of </a:t>
            </a:r>
            <a:r>
              <a:rPr lang="en-GB" sz="2400" u="sng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1.50 x 10</a:t>
            </a:r>
            <a:r>
              <a:rPr lang="en-GB" sz="2400" u="sng" baseline="30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-10</a:t>
            </a:r>
            <a:r>
              <a:rPr lang="en-GB" sz="2400" u="sng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</a:t>
            </a:r>
            <a:endParaRPr lang="en-GB" sz="2400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368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7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7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7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7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7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cs typeface="Calibri" panose="020F0502020204030204" pitchFamily="34" charset="0"/>
              </a:rPr>
              <a:t>Nuclear Reactors and Safety Considerations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241376"/>
            <a:ext cx="8820472" cy="19716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GB" sz="2800" dirty="0" smtClean="0"/>
              <a:t>Produce an </a:t>
            </a:r>
            <a:r>
              <a:rPr lang="en-GB" sz="2800" b="1" dirty="0" smtClean="0"/>
              <a:t>A3 poster of a diagram of a reactor</a:t>
            </a:r>
            <a:r>
              <a:rPr lang="en-GB" sz="2800" dirty="0" smtClean="0"/>
              <a:t>, including labelled parts, and descriptions of what each part does</a:t>
            </a:r>
          </a:p>
          <a:p>
            <a:endParaRPr lang="en-GB" sz="2800" dirty="0" smtClean="0"/>
          </a:p>
          <a:p>
            <a:r>
              <a:rPr lang="en-GB" sz="2800" dirty="0"/>
              <a:t>P</a:t>
            </a:r>
            <a:r>
              <a:rPr lang="en-GB" sz="2800" dirty="0" smtClean="0"/>
              <a:t>roduce a separate </a:t>
            </a:r>
            <a:r>
              <a:rPr lang="en-GB" sz="2800" b="1" dirty="0" smtClean="0"/>
              <a:t>leaflet</a:t>
            </a:r>
            <a:r>
              <a:rPr lang="en-GB" sz="2800" dirty="0" smtClean="0"/>
              <a:t> describing:</a:t>
            </a:r>
          </a:p>
          <a:p>
            <a:pPr lvl="1"/>
            <a:r>
              <a:rPr lang="en-GB" sz="2800" dirty="0" smtClean="0"/>
              <a:t>The safety features of the reactor</a:t>
            </a:r>
          </a:p>
          <a:p>
            <a:pPr lvl="1"/>
            <a:r>
              <a:rPr lang="en-GB" sz="2800" dirty="0" smtClean="0"/>
              <a:t>How different types of waste are handled and disposed of safely</a:t>
            </a:r>
            <a:endParaRPr lang="en-GB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59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Energy-mass equivalence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341438"/>
            <a:ext cx="8424863" cy="4823866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2800" dirty="0" smtClean="0">
                <a:cs typeface="Calibri" panose="020F0502020204030204" pitchFamily="34" charset="0"/>
              </a:rPr>
              <a:t> “</a:t>
            </a:r>
            <a:r>
              <a:rPr lang="en-GB" sz="2800" b="1" dirty="0" smtClean="0">
                <a:cs typeface="Calibri" panose="020F0502020204030204" pitchFamily="34" charset="0"/>
              </a:rPr>
              <a:t>E=mc</a:t>
            </a:r>
            <a:r>
              <a:rPr lang="en-GB" sz="2800" b="1" baseline="30000" dirty="0" smtClean="0">
                <a:cs typeface="Calibri" panose="020F0502020204030204" pitchFamily="34" charset="0"/>
              </a:rPr>
              <a:t>2</a:t>
            </a:r>
            <a:r>
              <a:rPr lang="en-GB" sz="2800" dirty="0" smtClean="0">
                <a:cs typeface="Calibri" panose="020F0502020204030204" pitchFamily="34" charset="0"/>
              </a:rPr>
              <a:t>” tells us about how much energy we produce when antimatter and matter annihilate.</a:t>
            </a:r>
          </a:p>
          <a:p>
            <a:pPr>
              <a:lnSpc>
                <a:spcPct val="90000"/>
              </a:lnSpc>
            </a:pPr>
            <a:r>
              <a:rPr lang="en-GB" sz="2800" dirty="0" smtClean="0">
                <a:cs typeface="Calibri" panose="020F0502020204030204" pitchFamily="34" charset="0"/>
              </a:rPr>
              <a:t>It also tells us how much mass increases by when we add energy to a system…</a:t>
            </a:r>
          </a:p>
          <a:p>
            <a:pPr>
              <a:lnSpc>
                <a:spcPct val="90000"/>
              </a:lnSpc>
            </a:pPr>
            <a:r>
              <a:rPr lang="en-GB" sz="2800" dirty="0" smtClean="0">
                <a:cs typeface="Calibri" panose="020F0502020204030204" pitchFamily="34" charset="0"/>
              </a:rPr>
              <a:t>Imagine raising a 5kg bowling ball 1m off the ground:</a:t>
            </a:r>
          </a:p>
          <a:p>
            <a:pPr marL="0" indent="0">
              <a:lnSpc>
                <a:spcPct val="90000"/>
              </a:lnSpc>
              <a:buNone/>
            </a:pPr>
            <a:endParaRPr lang="en-GB" sz="2800" dirty="0"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2800" dirty="0" smtClean="0">
                <a:solidFill>
                  <a:srgbClr val="7030A0"/>
                </a:solidFill>
                <a:cs typeface="Calibri" panose="020F0502020204030204" pitchFamily="34" charset="0"/>
              </a:rPr>
              <a:t>Energy increase = GPE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800" dirty="0" smtClean="0">
                <a:solidFill>
                  <a:srgbClr val="7030A0"/>
                </a:solidFill>
                <a:cs typeface="Calibri" panose="020F0502020204030204" pitchFamily="34" charset="0"/>
              </a:rPr>
              <a:t>= m x g x h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800" dirty="0" smtClean="0">
                <a:solidFill>
                  <a:srgbClr val="7030A0"/>
                </a:solidFill>
                <a:cs typeface="Calibri" panose="020F0502020204030204" pitchFamily="34" charset="0"/>
              </a:rPr>
              <a:t>= 5 x 9.81 x 1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800" dirty="0" smtClean="0">
                <a:solidFill>
                  <a:srgbClr val="7030A0"/>
                </a:solidFill>
                <a:cs typeface="Calibri" panose="020F0502020204030204" pitchFamily="34" charset="0"/>
              </a:rPr>
              <a:t>= 49.05 J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44008" y="4149080"/>
                <a:ext cx="3960440" cy="141192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∆</m:t>
                      </m:r>
                      <m:r>
                        <a:rPr lang="en-GB" sz="2800" i="1" dirty="0" smtClean="0">
                          <a:solidFill>
                            <a:srgbClr val="FF0000"/>
                          </a:solidFill>
                          <a:latin typeface="Cambria Math"/>
                          <a:cs typeface="Calibri" panose="020F0502020204030204" pitchFamily="34" charset="0"/>
                        </a:rPr>
                        <m:t>𝑚</m:t>
                      </m:r>
                      <m:r>
                        <a:rPr lang="en-GB" sz="2800" i="1" dirty="0" smtClean="0">
                          <a:solidFill>
                            <a:srgbClr val="FF0000"/>
                          </a:solidFill>
                          <a:latin typeface="Cambria Math"/>
                          <a:cs typeface="Calibri" panose="020F0502020204030204" pitchFamily="34" charset="0"/>
                        </a:rPr>
                        <m:t> =∆</m:t>
                      </m:r>
                      <m:r>
                        <a:rPr lang="en-GB" sz="2800" i="1" dirty="0" smtClean="0">
                          <a:solidFill>
                            <a:srgbClr val="FF0000"/>
                          </a:solidFill>
                          <a:latin typeface="Cambria Math"/>
                          <a:cs typeface="Calibri" panose="020F0502020204030204" pitchFamily="34" charset="0"/>
                        </a:rPr>
                        <m:t>𝐸</m:t>
                      </m:r>
                      <m:r>
                        <a:rPr lang="en-GB" sz="2800" i="1" dirty="0" smtClean="0">
                          <a:solidFill>
                            <a:srgbClr val="FF0000"/>
                          </a:solidFill>
                          <a:latin typeface="Cambria Math"/>
                          <a:cs typeface="Calibri" panose="020F0502020204030204" pitchFamily="34" charset="0"/>
                        </a:rPr>
                        <m:t> / </m:t>
                      </m:r>
                      <m:r>
                        <a:rPr lang="en-GB" sz="2800" i="1" dirty="0" smtClean="0">
                          <a:solidFill>
                            <a:srgbClr val="FF0000"/>
                          </a:solidFill>
                          <a:latin typeface="Cambria Math"/>
                          <a:cs typeface="Calibri" panose="020F0502020204030204" pitchFamily="34" charset="0"/>
                        </a:rPr>
                        <m:t>𝑐</m:t>
                      </m:r>
                      <m:r>
                        <a:rPr lang="en-GB" sz="2800" i="1" baseline="30000" dirty="0" smtClean="0">
                          <a:solidFill>
                            <a:srgbClr val="FF0000"/>
                          </a:solidFill>
                          <a:latin typeface="Cambria Math"/>
                          <a:cs typeface="Calibri" panose="020F0502020204030204" pitchFamily="34" charset="0"/>
                        </a:rPr>
                        <m:t>2</m:t>
                      </m:r>
                    </m:oMath>
                  </m:oMathPara>
                </a14:m>
                <a:endParaRPr lang="en-GB" sz="2800" baseline="3000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800" i="1" dirty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∆</m:t>
                      </m:r>
                      <m:r>
                        <a:rPr lang="en-GB" sz="2800" i="1" dirty="0">
                          <a:solidFill>
                            <a:srgbClr val="FF0000"/>
                          </a:solidFill>
                          <a:latin typeface="Cambria Math"/>
                          <a:cs typeface="Calibri" panose="020F0502020204030204" pitchFamily="34" charset="0"/>
                        </a:rPr>
                        <m:t>𝑚</m:t>
                      </m:r>
                      <m:r>
                        <a:rPr lang="en-GB" sz="2800" b="0" i="1" dirty="0" smtClean="0">
                          <a:solidFill>
                            <a:srgbClr val="FF0000"/>
                          </a:solidFill>
                          <a:latin typeface="Cambria Math"/>
                          <a:cs typeface="Calibri" panose="020F0502020204030204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GB" sz="2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49.05 /</m:t>
                      </m:r>
                      <m:r>
                        <m:rPr>
                          <m:nor/>
                        </m:rPr>
                        <a:rPr lang="en-GB" sz="2800" b="0" i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GB" sz="2800" i="1" dirty="0">
                              <a:solidFill>
                                <a:srgbClr val="FF0000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GB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GB" sz="2800" dirty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GB" sz="2800" dirty="0">
                                  <a:solidFill>
                                    <a:srgbClr val="FF0000"/>
                                  </a:solidFill>
                                  <a:latin typeface="Calibri" panose="020F0502020204030204" pitchFamily="34" charset="0"/>
                                  <a:cs typeface="Calibri" panose="020F0502020204030204" pitchFamily="34" charset="0"/>
                                </a:rPr>
                                <m:t>3 </m:t>
                              </m:r>
                              <m:r>
                                <m:rPr>
                                  <m:nor/>
                                </m:rPr>
                                <a:rPr lang="en-GB" sz="2800" dirty="0">
                                  <a:solidFill>
                                    <a:srgbClr val="FF0000"/>
                                  </a:solidFill>
                                  <a:latin typeface="Calibri" panose="020F0502020204030204" pitchFamily="34" charset="0"/>
                                  <a:cs typeface="Calibri" panose="020F0502020204030204" pitchFamily="34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GB" sz="2800" dirty="0">
                                  <a:solidFill>
                                    <a:srgbClr val="FF0000"/>
                                  </a:solidFill>
                                  <a:latin typeface="Calibri" panose="020F0502020204030204" pitchFamily="34" charset="0"/>
                                  <a:cs typeface="Calibri" panose="020F0502020204030204" pitchFamily="34" charset="0"/>
                                </a:rPr>
                                <m:t> 10</m:t>
                              </m:r>
                            </m:e>
                            <m:sup>
                              <m:r>
                                <a:rPr lang="en-GB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Calibri" panose="020F0502020204030204" pitchFamily="34" charset="0"/>
                                </a:rPr>
                                <m:t>8</m:t>
                              </m:r>
                            </m:sup>
                          </m:sSup>
                          <m:r>
                            <a:rPr lang="en-GB" sz="2800" i="1" dirty="0">
                              <a:solidFill>
                                <a:srgbClr val="FF0000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GB" sz="2800" i="1" dirty="0">
                              <a:solidFill>
                                <a:srgbClr val="FF0000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80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GB" sz="28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∆</m:t>
                    </m:r>
                    <m:r>
                      <a:rPr lang="en-GB" sz="2800" b="1" i="1" dirty="0">
                        <a:solidFill>
                          <a:srgbClr val="FF0000"/>
                        </a:solidFill>
                        <a:latin typeface="Cambria Math"/>
                        <a:cs typeface="Calibri" panose="020F0502020204030204" pitchFamily="34" charset="0"/>
                      </a:rPr>
                      <m:t>𝒎</m:t>
                    </m:r>
                    <m:r>
                      <a:rPr lang="en-GB" sz="2800" b="1" i="1" dirty="0" smtClean="0">
                        <a:solidFill>
                          <a:srgbClr val="FF0000"/>
                        </a:solidFill>
                        <a:latin typeface="Cambria Math"/>
                        <a:cs typeface="Calibri" panose="020F0502020204030204" pitchFamily="34" charset="0"/>
                      </a:rPr>
                      <m:t>=</m:t>
                    </m:r>
                    <m:r>
                      <a:rPr lang="en-GB" sz="2800" b="1" i="1" dirty="0" smtClean="0">
                        <a:solidFill>
                          <a:srgbClr val="FF0000"/>
                        </a:solidFill>
                        <a:latin typeface="Cambria Math"/>
                        <a:cs typeface="Calibri" panose="020F0502020204030204" pitchFamily="34" charset="0"/>
                      </a:rPr>
                      <m:t>𝟓</m:t>
                    </m:r>
                    <m:r>
                      <a:rPr lang="en-GB" sz="2800" b="1" i="1" dirty="0" smtClean="0">
                        <a:solidFill>
                          <a:srgbClr val="FF0000"/>
                        </a:solidFill>
                        <a:latin typeface="Cambria Math"/>
                        <a:cs typeface="Calibri" panose="020F0502020204030204" pitchFamily="34" charset="0"/>
                      </a:rPr>
                      <m:t> </m:t>
                    </m:r>
                    <m:r>
                      <a:rPr lang="en-GB" sz="2800" b="1" i="1" dirty="0" smtClean="0">
                        <a:solidFill>
                          <a:srgbClr val="FF0000"/>
                        </a:solidFill>
                        <a:latin typeface="Cambria Math"/>
                        <a:cs typeface="Calibri" panose="020F0502020204030204" pitchFamily="34" charset="0"/>
                      </a:rPr>
                      <m:t>𝒙</m:t>
                    </m:r>
                    <m:r>
                      <a:rPr lang="en-GB" sz="2800" b="1" i="1" dirty="0" smtClean="0">
                        <a:solidFill>
                          <a:srgbClr val="FF0000"/>
                        </a:solidFill>
                        <a:latin typeface="Cambria Math"/>
                        <a:cs typeface="Calibri" panose="020F0502020204030204" pitchFamily="34" charset="0"/>
                      </a:rPr>
                      <m:t> </m:t>
                    </m:r>
                    <m:sSup>
                      <m:sSupPr>
                        <m:ctrlPr>
                          <a:rPr lang="en-GB" sz="2800" b="1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800" b="1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  <m:t>𝟏𝟎</m:t>
                        </m:r>
                      </m:e>
                      <m:sup>
                        <m:r>
                          <a:rPr lang="en-GB" sz="2800" b="1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GB" sz="2800" b="1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  <m:t>𝟏𝟔</m:t>
                        </m:r>
                      </m:sup>
                    </m:sSup>
                  </m:oMath>
                </a14:m>
                <a:r>
                  <a:rPr lang="en-GB" sz="2800" b="1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kg</a:t>
                </a:r>
                <a:endParaRPr lang="en-GB" sz="28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4149080"/>
                <a:ext cx="3960440" cy="1411925"/>
              </a:xfrm>
              <a:prstGeom prst="rect">
                <a:avLst/>
              </a:prstGeom>
              <a:blipFill rotWithShape="1">
                <a:blip r:embed="rId4"/>
                <a:stretch>
                  <a:fillRect b="-1244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52704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Energy-mass equivalence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341438"/>
            <a:ext cx="8424863" cy="4823866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2800" dirty="0" smtClean="0">
                <a:cs typeface="Calibri" panose="020F0502020204030204" pitchFamily="34" charset="0"/>
              </a:rPr>
              <a:t>It’s a crazy thought, but adding any type of energy actually increases the mass of an object (as you can see though, it is usually a very small and </a:t>
            </a:r>
            <a:r>
              <a:rPr lang="en-GB" sz="2800" b="1" dirty="0" smtClean="0">
                <a:cs typeface="Calibri" panose="020F0502020204030204" pitchFamily="34" charset="0"/>
              </a:rPr>
              <a:t>insignificant</a:t>
            </a:r>
            <a:r>
              <a:rPr lang="en-GB" sz="2800" dirty="0" smtClean="0">
                <a:cs typeface="Calibri" panose="020F0502020204030204" pitchFamily="34" charset="0"/>
              </a:rPr>
              <a:t> amount).</a:t>
            </a:r>
          </a:p>
          <a:p>
            <a:pPr>
              <a:lnSpc>
                <a:spcPct val="90000"/>
              </a:lnSpc>
            </a:pPr>
            <a:r>
              <a:rPr lang="en-GB" sz="2800" dirty="0" smtClean="0">
                <a:cs typeface="Calibri" panose="020F0502020204030204" pitchFamily="34" charset="0"/>
              </a:rPr>
              <a:t>Similarly, </a:t>
            </a:r>
            <a:r>
              <a:rPr lang="en-GB" sz="2800" b="1" u="sng" dirty="0" smtClean="0">
                <a:cs typeface="Calibri" panose="020F0502020204030204" pitchFamily="34" charset="0"/>
              </a:rPr>
              <a:t>removing</a:t>
            </a:r>
            <a:r>
              <a:rPr lang="en-GB" sz="2800" dirty="0" smtClean="0">
                <a:cs typeface="Calibri" panose="020F0502020204030204" pitchFamily="34" charset="0"/>
              </a:rPr>
              <a:t> energy </a:t>
            </a:r>
            <a:r>
              <a:rPr lang="en-GB" sz="2800" b="1" u="sng" dirty="0" smtClean="0">
                <a:cs typeface="Calibri" panose="020F0502020204030204" pitchFamily="34" charset="0"/>
              </a:rPr>
              <a:t>decreases</a:t>
            </a:r>
            <a:r>
              <a:rPr lang="en-GB" sz="2800" dirty="0" smtClean="0">
                <a:cs typeface="Calibri" panose="020F0502020204030204" pitchFamily="34" charset="0"/>
              </a:rPr>
              <a:t> the mass of an object.</a:t>
            </a:r>
          </a:p>
          <a:p>
            <a:pPr>
              <a:lnSpc>
                <a:spcPct val="90000"/>
              </a:lnSpc>
            </a:pPr>
            <a:r>
              <a:rPr lang="en-GB" sz="2800" dirty="0" smtClean="0">
                <a:cs typeface="Calibri" panose="020F0502020204030204" pitchFamily="34" charset="0"/>
              </a:rPr>
              <a:t>Imagine a sealed torch emitting 5W of light for an hour:</a:t>
            </a:r>
          </a:p>
          <a:p>
            <a:pPr marL="0" indent="0">
              <a:lnSpc>
                <a:spcPct val="90000"/>
              </a:lnSpc>
              <a:buNone/>
            </a:pPr>
            <a:endParaRPr lang="en-GB" sz="2800" dirty="0"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2800" dirty="0" smtClean="0">
                <a:solidFill>
                  <a:srgbClr val="7030A0"/>
                </a:solidFill>
                <a:cs typeface="Calibri" panose="020F0502020204030204" pitchFamily="34" charset="0"/>
              </a:rPr>
              <a:t>Energy decrease = P x 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800" dirty="0" smtClean="0">
                <a:solidFill>
                  <a:srgbClr val="7030A0"/>
                </a:solidFill>
                <a:cs typeface="Calibri" panose="020F0502020204030204" pitchFamily="34" charset="0"/>
              </a:rPr>
              <a:t>= </a:t>
            </a:r>
            <a:r>
              <a:rPr lang="en-GB" sz="2800" dirty="0">
                <a:solidFill>
                  <a:srgbClr val="7030A0"/>
                </a:solidFill>
                <a:cs typeface="Calibri" panose="020F0502020204030204" pitchFamily="34" charset="0"/>
              </a:rPr>
              <a:t>5</a:t>
            </a:r>
            <a:r>
              <a:rPr lang="en-GB" sz="2800" dirty="0" smtClean="0">
                <a:solidFill>
                  <a:srgbClr val="7030A0"/>
                </a:solidFill>
                <a:cs typeface="Calibri" panose="020F0502020204030204" pitchFamily="34" charset="0"/>
              </a:rPr>
              <a:t> x 60 x 60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800" dirty="0" smtClean="0">
                <a:solidFill>
                  <a:srgbClr val="7030A0"/>
                </a:solidFill>
                <a:cs typeface="Calibri" panose="020F0502020204030204" pitchFamily="34" charset="0"/>
              </a:rPr>
              <a:t>= 18000 J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72000" y="5157192"/>
                <a:ext cx="4032448" cy="142263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∆</m:t>
                      </m:r>
                      <m:r>
                        <a:rPr lang="en-GB" sz="2800" i="1" dirty="0" smtClean="0">
                          <a:solidFill>
                            <a:srgbClr val="FF0000"/>
                          </a:solidFill>
                          <a:latin typeface="Cambria Math"/>
                          <a:cs typeface="Calibri" panose="020F0502020204030204" pitchFamily="34" charset="0"/>
                        </a:rPr>
                        <m:t>𝑚</m:t>
                      </m:r>
                      <m:r>
                        <a:rPr lang="en-GB" sz="2800" i="1" dirty="0" smtClean="0">
                          <a:solidFill>
                            <a:srgbClr val="FF0000"/>
                          </a:solidFill>
                          <a:latin typeface="Cambria Math"/>
                          <a:cs typeface="Calibri" panose="020F0502020204030204" pitchFamily="34" charset="0"/>
                        </a:rPr>
                        <m:t> =∆</m:t>
                      </m:r>
                      <m:r>
                        <a:rPr lang="en-GB" sz="2800" i="1" dirty="0" smtClean="0">
                          <a:solidFill>
                            <a:srgbClr val="FF0000"/>
                          </a:solidFill>
                          <a:latin typeface="Cambria Math"/>
                          <a:cs typeface="Calibri" panose="020F0502020204030204" pitchFamily="34" charset="0"/>
                        </a:rPr>
                        <m:t>𝐸</m:t>
                      </m:r>
                      <m:r>
                        <a:rPr lang="en-GB" sz="2800" i="1" dirty="0" smtClean="0">
                          <a:solidFill>
                            <a:srgbClr val="FF0000"/>
                          </a:solidFill>
                          <a:latin typeface="Cambria Math"/>
                          <a:cs typeface="Calibri" panose="020F0502020204030204" pitchFamily="34" charset="0"/>
                        </a:rPr>
                        <m:t> / </m:t>
                      </m:r>
                      <m:r>
                        <a:rPr lang="en-GB" sz="2800" i="1" dirty="0" smtClean="0">
                          <a:solidFill>
                            <a:srgbClr val="FF0000"/>
                          </a:solidFill>
                          <a:latin typeface="Cambria Math"/>
                          <a:cs typeface="Calibri" panose="020F0502020204030204" pitchFamily="34" charset="0"/>
                        </a:rPr>
                        <m:t>𝑐</m:t>
                      </m:r>
                      <m:r>
                        <a:rPr lang="en-GB" sz="2800" i="1" baseline="30000" dirty="0" smtClean="0">
                          <a:solidFill>
                            <a:srgbClr val="FF0000"/>
                          </a:solidFill>
                          <a:latin typeface="Cambria Math"/>
                          <a:cs typeface="Calibri" panose="020F0502020204030204" pitchFamily="34" charset="0"/>
                        </a:rPr>
                        <m:t>2</m:t>
                      </m:r>
                    </m:oMath>
                  </m:oMathPara>
                </a14:m>
                <a:endParaRPr lang="en-GB" sz="2800" baseline="3000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∆</m:t>
                      </m:r>
                      <m:r>
                        <a:rPr lang="en-GB" sz="2800" i="1" dirty="0">
                          <a:solidFill>
                            <a:srgbClr val="FF0000"/>
                          </a:solidFill>
                          <a:latin typeface="Cambria Math"/>
                          <a:cs typeface="Calibri" panose="020F0502020204030204" pitchFamily="34" charset="0"/>
                        </a:rPr>
                        <m:t>𝑚</m:t>
                      </m:r>
                      <m:r>
                        <a:rPr lang="en-GB" sz="2800" b="0" i="1" dirty="0" smtClean="0">
                          <a:solidFill>
                            <a:srgbClr val="FF0000"/>
                          </a:solidFill>
                          <a:latin typeface="Cambria Math"/>
                          <a:cs typeface="Calibri" panose="020F0502020204030204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GB" sz="2800" b="0" i="0" dirty="0" smtClean="0">
                          <a:solidFill>
                            <a:srgbClr val="FF0000"/>
                          </a:solidFill>
                          <a:latin typeface="Cambria Math"/>
                          <a:cs typeface="Calibri" panose="020F0502020204030204" pitchFamily="34" charset="0"/>
                        </a:rPr>
                        <m:t>18000</m:t>
                      </m:r>
                      <m:r>
                        <m:rPr>
                          <m:nor/>
                        </m:rPr>
                        <a:rPr lang="en-GB" sz="2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 /</m:t>
                      </m:r>
                      <m:r>
                        <m:rPr>
                          <m:nor/>
                        </m:rPr>
                        <a:rPr lang="en-GB" sz="280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GB" sz="280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GB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GB" sz="2800" dirty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GB" sz="2800" dirty="0">
                                  <a:solidFill>
                                    <a:srgbClr val="FF0000"/>
                                  </a:solidFill>
                                  <a:latin typeface="Calibri" panose="020F0502020204030204" pitchFamily="34" charset="0"/>
                                  <a:cs typeface="Calibri" panose="020F0502020204030204" pitchFamily="34" charset="0"/>
                                </a:rPr>
                                <m:t>3 </m:t>
                              </m:r>
                              <m:r>
                                <m:rPr>
                                  <m:nor/>
                                </m:rPr>
                                <a:rPr lang="en-GB" sz="2800" dirty="0">
                                  <a:solidFill>
                                    <a:srgbClr val="FF0000"/>
                                  </a:solidFill>
                                  <a:latin typeface="Calibri" panose="020F0502020204030204" pitchFamily="34" charset="0"/>
                                  <a:cs typeface="Calibri" panose="020F0502020204030204" pitchFamily="34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GB" sz="2800" dirty="0">
                                  <a:solidFill>
                                    <a:srgbClr val="FF0000"/>
                                  </a:solidFill>
                                  <a:latin typeface="Calibri" panose="020F0502020204030204" pitchFamily="34" charset="0"/>
                                  <a:cs typeface="Calibri" panose="020F0502020204030204" pitchFamily="34" charset="0"/>
                                </a:rPr>
                                <m:t> 10</m:t>
                              </m:r>
                            </m:e>
                            <m:sup>
                              <m:r>
                                <a:rPr lang="en-GB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Calibri" panose="020F0502020204030204" pitchFamily="34" charset="0"/>
                                </a:rPr>
                                <m:t>8</m:t>
                              </m:r>
                            </m:sup>
                          </m:sSup>
                          <m:r>
                            <a:rPr lang="en-GB" sz="28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GB" sz="28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80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GB" sz="28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∆</m:t>
                    </m:r>
                    <m:r>
                      <a:rPr lang="en-GB" sz="2800" b="1" i="1" dirty="0">
                        <a:solidFill>
                          <a:srgbClr val="FF0000"/>
                        </a:solidFill>
                        <a:latin typeface="Cambria Math"/>
                        <a:cs typeface="Calibri" panose="020F0502020204030204" pitchFamily="34" charset="0"/>
                      </a:rPr>
                      <m:t>𝒎</m:t>
                    </m:r>
                    <m:r>
                      <a:rPr lang="en-GB" sz="2800" b="1" i="1" dirty="0" smtClean="0">
                        <a:solidFill>
                          <a:srgbClr val="FF0000"/>
                        </a:solidFill>
                        <a:latin typeface="Cambria Math"/>
                        <a:cs typeface="Calibri" panose="020F0502020204030204" pitchFamily="34" charset="0"/>
                      </a:rPr>
                      <m:t>=</m:t>
                    </m:r>
                    <m:r>
                      <a:rPr lang="en-GB" sz="2800" b="1" i="1" dirty="0" smtClean="0">
                        <a:solidFill>
                          <a:srgbClr val="FF0000"/>
                        </a:solidFill>
                        <a:latin typeface="Cambria Math"/>
                        <a:cs typeface="Calibri" panose="020F0502020204030204" pitchFamily="34" charset="0"/>
                      </a:rPr>
                      <m:t>𝟐</m:t>
                    </m:r>
                    <m:r>
                      <a:rPr lang="en-GB" sz="2800" b="1" i="1" dirty="0" smtClean="0">
                        <a:solidFill>
                          <a:srgbClr val="FF0000"/>
                        </a:solidFill>
                        <a:latin typeface="Cambria Math"/>
                        <a:cs typeface="Calibri" panose="020F0502020204030204" pitchFamily="34" charset="0"/>
                      </a:rPr>
                      <m:t> </m:t>
                    </m:r>
                    <m:r>
                      <a:rPr lang="en-GB" sz="2800" b="1" i="1" dirty="0" smtClean="0">
                        <a:solidFill>
                          <a:srgbClr val="FF0000"/>
                        </a:solidFill>
                        <a:latin typeface="Cambria Math"/>
                        <a:cs typeface="Calibri" panose="020F0502020204030204" pitchFamily="34" charset="0"/>
                      </a:rPr>
                      <m:t>𝒙</m:t>
                    </m:r>
                    <m:r>
                      <a:rPr lang="en-GB" sz="2800" b="1" i="1" dirty="0" smtClean="0">
                        <a:solidFill>
                          <a:srgbClr val="FF0000"/>
                        </a:solidFill>
                        <a:latin typeface="Cambria Math"/>
                        <a:cs typeface="Calibri" panose="020F0502020204030204" pitchFamily="34" charset="0"/>
                      </a:rPr>
                      <m:t> </m:t>
                    </m:r>
                    <m:sSup>
                      <m:sSupPr>
                        <m:ctrlPr>
                          <a:rPr lang="en-GB" sz="2800" b="1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800" b="1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  <m:t>𝟏𝟎</m:t>
                        </m:r>
                      </m:e>
                      <m:sup>
                        <m:r>
                          <a:rPr lang="en-GB" sz="2800" b="1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GB" sz="2800" b="1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  <m:t>𝟏𝟑</m:t>
                        </m:r>
                      </m:sup>
                    </m:sSup>
                  </m:oMath>
                </a14:m>
                <a:r>
                  <a:rPr lang="en-GB" sz="2800" b="1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kg</a:t>
                </a:r>
                <a:endParaRPr lang="en-GB" sz="28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157192"/>
                <a:ext cx="4032448" cy="1422634"/>
              </a:xfrm>
              <a:prstGeom prst="rect">
                <a:avLst/>
              </a:prstGeom>
              <a:blipFill rotWithShape="1">
                <a:blip r:embed="rId4"/>
                <a:stretch>
                  <a:fillRect b="-114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1478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Atomic mass unit “u”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268760"/>
            <a:ext cx="8424863" cy="4823866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2800" dirty="0" smtClean="0">
                <a:cs typeface="Calibri" panose="020F0502020204030204" pitchFamily="34" charset="0"/>
              </a:rPr>
              <a:t>The atomic mass unit is defined as the mass of each nucleon in a Carbon-12 nucleus (basically the measured mass of the nucleus, divided by 12!)</a:t>
            </a:r>
          </a:p>
          <a:p>
            <a:pPr marL="0" indent="0">
              <a:lnSpc>
                <a:spcPct val="90000"/>
              </a:lnSpc>
              <a:buNone/>
            </a:pPr>
            <a:endParaRPr lang="en-GB" sz="2800" dirty="0" smtClean="0">
              <a:cs typeface="Calibri" panose="020F0502020204030204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GB" sz="2800" dirty="0" smtClean="0">
                <a:solidFill>
                  <a:srgbClr val="FF0000"/>
                </a:solidFill>
                <a:cs typeface="Calibri" panose="020F0502020204030204" pitchFamily="34" charset="0"/>
              </a:rPr>
              <a:t>1u = 1.661 x 10</a:t>
            </a:r>
            <a:r>
              <a:rPr lang="en-GB" sz="2800" baseline="30000" dirty="0" smtClean="0">
                <a:solidFill>
                  <a:srgbClr val="FF0000"/>
                </a:solidFill>
                <a:cs typeface="Calibri" panose="020F0502020204030204" pitchFamily="34" charset="0"/>
              </a:rPr>
              <a:t>-27</a:t>
            </a:r>
            <a:r>
              <a:rPr lang="en-GB" sz="2800" dirty="0" smtClean="0">
                <a:solidFill>
                  <a:srgbClr val="FF0000"/>
                </a:solidFill>
                <a:cs typeface="Calibri" panose="020F0502020204030204" pitchFamily="34" charset="0"/>
              </a:rPr>
              <a:t> kg</a:t>
            </a:r>
          </a:p>
          <a:p>
            <a:pPr marL="0" indent="0">
              <a:lnSpc>
                <a:spcPct val="90000"/>
              </a:lnSpc>
              <a:buNone/>
            </a:pPr>
            <a:endParaRPr lang="en-GB" sz="2800" dirty="0" smtClean="0"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2800" dirty="0" smtClean="0">
                <a:cs typeface="Calibri" panose="020F0502020204030204" pitchFamily="34" charset="0"/>
              </a:rPr>
              <a:t>What is the rest energy of 1u in MeV?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GB" sz="2800" dirty="0">
                <a:solidFill>
                  <a:schemeClr val="accent2"/>
                </a:solidFill>
                <a:cs typeface="Calibri" panose="020F0502020204030204" pitchFamily="34" charset="0"/>
              </a:rPr>
              <a:t>E = mc</a:t>
            </a:r>
            <a:r>
              <a:rPr lang="en-GB" sz="2800" baseline="30000" dirty="0">
                <a:solidFill>
                  <a:schemeClr val="accent2"/>
                </a:solidFill>
                <a:cs typeface="Calibri" panose="020F0502020204030204" pitchFamily="34" charset="0"/>
              </a:rPr>
              <a:t>2</a:t>
            </a:r>
            <a:r>
              <a:rPr lang="en-GB" sz="2800" dirty="0">
                <a:cs typeface="Calibri" panose="020F0502020204030204" pitchFamily="34" charset="0"/>
              </a:rPr>
              <a:t> = (</a:t>
            </a:r>
            <a:r>
              <a:rPr lang="en-GB" sz="2800" dirty="0" smtClean="0">
                <a:cs typeface="Calibri" panose="020F0502020204030204" pitchFamily="34" charset="0"/>
              </a:rPr>
              <a:t>1.661 </a:t>
            </a:r>
            <a:r>
              <a:rPr lang="en-GB" sz="2800" dirty="0">
                <a:cs typeface="Calibri" panose="020F0502020204030204" pitchFamily="34" charset="0"/>
              </a:rPr>
              <a:t>x 10</a:t>
            </a:r>
            <a:r>
              <a:rPr lang="en-GB" sz="2800" baseline="30000" dirty="0">
                <a:cs typeface="Calibri" panose="020F0502020204030204" pitchFamily="34" charset="0"/>
              </a:rPr>
              <a:t>-27 </a:t>
            </a:r>
            <a:r>
              <a:rPr lang="en-GB" sz="2800" dirty="0">
                <a:cs typeface="Calibri" panose="020F0502020204030204" pitchFamily="34" charset="0"/>
              </a:rPr>
              <a:t>) x (3.0 x 10</a:t>
            </a:r>
            <a:r>
              <a:rPr lang="en-GB" sz="2800" baseline="30000" dirty="0">
                <a:cs typeface="Calibri" panose="020F0502020204030204" pitchFamily="34" charset="0"/>
              </a:rPr>
              <a:t>8</a:t>
            </a:r>
            <a:r>
              <a:rPr lang="en-GB" sz="2800" dirty="0">
                <a:cs typeface="Calibri" panose="020F0502020204030204" pitchFamily="34" charset="0"/>
              </a:rPr>
              <a:t>)</a:t>
            </a:r>
            <a:r>
              <a:rPr lang="en-GB" sz="2800" baseline="30000" dirty="0">
                <a:cs typeface="Calibri" panose="020F0502020204030204" pitchFamily="34" charset="0"/>
              </a:rPr>
              <a:t>2</a:t>
            </a:r>
            <a:r>
              <a:rPr lang="en-GB" sz="2800" dirty="0">
                <a:cs typeface="Calibri" panose="020F0502020204030204" pitchFamily="34" charset="0"/>
              </a:rPr>
              <a:t> 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GB" sz="2800" dirty="0">
                <a:cs typeface="Calibri" panose="020F0502020204030204" pitchFamily="34" charset="0"/>
              </a:rPr>
              <a:t>= </a:t>
            </a:r>
            <a:r>
              <a:rPr lang="en-GB" sz="2800" dirty="0" smtClean="0">
                <a:cs typeface="Calibri" panose="020F0502020204030204" pitchFamily="34" charset="0"/>
              </a:rPr>
              <a:t>1.49 </a:t>
            </a:r>
            <a:r>
              <a:rPr lang="en-GB" sz="2800" dirty="0">
                <a:cs typeface="Calibri" panose="020F0502020204030204" pitchFamily="34" charset="0"/>
              </a:rPr>
              <a:t>x 10</a:t>
            </a:r>
            <a:r>
              <a:rPr lang="en-GB" sz="2800" baseline="30000" dirty="0">
                <a:cs typeface="Calibri" panose="020F0502020204030204" pitchFamily="34" charset="0"/>
              </a:rPr>
              <a:t>-10</a:t>
            </a:r>
            <a:r>
              <a:rPr lang="en-GB" sz="2800" dirty="0">
                <a:cs typeface="Calibri" panose="020F0502020204030204" pitchFamily="34" charset="0"/>
              </a:rPr>
              <a:t> </a:t>
            </a:r>
            <a:r>
              <a:rPr lang="en-GB" sz="2800" dirty="0" smtClean="0">
                <a:cs typeface="Calibri" panose="020F0502020204030204" pitchFamily="34" charset="0"/>
              </a:rPr>
              <a:t>J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GB" sz="2800" dirty="0" smtClean="0">
                <a:cs typeface="Calibri" panose="020F0502020204030204" pitchFamily="34" charset="0"/>
              </a:rPr>
              <a:t>1.49 x 10</a:t>
            </a:r>
            <a:r>
              <a:rPr lang="en-GB" sz="2800" baseline="30000" dirty="0" smtClean="0">
                <a:cs typeface="Calibri" panose="020F0502020204030204" pitchFamily="34" charset="0"/>
              </a:rPr>
              <a:t>-10</a:t>
            </a:r>
            <a:r>
              <a:rPr lang="en-GB" sz="2800" dirty="0" smtClean="0">
                <a:cs typeface="Calibri" panose="020F0502020204030204" pitchFamily="34" charset="0"/>
              </a:rPr>
              <a:t> / (10</a:t>
            </a:r>
            <a:r>
              <a:rPr lang="en-GB" sz="2800" baseline="30000" dirty="0" smtClean="0">
                <a:cs typeface="Calibri" panose="020F0502020204030204" pitchFamily="34" charset="0"/>
              </a:rPr>
              <a:t>6</a:t>
            </a:r>
            <a:r>
              <a:rPr lang="en-GB" sz="2800" dirty="0" smtClean="0">
                <a:cs typeface="Calibri" panose="020F0502020204030204" pitchFamily="34" charset="0"/>
              </a:rPr>
              <a:t> x 1.6 x 10</a:t>
            </a:r>
            <a:r>
              <a:rPr lang="en-GB" sz="2800" baseline="30000" dirty="0" smtClean="0">
                <a:cs typeface="Calibri" panose="020F0502020204030204" pitchFamily="34" charset="0"/>
              </a:rPr>
              <a:t>-19</a:t>
            </a:r>
            <a:r>
              <a:rPr lang="en-GB" sz="2800" dirty="0" smtClean="0">
                <a:cs typeface="Calibri" panose="020F0502020204030204" pitchFamily="34" charset="0"/>
              </a:rPr>
              <a:t>)(convert to eV) </a:t>
            </a:r>
            <a:endParaRPr lang="en-GB" sz="2800" dirty="0"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GB" sz="2800" dirty="0" smtClean="0">
                <a:cs typeface="Calibri" panose="020F0502020204030204" pitchFamily="34" charset="0"/>
              </a:rPr>
              <a:t>= 931.3MeV</a:t>
            </a:r>
            <a:endParaRPr lang="en-GB" sz="2800" dirty="0"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82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Atomic mass unit “u”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268760"/>
            <a:ext cx="8424863" cy="4823866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2800" dirty="0" smtClean="0">
                <a:cs typeface="Calibri" panose="020F0502020204030204" pitchFamily="34" charset="0"/>
              </a:rPr>
              <a:t>You’ll notice that the mass of each nucleon in Carbon 12 weighs LESS than a proton or neutron individually!!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GB" sz="2800" dirty="0" smtClean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GB" sz="2800" dirty="0" smtClean="0">
                <a:solidFill>
                  <a:srgbClr val="FF0000"/>
                </a:solidFill>
                <a:cs typeface="Calibri" panose="020F0502020204030204" pitchFamily="34" charset="0"/>
              </a:rPr>
              <a:t>1u </a:t>
            </a:r>
            <a:r>
              <a:rPr lang="en-GB" sz="2800" dirty="0">
                <a:solidFill>
                  <a:srgbClr val="FF0000"/>
                </a:solidFill>
                <a:cs typeface="Calibri" panose="020F0502020204030204" pitchFamily="34" charset="0"/>
              </a:rPr>
              <a:t>= 1.661 x 10</a:t>
            </a:r>
            <a:r>
              <a:rPr lang="en-GB" sz="2800" baseline="30000" dirty="0">
                <a:solidFill>
                  <a:srgbClr val="FF0000"/>
                </a:solidFill>
                <a:cs typeface="Calibri" panose="020F0502020204030204" pitchFamily="34" charset="0"/>
              </a:rPr>
              <a:t>-27</a:t>
            </a:r>
            <a:r>
              <a:rPr lang="en-GB" sz="2800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GB" sz="2800" dirty="0" smtClean="0">
                <a:solidFill>
                  <a:srgbClr val="FF0000"/>
                </a:solidFill>
                <a:cs typeface="Calibri" panose="020F0502020204030204" pitchFamily="34" charset="0"/>
              </a:rPr>
              <a:t>kg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GB" sz="2800" dirty="0" err="1" smtClean="0">
                <a:solidFill>
                  <a:srgbClr val="7030A0"/>
                </a:solidFill>
                <a:cs typeface="Calibri" panose="020F0502020204030204" pitchFamily="34" charset="0"/>
              </a:rPr>
              <a:t>m</a:t>
            </a:r>
            <a:r>
              <a:rPr lang="en-GB" sz="2800" baseline="-25000" dirty="0" err="1" smtClean="0">
                <a:solidFill>
                  <a:srgbClr val="7030A0"/>
                </a:solidFill>
                <a:cs typeface="Calibri" panose="020F0502020204030204" pitchFamily="34" charset="0"/>
              </a:rPr>
              <a:t>p</a:t>
            </a:r>
            <a:r>
              <a:rPr lang="en-GB" sz="2800" dirty="0" smtClean="0">
                <a:solidFill>
                  <a:srgbClr val="7030A0"/>
                </a:solidFill>
                <a:cs typeface="Calibri" panose="020F0502020204030204" pitchFamily="34" charset="0"/>
              </a:rPr>
              <a:t>= 1.673 x 10</a:t>
            </a:r>
            <a:r>
              <a:rPr lang="en-GB" sz="2800" baseline="30000" dirty="0" smtClean="0">
                <a:solidFill>
                  <a:srgbClr val="7030A0"/>
                </a:solidFill>
                <a:cs typeface="Calibri" panose="020F0502020204030204" pitchFamily="34" charset="0"/>
              </a:rPr>
              <a:t>-27</a:t>
            </a:r>
            <a:r>
              <a:rPr lang="en-GB" sz="2800" dirty="0" smtClean="0">
                <a:solidFill>
                  <a:srgbClr val="7030A0"/>
                </a:solidFill>
                <a:cs typeface="Calibri" panose="020F0502020204030204" pitchFamily="34" charset="0"/>
              </a:rPr>
              <a:t> kg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GB" sz="2800" dirty="0" err="1" smtClean="0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m</a:t>
            </a:r>
            <a:r>
              <a:rPr lang="en-GB" sz="2800" baseline="-25000" dirty="0" err="1" smtClean="0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n</a:t>
            </a:r>
            <a:r>
              <a:rPr lang="en-GB" sz="2800" dirty="0" smtClean="0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= 1.675 x 10</a:t>
            </a:r>
            <a:r>
              <a:rPr lang="en-GB" sz="2800" baseline="30000" dirty="0" smtClean="0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-27</a:t>
            </a:r>
            <a:r>
              <a:rPr lang="en-GB" sz="2800" dirty="0" smtClean="0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 kg</a:t>
            </a:r>
          </a:p>
          <a:p>
            <a:pPr marL="0" indent="0">
              <a:lnSpc>
                <a:spcPct val="90000"/>
              </a:lnSpc>
              <a:buNone/>
            </a:pPr>
            <a:endParaRPr lang="en-GB" sz="2800" dirty="0" smtClean="0"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2800" dirty="0" smtClean="0">
                <a:cs typeface="Calibri" panose="020F0502020204030204" pitchFamily="34" charset="0"/>
              </a:rPr>
              <a:t>Where does this difference in mass come from?</a:t>
            </a:r>
          </a:p>
          <a:p>
            <a:pPr marL="0" indent="0">
              <a:lnSpc>
                <a:spcPct val="90000"/>
              </a:lnSpc>
              <a:buNone/>
            </a:pPr>
            <a:endParaRPr lang="en-GB" sz="2800" dirty="0"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2800" dirty="0" smtClean="0">
                <a:cs typeface="Calibri" panose="020F0502020204030204" pitchFamily="34" charset="0"/>
              </a:rPr>
              <a:t>It arises due to something called “Binding Energy”, which we will come on to talk about very soon!</a:t>
            </a:r>
            <a:endParaRPr lang="en-GB" sz="2800" dirty="0"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856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Released energy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462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23850" y="1268760"/>
                <a:ext cx="8424863" cy="4823866"/>
              </a:xfrm>
              <a:ln>
                <a:noFill/>
              </a:ln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B" sz="2800" dirty="0" smtClean="0">
                    <a:cs typeface="Calibri" panose="020F0502020204030204" pitchFamily="34" charset="0"/>
                  </a:rPr>
                  <a:t>When radioactive particles are emitted from a nucleus (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𝛼</m:t>
                    </m:r>
                    <m:r>
                      <a:rPr lang="en-GB" sz="2800" b="0" i="1" smtClean="0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, </m:t>
                    </m:r>
                    <m:r>
                      <a:rPr lang="en-GB" sz="2800" i="1" smtClean="0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𝛽</m:t>
                    </m:r>
                    <m:r>
                      <a:rPr lang="en-GB" sz="2800" b="0" i="1" smtClean="0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, </m:t>
                    </m:r>
                    <m:r>
                      <a:rPr lang="en-GB" sz="2800" b="0" i="1" smtClean="0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𝑜𝑟</m:t>
                    </m:r>
                    <m:r>
                      <a:rPr lang="en-GB" sz="2800" b="0" i="1" smtClean="0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 </m:t>
                    </m:r>
                    <m:r>
                      <a:rPr lang="en-GB" sz="2800" i="1" smtClean="0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𝛾</m:t>
                    </m:r>
                    <m:r>
                      <a:rPr lang="en-GB" sz="2800" b="0" i="1" smtClean="0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GB" sz="2800" dirty="0" smtClean="0">
                    <a:cs typeface="Calibri" panose="020F0502020204030204" pitchFamily="34" charset="0"/>
                  </a:rPr>
                  <a:t>, energy is </a:t>
                </a:r>
                <a:r>
                  <a:rPr lang="en-GB" sz="2800" u="sng" dirty="0" smtClean="0">
                    <a:cs typeface="Calibri" panose="020F0502020204030204" pitchFamily="34" charset="0"/>
                  </a:rPr>
                  <a:t>removed</a:t>
                </a:r>
                <a:r>
                  <a:rPr lang="en-GB" sz="2800" dirty="0" smtClean="0">
                    <a:cs typeface="Calibri" panose="020F0502020204030204" pitchFamily="34" charset="0"/>
                  </a:rPr>
                  <a:t> from the nucleus, so the mass </a:t>
                </a:r>
                <a:r>
                  <a:rPr lang="en-GB" sz="2800" u="sng" dirty="0" smtClean="0">
                    <a:cs typeface="Calibri" panose="020F0502020204030204" pitchFamily="34" charset="0"/>
                  </a:rPr>
                  <a:t>decreases</a:t>
                </a:r>
                <a:r>
                  <a:rPr lang="en-GB" sz="2800" dirty="0" smtClean="0">
                    <a:cs typeface="Calibri" panose="020F0502020204030204" pitchFamily="34" charset="0"/>
                  </a:rPr>
                  <a:t>.</a:t>
                </a:r>
              </a:p>
              <a:p>
                <a:pPr>
                  <a:lnSpc>
                    <a:spcPct val="90000"/>
                  </a:lnSpc>
                </a:pPr>
                <a:r>
                  <a:rPr lang="en-GB" sz="2800" dirty="0" smtClean="0">
                    <a:cs typeface="Calibri" panose="020F0502020204030204" pitchFamily="34" charset="0"/>
                  </a:rPr>
                  <a:t>We can use the decrease in mass to calculate how much energy is lost!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GB" sz="2800" dirty="0" smtClean="0">
                  <a:cs typeface="Calibri" panose="020F0502020204030204" pitchFamily="34" charset="0"/>
                </a:endParaRPr>
              </a:p>
              <a:p>
                <a:pPr marL="0" indent="0" algn="ctr">
                  <a:lnSpc>
                    <a:spcPct val="90000"/>
                  </a:lnSpc>
                  <a:buNone/>
                </a:pPr>
                <a:r>
                  <a:rPr lang="en-GB" sz="2800" u="sng" dirty="0" smtClean="0">
                    <a:solidFill>
                      <a:srgbClr val="7030A0"/>
                    </a:solidFill>
                    <a:cs typeface="Calibri" panose="020F0502020204030204" pitchFamily="34" charset="0"/>
                  </a:rPr>
                  <a:t>Where does this energy go…?</a:t>
                </a:r>
                <a:endParaRPr lang="en-GB" sz="2800" u="sng" dirty="0">
                  <a:solidFill>
                    <a:srgbClr val="7030A0"/>
                  </a:solidFill>
                  <a:cs typeface="Calibri" panose="020F050202020403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GB" sz="2800" dirty="0" smtClean="0">
                  <a:solidFill>
                    <a:srgbClr val="7030A0"/>
                  </a:solidFill>
                  <a:cs typeface="Calibri" panose="020F0502020204030204" pitchFamily="34" charset="0"/>
                </a:endParaRPr>
              </a:p>
              <a:p>
                <a:pPr marL="0" indent="0" algn="ctr">
                  <a:lnSpc>
                    <a:spcPct val="90000"/>
                  </a:lnSpc>
                  <a:buNone/>
                </a:pPr>
                <a:r>
                  <a:rPr lang="en-GB" sz="2800" dirty="0" smtClean="0">
                    <a:solidFill>
                      <a:srgbClr val="7030A0"/>
                    </a:solidFill>
                    <a:cs typeface="Calibri" panose="020F0502020204030204" pitchFamily="34" charset="0"/>
                  </a:rPr>
                  <a:t>Kinetic energy of the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𝛼</m:t>
                    </m:r>
                    <m:r>
                      <a:rPr lang="en-GB" sz="2800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, </m:t>
                    </m:r>
                    <m:r>
                      <a:rPr lang="en-GB" sz="2800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𝛽</m:t>
                    </m:r>
                    <m:r>
                      <a:rPr lang="en-GB" sz="2800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, </m:t>
                    </m:r>
                    <m:r>
                      <a:rPr lang="en-GB" sz="2800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𝛾</m:t>
                    </m:r>
                  </m:oMath>
                </a14:m>
                <a:r>
                  <a:rPr lang="en-GB" sz="2800" dirty="0" smtClean="0">
                    <a:solidFill>
                      <a:srgbClr val="7030A0"/>
                    </a:solidFill>
                    <a:cs typeface="Calibri" panose="020F0502020204030204" pitchFamily="34" charset="0"/>
                  </a:rPr>
                  <a:t> particles, recoil of the nucleus, or neutrinos!</a:t>
                </a:r>
              </a:p>
            </p:txBody>
          </p:sp>
        </mc:Choice>
        <mc:Fallback xmlns="">
          <p:sp>
            <p:nvSpPr>
              <p:cNvPr id="154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23850" y="1268760"/>
                <a:ext cx="8424863" cy="4823866"/>
              </a:xfrm>
              <a:blipFill rotWithShape="1">
                <a:blip r:embed="rId4"/>
                <a:stretch>
                  <a:fillRect l="-1230" t="-2023" r="-16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39104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3932</TotalTime>
  <Words>2782</Words>
  <Application>Microsoft Office PowerPoint</Application>
  <PresentationFormat>On-screen Show (4:3)</PresentationFormat>
  <Paragraphs>353</Paragraphs>
  <Slides>40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Energy from the Nucleus</vt:lpstr>
      <vt:lpstr>Energy-mass equivalence</vt:lpstr>
      <vt:lpstr>Energy-mass equivalence</vt:lpstr>
      <vt:lpstr>Question 1</vt:lpstr>
      <vt:lpstr>Energy-mass equivalence</vt:lpstr>
      <vt:lpstr>Energy-mass equivalence</vt:lpstr>
      <vt:lpstr>Atomic mass unit “u”</vt:lpstr>
      <vt:lpstr>Atomic mass unit “u”</vt:lpstr>
      <vt:lpstr>Released energy</vt:lpstr>
      <vt:lpstr>Question 2</vt:lpstr>
      <vt:lpstr>Strong Force- Variation with distance</vt:lpstr>
      <vt:lpstr>The Strong Force</vt:lpstr>
      <vt:lpstr>Binding Energy</vt:lpstr>
      <vt:lpstr>Binding Energy</vt:lpstr>
      <vt:lpstr>Mass defect</vt:lpstr>
      <vt:lpstr>Mass defect</vt:lpstr>
      <vt:lpstr>Question 3</vt:lpstr>
      <vt:lpstr>Quantum Tunnelling</vt:lpstr>
      <vt:lpstr>Quantum Tunnelling</vt:lpstr>
      <vt:lpstr>Nuclear stability</vt:lpstr>
      <vt:lpstr>Nuclear stability</vt:lpstr>
      <vt:lpstr>Binding energy per nucleon vs. Mass Number</vt:lpstr>
      <vt:lpstr>Nuclear Fission and Fusion</vt:lpstr>
      <vt:lpstr>Induced Nuclear Fission</vt:lpstr>
      <vt:lpstr>Induced Nuclear Fission</vt:lpstr>
      <vt:lpstr>Induced Nuclear Fission</vt:lpstr>
      <vt:lpstr>Chain Reactions</vt:lpstr>
      <vt:lpstr>Chain Reactions</vt:lpstr>
      <vt:lpstr>PowerPoint Presentation</vt:lpstr>
      <vt:lpstr>Why does Fission release energy?</vt:lpstr>
      <vt:lpstr>Massively important key statement (!)</vt:lpstr>
      <vt:lpstr>Energy from Nuclear Fission</vt:lpstr>
      <vt:lpstr>Nuclear Fusion</vt:lpstr>
      <vt:lpstr>Energy from Fusion</vt:lpstr>
      <vt:lpstr>p-p chains</vt:lpstr>
      <vt:lpstr>Nuclear Fusion reactors</vt:lpstr>
      <vt:lpstr>Nuclear Fusion reactors</vt:lpstr>
      <vt:lpstr>Why does Fusion release energy?</vt:lpstr>
      <vt:lpstr>Where do the elements on Earth come from?</vt:lpstr>
      <vt:lpstr>Nuclear Reactors and Safety Considerations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Matt Lodge</dc:creator>
  <cp:lastModifiedBy>Blundell's School</cp:lastModifiedBy>
  <cp:revision>545</cp:revision>
  <dcterms:created xsi:type="dcterms:W3CDTF">2010-11-07T16:28:03Z</dcterms:created>
  <dcterms:modified xsi:type="dcterms:W3CDTF">2015-09-25T10:07:31Z</dcterms:modified>
</cp:coreProperties>
</file>