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8"/>
  </p:notesMasterIdLst>
  <p:sldIdLst>
    <p:sldId id="256" r:id="rId5"/>
    <p:sldId id="257" r:id="rId6"/>
    <p:sldId id="270" r:id="rId7"/>
    <p:sldId id="265" r:id="rId8"/>
    <p:sldId id="266" r:id="rId9"/>
    <p:sldId id="267" r:id="rId10"/>
    <p:sldId id="268" r:id="rId11"/>
    <p:sldId id="271" r:id="rId12"/>
    <p:sldId id="269" r:id="rId13"/>
    <p:sldId id="258" r:id="rId14"/>
    <p:sldId id="260" r:id="rId15"/>
    <p:sldId id="272" r:id="rId16"/>
    <p:sldId id="261" r:id="rId17"/>
    <p:sldId id="262" r:id="rId18"/>
    <p:sldId id="273" r:id="rId19"/>
    <p:sldId id="263" r:id="rId20"/>
    <p:sldId id="264" r:id="rId21"/>
    <p:sldId id="274" r:id="rId22"/>
    <p:sldId id="275" r:id="rId23"/>
    <p:sldId id="276" r:id="rId24"/>
    <p:sldId id="277" r:id="rId25"/>
    <p:sldId id="278" r:id="rId26"/>
    <p:sldId id="27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p:scale>
          <a:sx n="122" d="100"/>
          <a:sy n="122" d="100"/>
        </p:scale>
        <p:origin x="-72"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CA0064-B708-4F36-88C3-B5B91FAC8492}" type="datetimeFigureOut">
              <a:rPr lang="en-GB" smtClean="0"/>
              <a:t>19/10/2015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A01C3D-8047-4878-A86A-0F7C74648AEC}" type="slidenum">
              <a:rPr lang="en-GB" smtClean="0"/>
              <a:t>‹#›</a:t>
            </a:fld>
            <a:endParaRPr lang="en-GB"/>
          </a:p>
        </p:txBody>
      </p:sp>
    </p:spTree>
    <p:extLst>
      <p:ext uri="{BB962C8B-B14F-4D97-AF65-F5344CB8AC3E}">
        <p14:creationId xmlns:p14="http://schemas.microsoft.com/office/powerpoint/2010/main" val="2578686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A28B0-E9E7-481F-9A48-FA9EC63D4E1C}" type="slidenum">
              <a:rPr lang="en-US"/>
              <a:pPr/>
              <a:t>15</a:t>
            </a:fld>
            <a:endParaRPr lang="en-US"/>
          </a:p>
        </p:txBody>
      </p:sp>
      <p:sp>
        <p:nvSpPr>
          <p:cNvPr id="62466" name="Rectangle 2"/>
          <p:cNvSpPr>
            <a:spLocks noGrp="1" noRot="1" noChangeAspect="1" noChangeArrowheads="1" noTextEdit="1"/>
          </p:cNvSpPr>
          <p:nvPr>
            <p:ph type="sldImg"/>
          </p:nvPr>
        </p:nvSpPr>
        <p:spPr>
          <a:xfrm>
            <a:off x="393700" y="692150"/>
            <a:ext cx="6070600" cy="3416300"/>
          </a:xfrm>
          <a:ln w="12700" cap="flat">
            <a:solidFill>
              <a:schemeClr val="tx1"/>
            </a:solidFill>
          </a:ln>
          <a:extLst>
            <a:ext uri="{909E8E84-426E-40DD-AFC4-6F175D3DCCD1}">
              <a14:hiddenFill xmlns:a14="http://schemas.microsoft.com/office/drawing/2010/main">
                <a:noFill/>
              </a14:hiddenFill>
            </a:ext>
          </a:extLst>
        </p:spPr>
      </p:sp>
      <p:sp>
        <p:nvSpPr>
          <p:cNvPr id="62467" name="Rectangle 3"/>
          <p:cNvSpPr>
            <a:spLocks noGrp="1" noChangeArrowheads="1"/>
          </p:cNvSpPr>
          <p:nvPr>
            <p:ph type="body" idx="1"/>
          </p:nvPr>
        </p:nvSpPr>
        <p:spPr>
          <a:ln/>
        </p:spPr>
        <p:txBody>
          <a:bodyPr lIns="92075" tIns="46038" rIns="92075" bIns="46038"/>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10/19/2015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10/19/2015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10/19/2015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10/19/2015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10/19/2015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10/19/2015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10/19/2015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Properties of radioactivity</a:t>
            </a:r>
            <a:endParaRPr lang="en-GB" dirty="0"/>
          </a:p>
        </p:txBody>
      </p:sp>
      <p:sp>
        <p:nvSpPr>
          <p:cNvPr id="3" name="Subtitle 2"/>
          <p:cNvSpPr>
            <a:spLocks noGrp="1"/>
          </p:cNvSpPr>
          <p:nvPr>
            <p:ph type="subTitle" idx="1"/>
          </p:nvPr>
        </p:nvSpPr>
        <p:spPr/>
        <p:txBody>
          <a:bodyPr/>
          <a:lstStyle/>
          <a:p>
            <a:r>
              <a:rPr lang="en-GB" dirty="0" smtClean="0"/>
              <a:t>3.5.1 Nuclear</a:t>
            </a:r>
            <a:endParaRPr lang="en-GB" dirty="0"/>
          </a:p>
        </p:txBody>
      </p:sp>
    </p:spTree>
    <p:extLst>
      <p:ext uri="{BB962C8B-B14F-4D97-AF65-F5344CB8AC3E}">
        <p14:creationId xmlns:p14="http://schemas.microsoft.com/office/powerpoint/2010/main" val="3124553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Discovery of </a:t>
            </a:r>
            <a:br>
              <a:rPr lang="en-GB" dirty="0" smtClean="0"/>
            </a:br>
            <a:r>
              <a:rPr lang="en-GB" dirty="0" smtClean="0"/>
              <a:t>Radioactivity</a:t>
            </a:r>
            <a:endParaRPr lang="en-GB" dirty="0"/>
          </a:p>
        </p:txBody>
      </p:sp>
      <p:sp>
        <p:nvSpPr>
          <p:cNvPr id="3" name="Content Placeholder 2"/>
          <p:cNvSpPr>
            <a:spLocks noGrp="1"/>
          </p:cNvSpPr>
          <p:nvPr>
            <p:ph idx="1"/>
          </p:nvPr>
        </p:nvSpPr>
        <p:spPr/>
        <p:txBody>
          <a:bodyPr>
            <a:normAutofit fontScale="92500" lnSpcReduction="10000"/>
          </a:bodyPr>
          <a:lstStyle/>
          <a:p>
            <a:r>
              <a:rPr lang="en-GB" dirty="0"/>
              <a:t>In 1896 Henri Becquerel was using naturally fluorescent minerals to study the properties of x-rays, which had been discovered in 1895 by Wilhelm </a:t>
            </a:r>
            <a:r>
              <a:rPr lang="en-GB" dirty="0" smtClean="0"/>
              <a:t>Roentgen</a:t>
            </a:r>
          </a:p>
          <a:p>
            <a:r>
              <a:rPr lang="en-GB" dirty="0" smtClean="0"/>
              <a:t>He </a:t>
            </a:r>
            <a:r>
              <a:rPr lang="en-GB" dirty="0"/>
              <a:t>exposed potassium uranyl </a:t>
            </a:r>
            <a:r>
              <a:rPr lang="en-GB" dirty="0" smtClean="0"/>
              <a:t>sulphate </a:t>
            </a:r>
            <a:r>
              <a:rPr lang="en-GB" dirty="0"/>
              <a:t>to sunlight and then placed it on photographic plates wrapped in black paper, believing that the uranium absorbed the sun’s energy and then emitted it as </a:t>
            </a:r>
            <a:r>
              <a:rPr lang="en-GB" dirty="0" smtClean="0"/>
              <a:t>x-rays</a:t>
            </a:r>
          </a:p>
          <a:p>
            <a:r>
              <a:rPr lang="en-GB" dirty="0"/>
              <a:t>The term radioactivity was actually coined by Marie Curie, who together with her husband Pierre, began investigating the phenomenon recently discovered by </a:t>
            </a:r>
            <a:r>
              <a:rPr lang="en-GB" dirty="0" smtClean="0"/>
              <a:t>Becquerel</a:t>
            </a:r>
          </a:p>
          <a:p>
            <a:r>
              <a:rPr lang="en-GB" dirty="0" smtClean="0"/>
              <a:t>The </a:t>
            </a:r>
            <a:r>
              <a:rPr lang="en-GB" dirty="0"/>
              <a:t>Curies extracted uranium from ore and to their surprise, found that the leftover ore showed more activity than the pure uranium. They concluded that the ore contained other radioactive elements. This led to the discoveries of the elements polonium and radium. It took four more years of processing tons of ore to isolate enough of each element to determine their chemical </a:t>
            </a:r>
            <a:r>
              <a:rPr lang="en-GB" dirty="0" smtClean="0"/>
              <a:t>properties</a:t>
            </a:r>
            <a:endParaRPr lang="en-GB" dirty="0"/>
          </a:p>
        </p:txBody>
      </p:sp>
      <p:pic>
        <p:nvPicPr>
          <p:cNvPr id="1026" name="Picture 2" descr="http://www.nndb.com/people/608/000072392/becquerel6-s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4104" cy="21579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cceleratedchristianeducations.com/wp-content/uploads/2015/09/marie-curie_ton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104" y="0"/>
            <a:ext cx="2869241" cy="21579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a4.files.biography.com/image/upload/c_fit,cs_srgb,dpr_1.0,h_1200,q_80,w_1200/MTE5NDg0MDU0NjUxOTYyODk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3345" y="0"/>
            <a:ext cx="2163903" cy="2163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00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Rutherford strikes again!</a:t>
            </a:r>
            <a:endParaRPr lang="en-GB" dirty="0"/>
          </a:p>
        </p:txBody>
      </p:sp>
      <p:sp>
        <p:nvSpPr>
          <p:cNvPr id="3" name="Content Placeholder 2"/>
          <p:cNvSpPr>
            <a:spLocks noGrp="1"/>
          </p:cNvSpPr>
          <p:nvPr>
            <p:ph idx="1"/>
          </p:nvPr>
        </p:nvSpPr>
        <p:spPr/>
        <p:txBody>
          <a:bodyPr/>
          <a:lstStyle/>
          <a:p>
            <a:r>
              <a:rPr lang="en-GB" dirty="0" smtClean="0"/>
              <a:t>Rutherford set up several experiments designed to investigate the nature of radioactive elements and to find properties to help categorise them</a:t>
            </a:r>
          </a:p>
          <a:p>
            <a:r>
              <a:rPr lang="en-GB" dirty="0" smtClean="0"/>
              <a:t>One classification he used was radioactive barrier penetration</a:t>
            </a:r>
          </a:p>
          <a:p>
            <a:r>
              <a:rPr lang="en-GB" dirty="0" smtClean="0"/>
              <a:t>He studied the path of radiation within magnetic fields</a:t>
            </a:r>
            <a:endParaRPr lang="en-GB" dirty="0"/>
          </a:p>
        </p:txBody>
      </p:sp>
      <p:pic>
        <p:nvPicPr>
          <p:cNvPr id="2050" name="Picture 2" descr="http://www.nobelprize.org/nobel_prizes/chemistry/laureates/1908/rutherfo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
            <a:ext cx="1543050" cy="21621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2.lbl.gov/abc/wallchart/chapters/03/graphics/Image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346" y="3900225"/>
            <a:ext cx="5440383" cy="2767915"/>
          </a:xfrm>
          <a:prstGeom prst="rect">
            <a:avLst/>
          </a:prstGeom>
          <a:gradFill>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1159155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isotopes</a:t>
            </a:r>
            <a:endParaRPr lang="en-GB" dirty="0"/>
          </a:p>
        </p:txBody>
      </p:sp>
      <p:sp>
        <p:nvSpPr>
          <p:cNvPr id="3" name="Content Placeholder 2"/>
          <p:cNvSpPr>
            <a:spLocks noGrp="1"/>
          </p:cNvSpPr>
          <p:nvPr>
            <p:ph idx="1"/>
          </p:nvPr>
        </p:nvSpPr>
        <p:spPr/>
        <p:txBody>
          <a:bodyPr/>
          <a:lstStyle/>
          <a:p>
            <a:r>
              <a:rPr lang="en-US" altLang="en-US" sz="2400" dirty="0"/>
              <a:t>Atoms that have the same number of protons but different numbers of neutrons</a:t>
            </a:r>
            <a:r>
              <a:rPr lang="en-US" altLang="en-US" dirty="0"/>
              <a:t> </a:t>
            </a:r>
          </a:p>
          <a:p>
            <a:endParaRPr lang="en-GB" dirty="0"/>
          </a:p>
        </p:txBody>
      </p:sp>
      <p:pic>
        <p:nvPicPr>
          <p:cNvPr id="4" name="Picture 4" descr="isot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381738" y="2917091"/>
            <a:ext cx="6762262" cy="3711987"/>
          </a:xfrm>
          <a:prstGeom prst="rect">
            <a:avLst/>
          </a:prstGeom>
          <a:solidFill>
            <a:schemeClr val="tx1"/>
          </a:solidFill>
          <a:ln/>
        </p:spPr>
      </p:pic>
    </p:spTree>
    <p:extLst>
      <p:ext uri="{BB962C8B-B14F-4D97-AF65-F5344CB8AC3E}">
        <p14:creationId xmlns:p14="http://schemas.microsoft.com/office/powerpoint/2010/main" val="1261975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Properties of radiation</a:t>
            </a:r>
            <a:endParaRPr lang="en-GB" dirty="0"/>
          </a:p>
        </p:txBody>
      </p:sp>
      <p:sp>
        <p:nvSpPr>
          <p:cNvPr id="3" name="Content Placeholder 2"/>
          <p:cNvSpPr>
            <a:spLocks noGrp="1"/>
          </p:cNvSpPr>
          <p:nvPr>
            <p:ph idx="1"/>
          </p:nvPr>
        </p:nvSpPr>
        <p:spPr/>
        <p:txBody>
          <a:bodyPr/>
          <a:lstStyle/>
          <a:p>
            <a:r>
              <a:rPr lang="en-GB" dirty="0" smtClean="0"/>
              <a:t>ADD FIGURE 2 PAGE 151 A2 BOOK</a:t>
            </a:r>
            <a:endParaRPr lang="en-GB" dirty="0"/>
          </a:p>
        </p:txBody>
      </p:sp>
    </p:spTree>
    <p:extLst>
      <p:ext uri="{BB962C8B-B14F-4D97-AF65-F5344CB8AC3E}">
        <p14:creationId xmlns:p14="http://schemas.microsoft.com/office/powerpoint/2010/main" val="1919687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ionisation</a:t>
            </a:r>
            <a:endParaRPr lang="en-GB" dirty="0"/>
          </a:p>
        </p:txBody>
      </p:sp>
      <p:sp>
        <p:nvSpPr>
          <p:cNvPr id="3" name="Content Placeholder 2"/>
          <p:cNvSpPr>
            <a:spLocks noGrp="1"/>
          </p:cNvSpPr>
          <p:nvPr>
            <p:ph idx="1"/>
          </p:nvPr>
        </p:nvSpPr>
        <p:spPr/>
        <p:txBody>
          <a:bodyPr/>
          <a:lstStyle/>
          <a:p>
            <a:r>
              <a:rPr lang="en-GB" dirty="0" smtClean="0"/>
              <a:t>Ionising is when radiation </a:t>
            </a:r>
            <a:r>
              <a:rPr lang="en-GB" dirty="0"/>
              <a:t>that carries enough energy to free electrons from atoms or molecules, thereby </a:t>
            </a:r>
            <a:r>
              <a:rPr lang="en-GB" dirty="0" smtClean="0"/>
              <a:t>ionising them</a:t>
            </a:r>
          </a:p>
          <a:p>
            <a:r>
              <a:rPr lang="en-GB" dirty="0" smtClean="0"/>
              <a:t>Ionising </a:t>
            </a:r>
            <a:r>
              <a:rPr lang="en-GB" dirty="0"/>
              <a:t>radiation is made up of energetic subatomic particles, ions or atoms moving at relativistic speeds, and electromagnetic waves on the high-energy end of the electromagnetic </a:t>
            </a:r>
            <a:r>
              <a:rPr lang="en-GB" dirty="0" smtClean="0"/>
              <a:t>spectrum</a:t>
            </a:r>
          </a:p>
          <a:p>
            <a:r>
              <a:rPr lang="en-GB" dirty="0"/>
              <a:t>Any charged massive particle can </a:t>
            </a:r>
            <a:r>
              <a:rPr lang="en-GB" dirty="0" smtClean="0"/>
              <a:t>ionise </a:t>
            </a:r>
            <a:r>
              <a:rPr lang="en-GB" dirty="0"/>
              <a:t>atoms directly by </a:t>
            </a:r>
            <a:r>
              <a:rPr lang="en-GB" dirty="0" smtClean="0"/>
              <a:t>interaction </a:t>
            </a:r>
            <a:r>
              <a:rPr lang="en-GB" dirty="0"/>
              <a:t>through the Coulomb force if it carries sufficient kinetic </a:t>
            </a:r>
            <a:r>
              <a:rPr lang="en-GB" dirty="0" smtClean="0"/>
              <a:t>energy</a:t>
            </a:r>
          </a:p>
          <a:p>
            <a:r>
              <a:rPr lang="en-GB" dirty="0" smtClean="0"/>
              <a:t>This </a:t>
            </a:r>
            <a:r>
              <a:rPr lang="en-GB" dirty="0"/>
              <a:t>includes atomic nuclei, electrons, muons, charged </a:t>
            </a:r>
            <a:r>
              <a:rPr lang="en-GB" dirty="0" err="1"/>
              <a:t>pions</a:t>
            </a:r>
            <a:r>
              <a:rPr lang="en-GB" dirty="0"/>
              <a:t>, protons, and energetic charged nuclei stripped of their electrons, all of which must be moving at relativistic speeds to reach the required kinetic </a:t>
            </a:r>
            <a:r>
              <a:rPr lang="en-GB" dirty="0" smtClean="0"/>
              <a:t>energy</a:t>
            </a:r>
          </a:p>
          <a:p>
            <a:endParaRPr lang="en-GB" dirty="0"/>
          </a:p>
        </p:txBody>
      </p:sp>
    </p:spTree>
    <p:extLst>
      <p:ext uri="{BB962C8B-B14F-4D97-AF65-F5344CB8AC3E}">
        <p14:creationId xmlns:p14="http://schemas.microsoft.com/office/powerpoint/2010/main" val="3882473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a:xfrm>
            <a:off x="609600" y="274638"/>
            <a:ext cx="10972800" cy="646973"/>
          </a:xfrm>
          <a:noFill/>
          <a:ln/>
        </p:spPr>
        <p:txBody>
          <a:bodyPr lIns="92075" tIns="46038" rIns="92075" bIns="46038" anchor="t" anchorCtr="1">
            <a:spAutoFit/>
          </a:bodyPr>
          <a:lstStyle/>
          <a:p>
            <a:r>
              <a:rPr lang="en-US">
                <a:latin typeface="Arial" charset="0"/>
              </a:rPr>
              <a:t>Complete Symbols</a:t>
            </a:r>
          </a:p>
        </p:txBody>
      </p:sp>
      <p:sp>
        <p:nvSpPr>
          <p:cNvPr id="61443" name="Rectangle 3"/>
          <p:cNvSpPr>
            <a:spLocks noGrp="1" noChangeArrowheads="1"/>
          </p:cNvSpPr>
          <p:nvPr>
            <p:ph idx="1"/>
          </p:nvPr>
        </p:nvSpPr>
        <p:spPr>
          <a:xfrm>
            <a:off x="914400" y="1295400"/>
            <a:ext cx="10363200" cy="5181600"/>
          </a:xfrm>
          <a:noFill/>
          <a:ln/>
        </p:spPr>
        <p:txBody>
          <a:bodyPr lIns="92075" tIns="46038" rIns="92075" bIns="46038"/>
          <a:lstStyle/>
          <a:p>
            <a:r>
              <a:rPr lang="en-US" sz="3600" dirty="0">
                <a:latin typeface="Arial" charset="0"/>
              </a:rPr>
              <a:t>Contain the symbol of the element, the mass number and the atomic number.</a:t>
            </a:r>
          </a:p>
        </p:txBody>
      </p:sp>
      <p:sp>
        <p:nvSpPr>
          <p:cNvPr id="61444" name="Rectangle 4"/>
          <p:cNvSpPr>
            <a:spLocks noChangeArrowheads="1"/>
          </p:cNvSpPr>
          <p:nvPr/>
        </p:nvSpPr>
        <p:spPr bwMode="auto">
          <a:xfrm>
            <a:off x="6096000" y="3276600"/>
            <a:ext cx="1936428" cy="3001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8900" dirty="0">
                <a:latin typeface="Times New Roman" pitchFamily="18" charset="0"/>
              </a:rPr>
              <a:t>X</a:t>
            </a:r>
          </a:p>
        </p:txBody>
      </p:sp>
      <p:sp>
        <p:nvSpPr>
          <p:cNvPr id="61445" name="Rectangle 5"/>
          <p:cNvSpPr>
            <a:spLocks noChangeArrowheads="1"/>
          </p:cNvSpPr>
          <p:nvPr/>
        </p:nvSpPr>
        <p:spPr bwMode="auto">
          <a:xfrm>
            <a:off x="3860800" y="3048001"/>
            <a:ext cx="1750479" cy="12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3600" dirty="0">
                <a:solidFill>
                  <a:schemeClr val="tx2"/>
                </a:solidFill>
                <a:latin typeface="Times New Roman" pitchFamily="18" charset="0"/>
              </a:rPr>
              <a:t> </a:t>
            </a:r>
            <a:r>
              <a:rPr lang="en-US" sz="3600" dirty="0">
                <a:solidFill>
                  <a:schemeClr val="tx2"/>
                </a:solidFill>
                <a:latin typeface="Arial" charset="0"/>
              </a:rPr>
              <a:t>Mass</a:t>
            </a:r>
          </a:p>
          <a:p>
            <a:r>
              <a:rPr lang="en-US" sz="3600" dirty="0">
                <a:solidFill>
                  <a:schemeClr val="tx2"/>
                </a:solidFill>
                <a:latin typeface="Arial" charset="0"/>
              </a:rPr>
              <a:t>number</a:t>
            </a:r>
          </a:p>
        </p:txBody>
      </p:sp>
      <p:sp>
        <p:nvSpPr>
          <p:cNvPr id="61446" name="Rectangle 6"/>
          <p:cNvSpPr>
            <a:spLocks noChangeArrowheads="1"/>
          </p:cNvSpPr>
          <p:nvPr/>
        </p:nvSpPr>
        <p:spPr bwMode="auto">
          <a:xfrm>
            <a:off x="3860800" y="4953001"/>
            <a:ext cx="1750479" cy="12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3600">
                <a:solidFill>
                  <a:schemeClr val="tx2"/>
                </a:solidFill>
                <a:latin typeface="Arial" charset="0"/>
              </a:rPr>
              <a:t>Atomic</a:t>
            </a:r>
          </a:p>
          <a:p>
            <a:r>
              <a:rPr lang="en-US" sz="3600">
                <a:solidFill>
                  <a:schemeClr val="tx2"/>
                </a:solidFill>
                <a:latin typeface="Arial" charset="0"/>
              </a:rPr>
              <a:t>number</a:t>
            </a:r>
          </a:p>
        </p:txBody>
      </p:sp>
      <p:sp>
        <p:nvSpPr>
          <p:cNvPr id="61447" name="Text Box 7"/>
          <p:cNvSpPr txBox="1">
            <a:spLocks noChangeArrowheads="1"/>
          </p:cNvSpPr>
          <p:nvPr/>
        </p:nvSpPr>
        <p:spPr bwMode="auto">
          <a:xfrm>
            <a:off x="609600" y="5257800"/>
            <a:ext cx="264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a:latin typeface="Arial" charset="0"/>
              </a:rPr>
              <a:t>Subscript </a:t>
            </a:r>
            <a:r>
              <a:rPr lang="en-US" sz="2400">
                <a:latin typeface="Arial" charset="0"/>
                <a:cs typeface="Times New Roman" pitchFamily="18" charset="0"/>
              </a:rPr>
              <a:t>→</a:t>
            </a:r>
          </a:p>
        </p:txBody>
      </p:sp>
      <p:sp>
        <p:nvSpPr>
          <p:cNvPr id="61448" name="Text Box 8"/>
          <p:cNvSpPr txBox="1">
            <a:spLocks noChangeArrowheads="1"/>
          </p:cNvSpPr>
          <p:nvPr/>
        </p:nvSpPr>
        <p:spPr bwMode="auto">
          <a:xfrm>
            <a:off x="508001" y="3352800"/>
            <a:ext cx="31136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a:latin typeface="Arial" charset="0"/>
              </a:rPr>
              <a:t>Superscript →</a:t>
            </a:r>
          </a:p>
        </p:txBody>
      </p:sp>
    </p:spTree>
    <p:extLst>
      <p:ext uri="{BB962C8B-B14F-4D97-AF65-F5344CB8AC3E}">
        <p14:creationId xmlns:p14="http://schemas.microsoft.com/office/powerpoint/2010/main" val="419482336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Alpha properties</a:t>
            </a:r>
            <a:endParaRPr lang="en-GB" dirty="0"/>
          </a:p>
        </p:txBody>
      </p:sp>
      <p:sp>
        <p:nvSpPr>
          <p:cNvPr id="3" name="Content Placeholder 2"/>
          <p:cNvSpPr>
            <a:spLocks noGrp="1"/>
          </p:cNvSpPr>
          <p:nvPr>
            <p:ph idx="1"/>
          </p:nvPr>
        </p:nvSpPr>
        <p:spPr/>
        <p:txBody>
          <a:bodyPr>
            <a:normAutofit/>
          </a:bodyPr>
          <a:lstStyle/>
          <a:p>
            <a:r>
              <a:rPr lang="en-GB" dirty="0" smtClean="0">
                <a:latin typeface="Symbol" panose="05050102010706020507" pitchFamily="18" charset="2"/>
              </a:rPr>
              <a:t>a</a:t>
            </a:r>
            <a:r>
              <a:rPr lang="en-GB" dirty="0" smtClean="0"/>
              <a:t> radiation </a:t>
            </a:r>
          </a:p>
          <a:p>
            <a:r>
              <a:rPr lang="en-GB" dirty="0"/>
              <a:t>Alpha particles consist of two protons and two neutrons bound together into a particle identical to a helium </a:t>
            </a:r>
            <a:r>
              <a:rPr lang="en-GB" dirty="0" smtClean="0"/>
              <a:t>nucleus</a:t>
            </a:r>
            <a:r>
              <a:rPr lang="en-GB" dirty="0"/>
              <a:t> </a:t>
            </a:r>
            <a:r>
              <a:rPr lang="en-GB" dirty="0" smtClean="0"/>
              <a:t>– this is a ‘chunk’ of the nucleus.</a:t>
            </a:r>
          </a:p>
          <a:p>
            <a:r>
              <a:rPr lang="en-GB" dirty="0" smtClean="0"/>
              <a:t>Alpha </a:t>
            </a:r>
            <a:r>
              <a:rPr lang="en-GB" dirty="0"/>
              <a:t>particle emissions are generally produced in the process of alpha decay, but may also be produced in other ways. </a:t>
            </a:r>
            <a:br>
              <a:rPr lang="en-GB" dirty="0"/>
            </a:br>
            <a:r>
              <a:rPr lang="en-GB" dirty="0" smtClean="0"/>
              <a:t>Alpha particles are a </a:t>
            </a:r>
            <a:r>
              <a:rPr lang="en-GB" dirty="0"/>
              <a:t>Helium ion with a +2 charge (missing its two electrons). If the ion gains electrons from its environment, the alpha particle can be written as a normal (electrically neutral) helium atom 4</a:t>
            </a:r>
            <a:br>
              <a:rPr lang="en-GB" dirty="0"/>
            </a:br>
            <a:r>
              <a:rPr lang="en-GB" dirty="0"/>
              <a:t>2He.</a:t>
            </a:r>
          </a:p>
          <a:p>
            <a:r>
              <a:rPr lang="en-GB" dirty="0"/>
              <a:t>Alpha particles are a highly </a:t>
            </a:r>
            <a:r>
              <a:rPr lang="en-GB" dirty="0" smtClean="0"/>
              <a:t>ionising </a:t>
            </a:r>
            <a:r>
              <a:rPr lang="en-GB" dirty="0"/>
              <a:t>form of particle radiation, and when they result from radioactive alpha decay they have low penetration </a:t>
            </a:r>
            <a:r>
              <a:rPr lang="en-GB" dirty="0" smtClean="0"/>
              <a:t>depth.</a:t>
            </a:r>
            <a:endParaRPr lang="en-GB" dirty="0"/>
          </a:p>
          <a:p>
            <a:endParaRPr lang="en-GB" dirty="0"/>
          </a:p>
        </p:txBody>
      </p:sp>
      <p:pic>
        <p:nvPicPr>
          <p:cNvPr id="3074" name="Picture 2" descr="https://o.quizlet.com/8Cfg57xln1-W-.Zry4HWAA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63" y="589709"/>
            <a:ext cx="3319670" cy="1272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3061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Alpha properties</a:t>
            </a:r>
            <a:endParaRPr lang="en-GB" dirty="0"/>
          </a:p>
        </p:txBody>
      </p:sp>
      <p:sp>
        <p:nvSpPr>
          <p:cNvPr id="3" name="Content Placeholder 2"/>
          <p:cNvSpPr>
            <a:spLocks noGrp="1"/>
          </p:cNvSpPr>
          <p:nvPr>
            <p:ph idx="1"/>
          </p:nvPr>
        </p:nvSpPr>
        <p:spPr/>
        <p:txBody>
          <a:bodyPr/>
          <a:lstStyle/>
          <a:p>
            <a:r>
              <a:rPr lang="en-GB" dirty="0" smtClean="0"/>
              <a:t>Alpha penetration depth is paper</a:t>
            </a:r>
          </a:p>
          <a:p>
            <a:r>
              <a:rPr lang="en-GB" dirty="0" smtClean="0"/>
              <a:t>Path length ~cm </a:t>
            </a:r>
            <a:r>
              <a:rPr lang="en-GB" dirty="0"/>
              <a:t>in </a:t>
            </a:r>
            <a:r>
              <a:rPr lang="en-GB" dirty="0" smtClean="0"/>
              <a:t>air (depending on energy)</a:t>
            </a:r>
          </a:p>
          <a:p>
            <a:r>
              <a:rPr lang="en-GB" dirty="0" smtClean="0"/>
              <a:t>Stopped by gas molecules</a:t>
            </a:r>
          </a:p>
          <a:p>
            <a:endParaRPr lang="en-GB" dirty="0"/>
          </a:p>
          <a:p>
            <a:r>
              <a:rPr lang="en-GB" dirty="0" smtClean="0"/>
              <a:t>Uses</a:t>
            </a:r>
            <a:endParaRPr lang="en-GB" dirty="0"/>
          </a:p>
          <a:p>
            <a:r>
              <a:rPr lang="en-GB" dirty="0" smtClean="0"/>
              <a:t>Smoke Detectors</a:t>
            </a:r>
          </a:p>
        </p:txBody>
      </p:sp>
      <p:pic>
        <p:nvPicPr>
          <p:cNvPr id="8194" name="Picture 2" descr="http://www.nuffieldfoundation.org/sites/default/files/images/Alpha%20particle%20tracks%20showing%20their%20short%20range_118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006" y="3074621"/>
            <a:ext cx="4286250"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970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Beta minus (and plus) properties</a:t>
            </a:r>
            <a:endParaRPr lang="en-GB" dirty="0"/>
          </a:p>
        </p:txBody>
      </p:sp>
      <p:sp>
        <p:nvSpPr>
          <p:cNvPr id="3" name="Content Placeholder 2"/>
          <p:cNvSpPr>
            <a:spLocks noGrp="1"/>
          </p:cNvSpPr>
          <p:nvPr>
            <p:ph idx="1"/>
          </p:nvPr>
        </p:nvSpPr>
        <p:spPr>
          <a:xfrm>
            <a:off x="685800" y="2194560"/>
            <a:ext cx="8553450" cy="4024125"/>
          </a:xfrm>
        </p:spPr>
        <p:txBody>
          <a:bodyPr/>
          <a:lstStyle/>
          <a:p>
            <a:r>
              <a:rPr lang="en-GB" dirty="0" smtClean="0">
                <a:latin typeface="Symbol" panose="05050102010706020507" pitchFamily="18" charset="2"/>
              </a:rPr>
              <a:t>b</a:t>
            </a:r>
            <a:r>
              <a:rPr lang="en-GB" baseline="30000" dirty="0" smtClean="0">
                <a:latin typeface="Symbol" panose="05050102010706020507" pitchFamily="18" charset="2"/>
              </a:rPr>
              <a:t>-</a:t>
            </a:r>
            <a:r>
              <a:rPr lang="en-GB" dirty="0" smtClean="0"/>
              <a:t>  radiation are streams of electrons from INSIDE the nucleus</a:t>
            </a:r>
          </a:p>
          <a:p>
            <a:r>
              <a:rPr lang="en-GB" dirty="0" smtClean="0"/>
              <a:t>A neutron turns into a proton through the changing of an DOWN quark to an UP quark thereby releasing a W</a:t>
            </a:r>
            <a:r>
              <a:rPr lang="en-GB" baseline="30000" dirty="0" smtClean="0"/>
              <a:t>-</a:t>
            </a:r>
            <a:r>
              <a:rPr lang="en-GB" dirty="0" smtClean="0"/>
              <a:t> boson which in turn decays into an electron-anti neutrino pair</a:t>
            </a:r>
          </a:p>
          <a:p>
            <a:r>
              <a:rPr lang="en-GB" dirty="0" smtClean="0"/>
              <a:t>Ionisation is mid-way between alpha and gamma</a:t>
            </a:r>
          </a:p>
          <a:p>
            <a:r>
              <a:rPr lang="en-GB" dirty="0" smtClean="0"/>
              <a:t>Penetration is ~ 5 mm of aluminium</a:t>
            </a:r>
          </a:p>
          <a:p>
            <a:r>
              <a:rPr lang="en-GB" dirty="0" smtClean="0"/>
              <a:t>Path Length is approx. 1m in air</a:t>
            </a:r>
          </a:p>
          <a:p>
            <a:r>
              <a:rPr lang="en-GB" dirty="0" smtClean="0"/>
              <a:t>Uses – Quality control</a:t>
            </a:r>
          </a:p>
          <a:p>
            <a:endParaRPr lang="en-GB" dirty="0"/>
          </a:p>
        </p:txBody>
      </p:sp>
      <p:pic>
        <p:nvPicPr>
          <p:cNvPr id="6146" name="Picture 2" descr="https://upload.wikimedia.org/wikipedia/commons/thumb/8/89/Beta_Negative_Decay.svg/310px-Beta_Negative_Decay.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250" y="2490055"/>
            <a:ext cx="2952750" cy="2952751"/>
          </a:xfrm>
          <a:prstGeom prst="rect">
            <a:avLst/>
          </a:prstGeom>
          <a:solidFill>
            <a:schemeClr val="tx1"/>
          </a:solidFill>
        </p:spPr>
      </p:pic>
      <p:pic>
        <p:nvPicPr>
          <p:cNvPr id="6148" name="Picture 4" descr="https://dj1hlxw0wr920.cloudfront.net/userfiles/wyzfiles/a6e875a3-d049-4a9e-8ce6-fefbf6a6835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035" y="389060"/>
            <a:ext cx="2979015" cy="86140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johnvagabondscience.files.wordpress.com/2010/02/betaminu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7001" y="5599845"/>
            <a:ext cx="2757247" cy="535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672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Beta </a:t>
            </a:r>
            <a:r>
              <a:rPr lang="en-GB" dirty="0" smtClean="0"/>
              <a:t>plus </a:t>
            </a:r>
            <a:r>
              <a:rPr lang="en-GB" dirty="0"/>
              <a:t>(and </a:t>
            </a:r>
            <a:r>
              <a:rPr lang="en-GB" dirty="0" smtClean="0"/>
              <a:t>minus) </a:t>
            </a:r>
            <a:r>
              <a:rPr lang="en-GB" dirty="0"/>
              <a:t>properties</a:t>
            </a:r>
          </a:p>
        </p:txBody>
      </p:sp>
      <p:sp>
        <p:nvSpPr>
          <p:cNvPr id="3" name="Content Placeholder 2"/>
          <p:cNvSpPr>
            <a:spLocks noGrp="1"/>
          </p:cNvSpPr>
          <p:nvPr>
            <p:ph idx="1"/>
          </p:nvPr>
        </p:nvSpPr>
        <p:spPr/>
        <p:txBody>
          <a:bodyPr/>
          <a:lstStyle/>
          <a:p>
            <a:r>
              <a:rPr lang="en-GB" dirty="0" smtClean="0"/>
              <a:t>Positronic Emission</a:t>
            </a:r>
          </a:p>
          <a:p>
            <a:r>
              <a:rPr lang="en-GB" dirty="0" smtClean="0"/>
              <a:t>b</a:t>
            </a:r>
            <a:r>
              <a:rPr lang="en-GB" baseline="30000" dirty="0" smtClean="0"/>
              <a:t>+</a:t>
            </a:r>
            <a:r>
              <a:rPr lang="en-GB" dirty="0" smtClean="0"/>
              <a:t> radiation are streams of positrons from INSIDE the nucleus</a:t>
            </a:r>
          </a:p>
          <a:p>
            <a:r>
              <a:rPr lang="en-GB" dirty="0" smtClean="0"/>
              <a:t>All properties are the same as beta minus</a:t>
            </a:r>
            <a:endParaRPr lang="en-GB" dirty="0"/>
          </a:p>
        </p:txBody>
      </p:sp>
      <p:pic>
        <p:nvPicPr>
          <p:cNvPr id="9218" name="Picture 2" descr="http://www.antonine-education.co.uk/Image_library/Physics_1/Particles/beta_pl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519113"/>
            <a:ext cx="5210175" cy="99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222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a:t>
            </a:r>
            <a:endParaRPr lang="en-GB" dirty="0"/>
          </a:p>
        </p:txBody>
      </p:sp>
      <p:sp>
        <p:nvSpPr>
          <p:cNvPr id="3" name="Content Placeholder 2"/>
          <p:cNvSpPr>
            <a:spLocks noGrp="1"/>
          </p:cNvSpPr>
          <p:nvPr>
            <p:ph idx="1"/>
          </p:nvPr>
        </p:nvSpPr>
        <p:spPr/>
        <p:txBody>
          <a:bodyPr/>
          <a:lstStyle/>
          <a:p>
            <a:r>
              <a:rPr lang="en-GB" dirty="0" smtClean="0"/>
              <a:t>The Nuclear Atom</a:t>
            </a:r>
          </a:p>
          <a:p>
            <a:r>
              <a:rPr lang="en-GB" dirty="0" smtClean="0"/>
              <a:t>Discovery of radioactivity</a:t>
            </a:r>
          </a:p>
          <a:p>
            <a:r>
              <a:rPr lang="en-GB" dirty="0" smtClean="0"/>
              <a:t>Rutherford Once Again!</a:t>
            </a:r>
          </a:p>
          <a:p>
            <a:r>
              <a:rPr lang="en-GB" dirty="0" smtClean="0"/>
              <a:t>Properties of Radiation</a:t>
            </a:r>
            <a:endParaRPr lang="en-GB" dirty="0"/>
          </a:p>
        </p:txBody>
      </p:sp>
    </p:spTree>
    <p:extLst>
      <p:ext uri="{BB962C8B-B14F-4D97-AF65-F5344CB8AC3E}">
        <p14:creationId xmlns:p14="http://schemas.microsoft.com/office/powerpoint/2010/main" val="2986355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Electron capture (k capture)</a:t>
            </a:r>
            <a:endParaRPr lang="en-GB" dirty="0"/>
          </a:p>
        </p:txBody>
      </p:sp>
      <p:sp>
        <p:nvSpPr>
          <p:cNvPr id="3" name="Content Placeholder 2"/>
          <p:cNvSpPr>
            <a:spLocks noGrp="1"/>
          </p:cNvSpPr>
          <p:nvPr>
            <p:ph idx="1"/>
          </p:nvPr>
        </p:nvSpPr>
        <p:spPr/>
        <p:txBody>
          <a:bodyPr/>
          <a:lstStyle/>
          <a:p>
            <a:r>
              <a:rPr lang="en-GB" dirty="0" smtClean="0"/>
              <a:t>This takes place within proton-rich nuclei</a:t>
            </a:r>
          </a:p>
          <a:p>
            <a:r>
              <a:rPr lang="en-GB" dirty="0" smtClean="0"/>
              <a:t>The nucleus absorbs an electron from the inner shell</a:t>
            </a:r>
          </a:p>
          <a:p>
            <a:r>
              <a:rPr lang="en-GB" dirty="0" smtClean="0"/>
              <a:t>Commonly gamma is given out as the nucleus goes through the transition of excited to ground state</a:t>
            </a:r>
          </a:p>
          <a:p>
            <a:endParaRPr lang="en-GB" dirty="0" smtClean="0"/>
          </a:p>
          <a:p>
            <a:endParaRPr lang="en-GB" dirty="0"/>
          </a:p>
        </p:txBody>
      </p:sp>
      <p:pic>
        <p:nvPicPr>
          <p:cNvPr id="10244" name="Picture 4" descr="http://voer.edu.vn/file/17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780" y="1129567"/>
            <a:ext cx="2623357" cy="40224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physicsnet.co.uk/wp-content/uploads/2010/05/elec-cap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6434" y="3868614"/>
            <a:ext cx="2880112" cy="2989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345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Gamma Properties</a:t>
            </a:r>
            <a:endParaRPr lang="en-GB" dirty="0"/>
          </a:p>
        </p:txBody>
      </p:sp>
      <p:sp>
        <p:nvSpPr>
          <p:cNvPr id="3" name="Content Placeholder 2"/>
          <p:cNvSpPr>
            <a:spLocks noGrp="1"/>
          </p:cNvSpPr>
          <p:nvPr>
            <p:ph idx="1"/>
          </p:nvPr>
        </p:nvSpPr>
        <p:spPr/>
        <p:txBody>
          <a:bodyPr/>
          <a:lstStyle/>
          <a:p>
            <a:r>
              <a:rPr lang="en-GB" dirty="0" smtClean="0"/>
              <a:t>Very high frequency very small wavelength EM waves</a:t>
            </a:r>
          </a:p>
          <a:p>
            <a:r>
              <a:rPr lang="en-GB" dirty="0" smtClean="0"/>
              <a:t>Path length is infinite through the inverse square law</a:t>
            </a:r>
          </a:p>
          <a:p>
            <a:r>
              <a:rPr lang="en-GB" dirty="0" smtClean="0"/>
              <a:t>Penetration ~cm of lead or thick concrete</a:t>
            </a:r>
          </a:p>
          <a:p>
            <a:r>
              <a:rPr lang="en-GB" dirty="0" smtClean="0"/>
              <a:t>Ionising – weakest of the three forms of radiation</a:t>
            </a:r>
            <a:endParaRPr lang="en-GB" dirty="0"/>
          </a:p>
        </p:txBody>
      </p:sp>
      <p:pic>
        <p:nvPicPr>
          <p:cNvPr id="11266" name="Picture 2" descr="https://upload.wikimedia.org/wikipedia/commons/thumb/c/c2/Gamma_Decay.svg/2000px-Gamma_Decay.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5806" y="3688862"/>
            <a:ext cx="4101460" cy="2788992"/>
          </a:xfrm>
          <a:prstGeom prst="rect">
            <a:avLst/>
          </a:prstGeom>
          <a:solidFill>
            <a:schemeClr val="tx1"/>
          </a:solidFill>
        </p:spPr>
      </p:pic>
    </p:spTree>
    <p:extLst>
      <p:ext uri="{BB962C8B-B14F-4D97-AF65-F5344CB8AC3E}">
        <p14:creationId xmlns:p14="http://schemas.microsoft.com/office/powerpoint/2010/main" val="1027637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Gamma </a:t>
            </a:r>
            <a:br>
              <a:rPr lang="en-GB" dirty="0" smtClean="0"/>
            </a:br>
            <a:r>
              <a:rPr lang="en-GB" dirty="0" smtClean="0"/>
              <a:t>inverse square law</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endParaRPr lang="en-GB" dirty="0" smtClean="0"/>
              </a:p>
              <a:p>
                <a:endParaRPr lang="en-GB" dirty="0"/>
              </a:p>
              <a:p>
                <a:endParaRPr lang="en-GB" dirty="0" smtClean="0"/>
              </a:p>
              <a:p>
                <a:endParaRPr lang="en-GB" dirty="0"/>
              </a:p>
              <a:p>
                <a:r>
                  <a:rPr lang="en-GB" dirty="0" smtClean="0"/>
                  <a:t>The inverse square law details the spreading of waves or particles over distance</a:t>
                </a:r>
              </a:p>
              <a:p>
                <a:r>
                  <a:rPr lang="en-GB" dirty="0" smtClean="0"/>
                  <a:t>Consider a point source emitting n </a:t>
                </a:r>
                <a:r>
                  <a:rPr lang="en-GB" dirty="0" smtClean="0">
                    <a:latin typeface="Symbol" panose="05050102010706020507" pitchFamily="18" charset="2"/>
                  </a:rPr>
                  <a:t>g</a:t>
                </a:r>
                <a:r>
                  <a:rPr lang="en-GB" dirty="0" smtClean="0"/>
                  <a:t> photons per s each of energy </a:t>
                </a:r>
                <a:r>
                  <a:rPr lang="en-GB" dirty="0" err="1" smtClean="0"/>
                  <a:t>hf</a:t>
                </a:r>
                <a:endParaRPr lang="en-GB" dirty="0" smtClean="0"/>
              </a:p>
              <a:p>
                <a14:m>
                  <m:oMath xmlns:m="http://schemas.openxmlformats.org/officeDocument/2006/math">
                    <m:r>
                      <a:rPr lang="en-GB" b="0" i="1" smtClean="0">
                        <a:latin typeface="Cambria Math"/>
                      </a:rPr>
                      <m:t>𝐼𝑛𝑡𝑒𝑛𝑠𝑖𝑡𝑦</m:t>
                    </m:r>
                    <m:r>
                      <a:rPr lang="en-GB" b="0" i="1" smtClean="0">
                        <a:latin typeface="Cambria Math"/>
                      </a:rPr>
                      <m:t>=</m:t>
                    </m:r>
                    <m:f>
                      <m:fPr>
                        <m:ctrlPr>
                          <a:rPr lang="en-GB" i="1" smtClean="0">
                            <a:latin typeface="Cambria Math"/>
                          </a:rPr>
                        </m:ctrlPr>
                      </m:fPr>
                      <m:num>
                        <m:r>
                          <a:rPr lang="en-GB" b="0" i="1" smtClean="0">
                            <a:latin typeface="Cambria Math"/>
                          </a:rPr>
                          <m:t>𝑟𝑎𝑑𝑖𝑎𝑡𝑖𝑜𝑛</m:t>
                        </m:r>
                        <m:r>
                          <a:rPr lang="en-GB" b="0" i="1" smtClean="0">
                            <a:latin typeface="Cambria Math"/>
                          </a:rPr>
                          <m:t> </m:t>
                        </m:r>
                        <m:r>
                          <a:rPr lang="en-GB" b="0" i="1" smtClean="0">
                            <a:latin typeface="Cambria Math"/>
                          </a:rPr>
                          <m:t>𝑒𝑛𝑒𝑟𝑔𝑦</m:t>
                        </m:r>
                        <m:r>
                          <a:rPr lang="en-GB" b="0" i="1" smtClean="0">
                            <a:latin typeface="Cambria Math"/>
                          </a:rPr>
                          <m:t> </m:t>
                        </m:r>
                        <m:r>
                          <a:rPr lang="en-GB" b="0" i="1" smtClean="0">
                            <a:latin typeface="Cambria Math"/>
                          </a:rPr>
                          <m:t>𝑝𝑒𝑟</m:t>
                        </m:r>
                        <m:r>
                          <a:rPr lang="en-GB" b="0" i="1" smtClean="0">
                            <a:latin typeface="Cambria Math"/>
                          </a:rPr>
                          <m:t> </m:t>
                        </m:r>
                        <m:r>
                          <a:rPr lang="en-GB" b="0" i="1" smtClean="0">
                            <a:latin typeface="Cambria Math"/>
                          </a:rPr>
                          <m:t>𝑠𝑒𝑐𝑜𝑛𝑑</m:t>
                        </m:r>
                      </m:num>
                      <m:den>
                        <m:r>
                          <a:rPr lang="en-GB" b="0" i="1" smtClean="0">
                            <a:latin typeface="Cambria Math"/>
                          </a:rPr>
                          <m:t>𝑡𝑜𝑡𝑎𝑙</m:t>
                        </m:r>
                        <m:r>
                          <a:rPr lang="en-GB" b="0" i="1" smtClean="0">
                            <a:latin typeface="Cambria Math"/>
                          </a:rPr>
                          <m:t> </m:t>
                        </m:r>
                        <m:r>
                          <a:rPr lang="en-GB" b="0" i="1" smtClean="0">
                            <a:latin typeface="Cambria Math"/>
                          </a:rPr>
                          <m:t>𝑎𝑟𝑒𝑎</m:t>
                        </m:r>
                      </m:den>
                    </m:f>
                  </m:oMath>
                </a14:m>
                <a:endParaRPr lang="en-GB" dirty="0" smtClean="0"/>
              </a:p>
              <a:p>
                <a14:m>
                  <m:oMath xmlns:m="http://schemas.openxmlformats.org/officeDocument/2006/math">
                    <m:r>
                      <a:rPr lang="en-GB" b="0" i="1" smtClean="0">
                        <a:latin typeface="Cambria Math"/>
                      </a:rPr>
                      <m:t>𝐼</m:t>
                    </m:r>
                    <m:r>
                      <a:rPr lang="en-GB" b="0" i="1" smtClean="0">
                        <a:latin typeface="Cambria Math"/>
                      </a:rPr>
                      <m:t>=</m:t>
                    </m:r>
                    <m:f>
                      <m:fPr>
                        <m:ctrlPr>
                          <a:rPr lang="en-GB" b="0" i="1" smtClean="0">
                            <a:latin typeface="Cambria Math"/>
                          </a:rPr>
                        </m:ctrlPr>
                      </m:fPr>
                      <m:num>
                        <m:r>
                          <a:rPr lang="en-GB" b="0" i="1" smtClean="0">
                            <a:latin typeface="Cambria Math"/>
                          </a:rPr>
                          <m:t>𝑛h𝑓</m:t>
                        </m:r>
                      </m:num>
                      <m:den>
                        <m:r>
                          <a:rPr lang="en-GB" b="0" i="1" smtClean="0">
                            <a:latin typeface="Cambria Math"/>
                          </a:rPr>
                          <m:t>4</m:t>
                        </m:r>
                        <m:sSup>
                          <m:sSupPr>
                            <m:ctrlPr>
                              <a:rPr lang="en-GB" b="0" i="1" smtClean="0">
                                <a:latin typeface="Cambria Math"/>
                              </a:rPr>
                            </m:ctrlPr>
                          </m:sSupPr>
                          <m:e>
                            <m:r>
                              <a:rPr lang="en-GB" b="0" i="1" smtClean="0">
                                <a:latin typeface="Cambria Math"/>
                                <a:ea typeface="Cambria Math"/>
                              </a:rPr>
                              <m:t>𝜋</m:t>
                            </m:r>
                            <m:r>
                              <a:rPr lang="en-GB" b="0" i="1" smtClean="0">
                                <a:latin typeface="Cambria Math"/>
                                <a:ea typeface="Cambria Math"/>
                              </a:rPr>
                              <m:t>𝑟</m:t>
                            </m:r>
                          </m:e>
                          <m:sup>
                            <m:r>
                              <a:rPr lang="en-GB" b="0" i="1" smtClean="0">
                                <a:latin typeface="Cambria Math"/>
                              </a:rPr>
                              <m:t>2</m:t>
                            </m:r>
                          </m:sup>
                        </m:sSup>
                      </m:den>
                    </m:f>
                    <m:r>
                      <a:rPr lang="en-GB" b="0" i="1" smtClean="0">
                        <a:latin typeface="Cambria Math"/>
                      </a:rPr>
                      <m:t>=</m:t>
                    </m:r>
                    <m:f>
                      <m:fPr>
                        <m:ctrlPr>
                          <a:rPr lang="en-GB" b="0" i="1" smtClean="0">
                            <a:latin typeface="Cambria Math"/>
                          </a:rPr>
                        </m:ctrlPr>
                      </m:fPr>
                      <m:num>
                        <m:r>
                          <a:rPr lang="en-GB" b="0" i="1" smtClean="0">
                            <a:latin typeface="Cambria Math"/>
                          </a:rPr>
                          <m:t>𝑘</m:t>
                        </m:r>
                      </m:num>
                      <m:den>
                        <m:sSup>
                          <m:sSupPr>
                            <m:ctrlPr>
                              <a:rPr lang="en-GB" b="0" i="1" smtClean="0">
                                <a:latin typeface="Cambria Math"/>
                              </a:rPr>
                            </m:ctrlPr>
                          </m:sSupPr>
                          <m:e>
                            <m:r>
                              <a:rPr lang="en-GB" b="0" i="1" smtClean="0">
                                <a:latin typeface="Cambria Math"/>
                              </a:rPr>
                              <m:t>𝑟</m:t>
                            </m:r>
                          </m:e>
                          <m:sup>
                            <m:r>
                              <a:rPr lang="en-GB" b="0" i="1" smtClean="0">
                                <a:latin typeface="Cambria Math"/>
                              </a:rPr>
                              <m:t>2</m:t>
                            </m:r>
                          </m:sup>
                        </m:sSup>
                      </m:den>
                    </m:f>
                  </m:oMath>
                </a14:m>
                <a:r>
                  <a:rPr lang="en-GB" dirty="0" smtClean="0"/>
                  <a:t> where </a:t>
                </a:r>
                <a14:m>
                  <m:oMath xmlns:m="http://schemas.openxmlformats.org/officeDocument/2006/math">
                    <m:r>
                      <a:rPr lang="en-GB" b="0" i="1" smtClean="0">
                        <a:latin typeface="Cambria Math"/>
                      </a:rPr>
                      <m:t>𝑘</m:t>
                    </m:r>
                    <m:r>
                      <a:rPr lang="en-GB" b="0" i="1" smtClean="0">
                        <a:latin typeface="Cambria Math"/>
                      </a:rPr>
                      <m:t>=</m:t>
                    </m:r>
                    <m:f>
                      <m:fPr>
                        <m:ctrlPr>
                          <a:rPr lang="en-GB" b="0" i="1" smtClean="0">
                            <a:latin typeface="Cambria Math"/>
                          </a:rPr>
                        </m:ctrlPr>
                      </m:fPr>
                      <m:num>
                        <m:r>
                          <a:rPr lang="en-GB" b="0" i="1" smtClean="0">
                            <a:latin typeface="Cambria Math"/>
                          </a:rPr>
                          <m:t>𝑛h𝑓</m:t>
                        </m:r>
                      </m:num>
                      <m:den>
                        <m:r>
                          <a:rPr lang="en-GB" b="0" i="1" smtClean="0">
                            <a:latin typeface="Cambria Math"/>
                          </a:rPr>
                          <m:t>4</m:t>
                        </m:r>
                        <m:r>
                          <a:rPr lang="en-GB" b="0" i="1" smtClean="0">
                            <a:latin typeface="Cambria Math"/>
                            <a:ea typeface="Cambria Math"/>
                          </a:rPr>
                          <m:t>𝜋</m:t>
                        </m:r>
                      </m:den>
                    </m:f>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676"/>
                </a:stretch>
              </a:blipFill>
            </p:spPr>
            <p:txBody>
              <a:bodyPr/>
              <a:lstStyle/>
              <a:p>
                <a:r>
                  <a:rPr lang="en-GB">
                    <a:noFill/>
                  </a:rPr>
                  <a:t> </a:t>
                </a:r>
              </a:p>
            </p:txBody>
          </p:sp>
        </mc:Fallback>
      </mc:AlternateContent>
      <p:pic>
        <p:nvPicPr>
          <p:cNvPr id="12290" name="Picture 2" descr="https://upload.wikimedia.org/wikipedia/commons/thumb/2/28/Inverse_square_law.svg/2000px-Inverse_square_law.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62" y="0"/>
            <a:ext cx="5613825" cy="3738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556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idx="1"/>
          </p:nvPr>
        </p:nvSpPr>
        <p:spPr/>
        <p:txBody>
          <a:bodyPr/>
          <a:lstStyle/>
          <a:p>
            <a:r>
              <a:rPr lang="en-GB" dirty="0" smtClean="0"/>
              <a:t>Summary questions page 158</a:t>
            </a:r>
            <a:endParaRPr lang="en-GB" dirty="0"/>
          </a:p>
        </p:txBody>
      </p:sp>
    </p:spTree>
    <p:extLst>
      <p:ext uri="{BB962C8B-B14F-4D97-AF65-F5344CB8AC3E}">
        <p14:creationId xmlns:p14="http://schemas.microsoft.com/office/powerpoint/2010/main" val="2760749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Quick recap</a:t>
            </a:r>
            <a:endParaRPr lang="en-GB" dirty="0"/>
          </a:p>
        </p:txBody>
      </p:sp>
      <p:sp>
        <p:nvSpPr>
          <p:cNvPr id="3" name="Content Placeholder 2"/>
          <p:cNvSpPr>
            <a:spLocks noGrp="1"/>
          </p:cNvSpPr>
          <p:nvPr>
            <p:ph idx="1"/>
          </p:nvPr>
        </p:nvSpPr>
        <p:spPr/>
        <p:txBody>
          <a:bodyPr/>
          <a:lstStyle/>
          <a:p>
            <a:r>
              <a:rPr lang="en-GB" dirty="0" smtClean="0"/>
              <a:t>Last time we saw history of the atom from:</a:t>
            </a:r>
          </a:p>
          <a:p>
            <a:r>
              <a:rPr lang="en-GB" dirty="0" smtClean="0"/>
              <a:t>Electrostatic Attraction – who?</a:t>
            </a:r>
          </a:p>
          <a:p>
            <a:r>
              <a:rPr lang="en-GB" dirty="0" smtClean="0"/>
              <a:t>Thales</a:t>
            </a:r>
          </a:p>
          <a:p>
            <a:r>
              <a:rPr lang="en-GB" dirty="0" smtClean="0"/>
              <a:t>Then 2000 years later Dalton investigated what?</a:t>
            </a:r>
          </a:p>
          <a:p>
            <a:r>
              <a:rPr lang="en-GB" dirty="0" smtClean="0"/>
              <a:t>Law of Proportions in chemistry</a:t>
            </a:r>
          </a:p>
          <a:p>
            <a:r>
              <a:rPr lang="en-GB" dirty="0" smtClean="0"/>
              <a:t>J </a:t>
            </a:r>
            <a:r>
              <a:rPr lang="en-GB" dirty="0" err="1" smtClean="0"/>
              <a:t>J</a:t>
            </a:r>
            <a:r>
              <a:rPr lang="en-GB" dirty="0" smtClean="0"/>
              <a:t> Thomson looked charged particle beams and devised?</a:t>
            </a:r>
          </a:p>
          <a:p>
            <a:r>
              <a:rPr lang="en-GB" dirty="0" smtClean="0"/>
              <a:t>The Plum Pudding Model</a:t>
            </a:r>
          </a:p>
          <a:p>
            <a:r>
              <a:rPr lang="en-GB" dirty="0" smtClean="0"/>
              <a:t>Finally Ernest Rutherford worked on the gold leaf experiment with?</a:t>
            </a:r>
          </a:p>
          <a:p>
            <a:r>
              <a:rPr lang="en-GB" dirty="0" smtClean="0"/>
              <a:t>Geiger and Marsden</a:t>
            </a:r>
          </a:p>
        </p:txBody>
      </p:sp>
    </p:spTree>
    <p:extLst>
      <p:ext uri="{BB962C8B-B14F-4D97-AF65-F5344CB8AC3E}">
        <p14:creationId xmlns:p14="http://schemas.microsoft.com/office/powerpoint/2010/main" val="179103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500"/>
                                        <p:tgtEl>
                                          <p:spTgt spid="3">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 calcmode="lin" valueType="num">
                                      <p:cBhvr additive="base">
                                        <p:cTn id="1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arn(inVertical)">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nuclear atom</a:t>
            </a:r>
            <a:endParaRPr lang="en-GB" dirty="0"/>
          </a:p>
        </p:txBody>
      </p:sp>
      <p:pic>
        <p:nvPicPr>
          <p:cNvPr id="4" name="Content Placeholder 3" descr="1"/>
          <p:cNvPicPr>
            <a:picLocks noGrp="1" noChangeAspect="1" noChangeArrowheads="1"/>
          </p:cNvPicPr>
          <p:nvPr>
            <p:ph idx="1"/>
          </p:nvPr>
        </p:nvPicPr>
        <p:blipFill>
          <a:blip r:embed="rId2">
            <a:clrChange>
              <a:clrFrom>
                <a:srgbClr val="FAFCFD"/>
              </a:clrFrom>
              <a:clrTo>
                <a:srgbClr val="FAFCFD">
                  <a:alpha val="0"/>
                </a:srgbClr>
              </a:clrTo>
            </a:clrChange>
            <a:extLst>
              <a:ext uri="{28A0092B-C50C-407E-A947-70E740481C1C}">
                <a14:useLocalDpi xmlns:a14="http://schemas.microsoft.com/office/drawing/2010/main" val="0"/>
              </a:ext>
            </a:extLst>
          </a:blip>
          <a:srcRect/>
          <a:stretch>
            <a:fillRect/>
          </a:stretch>
        </p:blipFill>
        <p:spPr>
          <a:xfrm>
            <a:off x="140677" y="1625601"/>
            <a:ext cx="7064288" cy="5080794"/>
          </a:xfrm>
          <a:solidFill>
            <a:schemeClr val="tx1"/>
          </a:solidFill>
          <a:ln/>
        </p:spPr>
      </p:pic>
    </p:spTree>
    <p:extLst>
      <p:ext uri="{BB962C8B-B14F-4D97-AF65-F5344CB8AC3E}">
        <p14:creationId xmlns:p14="http://schemas.microsoft.com/office/powerpoint/2010/main" val="1530122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proton</a:t>
            </a:r>
            <a:endParaRPr lang="en-GB" dirty="0"/>
          </a:p>
        </p:txBody>
      </p:sp>
      <p:sp>
        <p:nvSpPr>
          <p:cNvPr id="3" name="Content Placeholder 2"/>
          <p:cNvSpPr>
            <a:spLocks noGrp="1"/>
          </p:cNvSpPr>
          <p:nvPr>
            <p:ph idx="1"/>
          </p:nvPr>
        </p:nvSpPr>
        <p:spPr/>
        <p:txBody>
          <a:bodyPr/>
          <a:lstStyle/>
          <a:p>
            <a:r>
              <a:rPr lang="en-US" altLang="en-US" dirty="0"/>
              <a:t>Protons are positively charged particles found in the atomic nucleus. Protons were discovered by Ernest Rutherford..</a:t>
            </a:r>
          </a:p>
          <a:p>
            <a:r>
              <a:rPr lang="en-US" altLang="en-US" dirty="0"/>
              <a:t>Experiments done in the late 1960's and early 1970's showed that protons are made from other particles called quarks. Protons are made from two 'up' quarks and one 'down' quark.</a:t>
            </a:r>
          </a:p>
          <a:p>
            <a:endParaRPr lang="en-GB" dirty="0"/>
          </a:p>
        </p:txBody>
      </p:sp>
      <p:pic>
        <p:nvPicPr>
          <p:cNvPr id="1026" name="Picture 2" descr="https://upload.wikimedia.org/wikipedia/commons/thumb/9/92/Quark_structure_proton.svg/2000px-Quark_structure_prot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8860" y="3481753"/>
            <a:ext cx="3154729" cy="3154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003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neutron</a:t>
            </a:r>
            <a:endParaRPr lang="en-GB" dirty="0"/>
          </a:p>
        </p:txBody>
      </p:sp>
      <p:sp>
        <p:nvSpPr>
          <p:cNvPr id="3" name="Content Placeholder 2"/>
          <p:cNvSpPr>
            <a:spLocks noGrp="1"/>
          </p:cNvSpPr>
          <p:nvPr>
            <p:ph idx="1"/>
          </p:nvPr>
        </p:nvSpPr>
        <p:spPr/>
        <p:txBody>
          <a:bodyPr/>
          <a:lstStyle/>
          <a:p>
            <a:r>
              <a:rPr lang="en-US" altLang="en-US" dirty="0"/>
              <a:t>Neutrons are uncharged particles found in the atomic nucleus. Neutrons were discovered by James Chadwick in 1932.</a:t>
            </a:r>
          </a:p>
          <a:p>
            <a:r>
              <a:rPr lang="en-US" altLang="en-US" dirty="0"/>
              <a:t>Experiments done in the late 1960's and early 1970's showed that neutrons are made from other particles called quarks. Neutrons are made from one 'up' quark and two 'down' quarks.</a:t>
            </a:r>
          </a:p>
          <a:p>
            <a:endParaRPr lang="en-GB" dirty="0"/>
          </a:p>
        </p:txBody>
      </p:sp>
      <p:pic>
        <p:nvPicPr>
          <p:cNvPr id="3074" name="Picture 2" descr="https://upload.wikimedia.org/wikipedia/commons/thumb/8/81/Quark_structure_neutron.svg/2000px-Quark_structure_neutr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5076" y="3302734"/>
            <a:ext cx="3434128" cy="3434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14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electron</a:t>
            </a:r>
            <a:endParaRPr lang="en-GB" dirty="0"/>
          </a:p>
        </p:txBody>
      </p:sp>
      <p:sp>
        <p:nvSpPr>
          <p:cNvPr id="3" name="Content Placeholder 2"/>
          <p:cNvSpPr>
            <a:spLocks noGrp="1"/>
          </p:cNvSpPr>
          <p:nvPr>
            <p:ph idx="1"/>
          </p:nvPr>
        </p:nvSpPr>
        <p:spPr/>
        <p:txBody>
          <a:bodyPr/>
          <a:lstStyle/>
          <a:p>
            <a:pPr>
              <a:buFontTx/>
              <a:buNone/>
            </a:pPr>
            <a:r>
              <a:rPr lang="en-US" altLang="en-US" dirty="0"/>
              <a:t>Electrons are negatively charged particles that surround the atom's nucleus. Electrons were discovered by J. J. Thomson in 1897. </a:t>
            </a:r>
          </a:p>
          <a:p>
            <a:pPr>
              <a:buFontTx/>
              <a:buNone/>
            </a:pPr>
            <a:r>
              <a:rPr lang="en-US" altLang="en-US" dirty="0"/>
              <a:t>Electrons determine properties of the atom. Chemical reactions involve sharing or exchanging electrons. </a:t>
            </a:r>
          </a:p>
          <a:p>
            <a:endParaRPr lang="en-GB" dirty="0"/>
          </a:p>
        </p:txBody>
      </p:sp>
      <p:pic>
        <p:nvPicPr>
          <p:cNvPr id="4098" name="Picture 2" descr="http://pages.uoregon.edu/jimbrau/BrauImNew/Chap04/FG04_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8215" y="3324209"/>
            <a:ext cx="5173785" cy="3533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713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real atom</a:t>
            </a:r>
            <a:endParaRPr lang="en-GB" dirty="0"/>
          </a:p>
        </p:txBody>
      </p:sp>
      <p:sp>
        <p:nvSpPr>
          <p:cNvPr id="3" name="Content Placeholder 2"/>
          <p:cNvSpPr>
            <a:spLocks noGrp="1"/>
          </p:cNvSpPr>
          <p:nvPr>
            <p:ph idx="1"/>
          </p:nvPr>
        </p:nvSpPr>
        <p:spPr/>
        <p:txBody>
          <a:bodyPr/>
          <a:lstStyle/>
          <a:p>
            <a:r>
              <a:rPr lang="en-US" altLang="en-US" sz="2400" dirty="0"/>
              <a:t>Model of the atom pictures the electrons moving around the nucleus </a:t>
            </a:r>
            <a:r>
              <a:rPr lang="en-US" altLang="en-US" sz="2400" dirty="0" smtClean="0"/>
              <a:t>in a </a:t>
            </a:r>
            <a:r>
              <a:rPr lang="en-US" altLang="en-US" sz="2400" dirty="0"/>
              <a:t>region called an electron cloud. </a:t>
            </a:r>
          </a:p>
          <a:p>
            <a:r>
              <a:rPr lang="en-US" altLang="en-US" sz="2400" dirty="0"/>
              <a:t>The electron cloud is a cloud of varying density surrounding the nucleus. The varying density shows where an electron is more or less likely to be. Atoms with electrons in higher energy levels have additional electron clouds of different shapes that also show where those electrons are likely to be. </a:t>
            </a:r>
          </a:p>
          <a:p>
            <a:endParaRPr lang="en-GB" dirty="0"/>
          </a:p>
        </p:txBody>
      </p:sp>
    </p:spTree>
    <p:extLst>
      <p:ext uri="{BB962C8B-B14F-4D97-AF65-F5344CB8AC3E}">
        <p14:creationId xmlns:p14="http://schemas.microsoft.com/office/powerpoint/2010/main" val="1057908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real atom!</a:t>
            </a:r>
            <a:endParaRPr lang="en-GB" dirty="0"/>
          </a:p>
        </p:txBody>
      </p:sp>
      <p:pic>
        <p:nvPicPr>
          <p:cNvPr id="5122" name="Picture 2" descr="https://upload.wikimedia.org/wikipedia/commons/e/e7/Hydrogen_Density_Plot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9149" y="336062"/>
            <a:ext cx="7103385" cy="6457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354602"/>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D7DB37F5B7D846863E694E3DBB3DA1" ma:contentTypeVersion="1" ma:contentTypeDescription="Create a new document." ma:contentTypeScope="" ma:versionID="ac753e4bffcb6403742c7c6ad5a49cff">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8B2D28E-6851-4550-ADED-EFE63D8CD8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FB5938-C76E-4A30-9EF2-199F1FF47931}">
  <ds:schemaRefs>
    <ds:schemaRef ds:uri="http://schemas.microsoft.com/sharepoint/v3/contenttype/forms"/>
  </ds:schemaRefs>
</ds:datastoreItem>
</file>

<file path=customXml/itemProps3.xml><?xml version="1.0" encoding="utf-8"?>
<ds:datastoreItem xmlns:ds="http://schemas.openxmlformats.org/officeDocument/2006/customXml" ds:itemID="{896C58E0-6621-4A98-A16E-7C60832F630C}">
  <ds:schemaRef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www.w3.org/XML/1998/namespace"/>
    <ds:schemaRef ds:uri="http://purl.org/dc/terms/"/>
    <ds:schemaRef ds:uri="http://purl.org/dc/dcmitype/"/>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201</TotalTime>
  <Words>990</Words>
  <Application>Microsoft Office PowerPoint</Application>
  <PresentationFormat>Custom</PresentationFormat>
  <Paragraphs>102</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Vapor Trail</vt:lpstr>
      <vt:lpstr>Properties of radioactivity</vt:lpstr>
      <vt:lpstr>Aims</vt:lpstr>
      <vt:lpstr>Quick recap</vt:lpstr>
      <vt:lpstr>The nuclear atom</vt:lpstr>
      <vt:lpstr>The proton</vt:lpstr>
      <vt:lpstr>The neutron</vt:lpstr>
      <vt:lpstr>The electron</vt:lpstr>
      <vt:lpstr>The real atom</vt:lpstr>
      <vt:lpstr>The real atom!</vt:lpstr>
      <vt:lpstr>Discovery of  Radioactivity</vt:lpstr>
      <vt:lpstr>Rutherford strikes again!</vt:lpstr>
      <vt:lpstr>isotopes</vt:lpstr>
      <vt:lpstr>Properties of radiation</vt:lpstr>
      <vt:lpstr>ionisation</vt:lpstr>
      <vt:lpstr>Complete Symbols</vt:lpstr>
      <vt:lpstr>Alpha properties</vt:lpstr>
      <vt:lpstr>Alpha properties</vt:lpstr>
      <vt:lpstr>Beta minus (and plus) properties</vt:lpstr>
      <vt:lpstr>Beta plus (and minus) properties</vt:lpstr>
      <vt:lpstr>Electron capture (k capture)</vt:lpstr>
      <vt:lpstr>Gamma Properties</vt:lpstr>
      <vt:lpstr>Gamma  inverse square law</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Properties of radioactivity</dc:title>
  <dc:creator>Andy Morris</dc:creator>
  <cp:lastModifiedBy>Andy Morris</cp:lastModifiedBy>
  <cp:revision>17</cp:revision>
  <dcterms:created xsi:type="dcterms:W3CDTF">2015-10-18T17:45:15Z</dcterms:created>
  <dcterms:modified xsi:type="dcterms:W3CDTF">2015-10-19T14:36:44Z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0x0101002CD7DB37F5B7D846863E694E3DBB3DA1</vt:lpwstr>
  </property>
</Properties>
</file>