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</p:spPr>
        <p:txBody>
          <a:bodyPr/>
          <a:lstStyle/>
          <a:p>
            <a:r>
              <a:rPr lang="en-GB" u="sng" dirty="0" smtClean="0"/>
              <a:t>Change of state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81600"/>
            <a:ext cx="6400800" cy="685800"/>
          </a:xfrm>
        </p:spPr>
        <p:txBody>
          <a:bodyPr/>
          <a:lstStyle/>
          <a:p>
            <a:r>
              <a:rPr lang="en-GB" dirty="0" smtClean="0"/>
              <a:t>Does changing state require energy?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58250" cy="282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8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When heating a pure substance there is a definite melting and boiling point</a:t>
            </a:r>
          </a:p>
          <a:p>
            <a:r>
              <a:rPr lang="en-GB" dirty="0" smtClean="0"/>
              <a:t>If the heat flow into the substance is constant then the rise in temperature is constant</a:t>
            </a:r>
          </a:p>
          <a:p>
            <a:r>
              <a:rPr lang="en-GB" dirty="0" smtClean="0"/>
              <a:t>At the melting and boiling point the rise in temperature halts while the change of state occurs</a:t>
            </a:r>
          </a:p>
          <a:p>
            <a:r>
              <a:rPr lang="en-GB" dirty="0" smtClean="0"/>
              <a:t>The energy needed to perform these changes are called the </a:t>
            </a:r>
            <a:r>
              <a:rPr lang="en-GB" b="1" dirty="0" smtClean="0"/>
              <a:t>latent heat</a:t>
            </a:r>
            <a:r>
              <a:rPr lang="en-GB" dirty="0" smtClean="0"/>
              <a:t> </a:t>
            </a:r>
            <a:r>
              <a:rPr lang="en-GB" b="1" dirty="0" smtClean="0"/>
              <a:t>of fusion</a:t>
            </a:r>
            <a:r>
              <a:rPr lang="en-GB" dirty="0" smtClean="0"/>
              <a:t> and </a:t>
            </a:r>
            <a:r>
              <a:rPr lang="en-GB" b="1" dirty="0" smtClean="0"/>
              <a:t>latent heat of vaporisation</a:t>
            </a:r>
          </a:p>
          <a:p>
            <a:r>
              <a:rPr lang="en-GB" dirty="0" smtClean="0"/>
              <a:t>This information can be extracted from a graph and comparisons between specific heat of different states can be made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u="sng" dirty="0" smtClean="0"/>
              <a:t>Solids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266700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Maintain their shape</a:t>
            </a:r>
          </a:p>
          <a:p>
            <a:r>
              <a:rPr lang="en-GB" dirty="0" smtClean="0"/>
              <a:t>Have a constant volume</a:t>
            </a:r>
          </a:p>
          <a:p>
            <a:r>
              <a:rPr lang="en-GB" dirty="0" smtClean="0"/>
              <a:t>Cannot be easily compressed</a:t>
            </a:r>
          </a:p>
          <a:p>
            <a:r>
              <a:rPr lang="en-GB" dirty="0" smtClean="0"/>
              <a:t>Molecules / atoms are close together and vibrate in fixed positions</a:t>
            </a:r>
            <a:endParaRPr lang="en-GB" dirty="0"/>
          </a:p>
        </p:txBody>
      </p:sp>
      <p:pic>
        <p:nvPicPr>
          <p:cNvPr id="2050" name="Picture 2" descr="https://pixabay.com/static/uploads/photo/2014/12/21/23/57/silver-576432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07698"/>
            <a:ext cx="3820159" cy="31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37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ixabay.com/static/uploads/photo/2014/03/24/17/20/droplet-295457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12585"/>
            <a:ext cx="3923109" cy="313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u="sng" dirty="0" smtClean="0"/>
              <a:t>Liquids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266700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Flow and take the shape of a vessel</a:t>
            </a:r>
          </a:p>
          <a:p>
            <a:r>
              <a:rPr lang="en-GB" dirty="0" smtClean="0"/>
              <a:t>Have a constant volume</a:t>
            </a:r>
          </a:p>
          <a:p>
            <a:r>
              <a:rPr lang="en-GB" dirty="0" smtClean="0"/>
              <a:t>Cannot be easily compressed</a:t>
            </a:r>
          </a:p>
          <a:p>
            <a:r>
              <a:rPr lang="en-GB" dirty="0" smtClean="0"/>
              <a:t>Molecules / atoms are close together and can move around each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12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u="sng" dirty="0" smtClean="0"/>
              <a:t>Gases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266700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Flow and take any shape, fill any space</a:t>
            </a:r>
          </a:p>
          <a:p>
            <a:r>
              <a:rPr lang="en-GB" dirty="0" smtClean="0"/>
              <a:t>Take the volume of any vessel or space</a:t>
            </a:r>
          </a:p>
          <a:p>
            <a:r>
              <a:rPr lang="en-GB" dirty="0" smtClean="0"/>
              <a:t>Can be easily compressed</a:t>
            </a:r>
          </a:p>
          <a:p>
            <a:r>
              <a:rPr lang="en-GB" dirty="0" smtClean="0"/>
              <a:t>Molecules / atoms are far apart and are free to move</a:t>
            </a:r>
            <a:endParaRPr lang="en-GB" dirty="0"/>
          </a:p>
        </p:txBody>
      </p:sp>
      <p:pic>
        <p:nvPicPr>
          <p:cNvPr id="3074" name="Picture 2" descr="https://upload.wikimedia.org/wikipedia/commons/f/f0/Purplesmok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664527"/>
            <a:ext cx="39116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12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Effect of heating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876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you heat a pure substance then its temperature will increase, proportional to the energy supplied</a:t>
            </a:r>
          </a:p>
          <a:p>
            <a:r>
              <a:rPr lang="en-GB" dirty="0" smtClean="0"/>
              <a:t>At a definite temperature the rise will cease and the material will begin to change state </a:t>
            </a:r>
            <a:r>
              <a:rPr lang="en-GB" b="1" dirty="0" smtClean="0"/>
              <a:t>at a constant temperature</a:t>
            </a:r>
            <a:endParaRPr lang="en-GB" dirty="0" smtClean="0"/>
          </a:p>
          <a:p>
            <a:r>
              <a:rPr lang="en-GB" dirty="0" smtClean="0"/>
              <a:t>Once all of the material has changed state then the temperature will begin to rise again</a:t>
            </a:r>
          </a:p>
          <a:p>
            <a:r>
              <a:rPr lang="en-GB" dirty="0" smtClean="0"/>
              <a:t>The energy needed to make the change of state occur is called </a:t>
            </a:r>
            <a:r>
              <a:rPr lang="en-GB" b="1" dirty="0" smtClean="0"/>
              <a:t>latent heat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5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Graphical representation of heating</a:t>
            </a:r>
            <a:endParaRPr lang="en-GB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66838"/>
            <a:ext cx="7126756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1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Latent Heat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2362200"/>
          </a:xfrm>
        </p:spPr>
        <p:txBody>
          <a:bodyPr/>
          <a:lstStyle/>
          <a:p>
            <a:r>
              <a:rPr lang="en-GB" dirty="0" smtClean="0"/>
              <a:t>The energy needed to </a:t>
            </a:r>
            <a:r>
              <a:rPr lang="en-GB" b="1" dirty="0" smtClean="0"/>
              <a:t>melt</a:t>
            </a:r>
            <a:r>
              <a:rPr lang="en-GB" dirty="0" smtClean="0"/>
              <a:t> a substance is called the latent heat of </a:t>
            </a:r>
            <a:r>
              <a:rPr lang="en-GB" b="1" dirty="0" smtClean="0"/>
              <a:t>fusion</a:t>
            </a:r>
          </a:p>
          <a:p>
            <a:r>
              <a:rPr lang="en-GB" dirty="0" smtClean="0"/>
              <a:t>The energy needed to </a:t>
            </a:r>
            <a:r>
              <a:rPr lang="en-GB" b="1" dirty="0" smtClean="0"/>
              <a:t>evaporate</a:t>
            </a:r>
            <a:r>
              <a:rPr lang="en-GB" dirty="0" smtClean="0"/>
              <a:t> a substance is the latent heat of </a:t>
            </a:r>
            <a:r>
              <a:rPr lang="en-GB" b="1" dirty="0" smtClean="0"/>
              <a:t>vaporisation</a:t>
            </a:r>
            <a:endParaRPr lang="en-GB" b="1" dirty="0"/>
          </a:p>
        </p:txBody>
      </p:sp>
      <p:pic>
        <p:nvPicPr>
          <p:cNvPr id="6146" name="Picture 2" descr="https://pixabay.com/static/uploads/photo/2015/12/16/18/03/snow-man-1096336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15145"/>
            <a:ext cx="243586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389196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should be able to explain why a snowman does not melt quickly on a day when the temperature of the air is above </a:t>
            </a:r>
            <a:r>
              <a:rPr lang="en-GB" sz="2800" dirty="0" err="1" smtClean="0"/>
              <a:t>O</a:t>
            </a:r>
            <a:r>
              <a:rPr lang="en-GB" sz="2800" baseline="30000" dirty="0" err="1" smtClean="0"/>
              <a:t>o</a:t>
            </a:r>
            <a:r>
              <a:rPr lang="en-GB" sz="2800" dirty="0" err="1" smtClean="0"/>
              <a:t>C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7775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Specific</a:t>
            </a:r>
            <a:r>
              <a:rPr lang="en-GB" u="sng" dirty="0" smtClean="0"/>
              <a:t> Latent Heat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GB" dirty="0" smtClean="0"/>
              <a:t>It is often useful to know how much energy is needed to make a unit mass of a pure substance change state.</a:t>
            </a:r>
          </a:p>
          <a:p>
            <a:pPr lvl="1"/>
            <a:r>
              <a:rPr lang="en-GB" dirty="0" smtClean="0"/>
              <a:t>The specific heat of fusion </a:t>
            </a:r>
            <a:r>
              <a:rPr lang="en-GB" i="1" dirty="0" smtClean="0"/>
              <a:t>l</a:t>
            </a:r>
            <a:r>
              <a:rPr lang="en-GB" i="1" baseline="-25000" dirty="0" smtClean="0"/>
              <a:t>f</a:t>
            </a:r>
          </a:p>
          <a:p>
            <a:pPr lvl="1"/>
            <a:r>
              <a:rPr lang="en-GB" dirty="0" smtClean="0"/>
              <a:t>The specific heat of vaporisation </a:t>
            </a:r>
            <a:r>
              <a:rPr lang="en-GB" i="1" dirty="0" smtClean="0"/>
              <a:t>l</a:t>
            </a:r>
            <a:r>
              <a:rPr lang="en-GB" i="1" baseline="-25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4858434"/>
            <a:ext cx="3888437" cy="646331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are the units?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4881632"/>
            <a:ext cx="1114408" cy="646331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 smtClean="0"/>
              <a:t>J kg</a:t>
            </a:r>
            <a:r>
              <a:rPr lang="en-GB" sz="3600" baseline="30000" dirty="0" smtClean="0"/>
              <a:t>-1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857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Analysing Graphs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2286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Looking again at this graph you can see that the gradients of the solid and liquid states are not the same</a:t>
            </a:r>
          </a:p>
          <a:p>
            <a:r>
              <a:rPr lang="en-GB" sz="2800" dirty="0" smtClean="0"/>
              <a:t>The gradient represents the rate of change of temperature</a:t>
            </a:r>
          </a:p>
          <a:p>
            <a:r>
              <a:rPr lang="en-GB" sz="2800" dirty="0" smtClean="0"/>
              <a:t>A steeper gradient therefore shows which state heats quicker (and hence which state has a lower specific heat capacity)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472" y="3276601"/>
            <a:ext cx="4709928" cy="34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3581400"/>
            <a:ext cx="3733800" cy="3165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The length of time to change state is proportional to the specific </a:t>
            </a:r>
            <a:r>
              <a:rPr lang="en-GB" sz="2800" b="1" dirty="0" smtClean="0"/>
              <a:t>latent</a:t>
            </a:r>
            <a:r>
              <a:rPr lang="en-GB" sz="2800" dirty="0" smtClean="0"/>
              <a:t> heat for each state change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3486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Change of state</vt:lpstr>
      <vt:lpstr>Solids</vt:lpstr>
      <vt:lpstr>Liquids</vt:lpstr>
      <vt:lpstr>Gases</vt:lpstr>
      <vt:lpstr>Effect of heating</vt:lpstr>
      <vt:lpstr>Graphical representation of heating</vt:lpstr>
      <vt:lpstr>Latent Heat</vt:lpstr>
      <vt:lpstr>Specific Latent Heat</vt:lpstr>
      <vt:lpstr>Analysing Graphs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state</dc:title>
  <dc:creator>SMatthews</dc:creator>
  <cp:lastModifiedBy>USERBUILD</cp:lastModifiedBy>
  <cp:revision>5</cp:revision>
  <dcterms:created xsi:type="dcterms:W3CDTF">2006-08-16T00:00:00Z</dcterms:created>
  <dcterms:modified xsi:type="dcterms:W3CDTF">2016-07-20T11:10:21Z</dcterms:modified>
</cp:coreProperties>
</file>