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2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1B975-DEE9-4D9F-9E6D-1D5065013DBB}" type="datetimeFigureOut">
              <a:rPr lang="en-GB" smtClean="0"/>
              <a:t>09/10/2014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6DC05-2EFD-45B8-A02F-F9412C9A10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8295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1B975-DEE9-4D9F-9E6D-1D5065013DBB}" type="datetimeFigureOut">
              <a:rPr lang="en-GB" smtClean="0"/>
              <a:t>09/10/2014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6DC05-2EFD-45B8-A02F-F9412C9A10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1513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1B975-DEE9-4D9F-9E6D-1D5065013DBB}" type="datetimeFigureOut">
              <a:rPr lang="en-GB" smtClean="0"/>
              <a:t>09/10/2014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6DC05-2EFD-45B8-A02F-F9412C9A10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8287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1B975-DEE9-4D9F-9E6D-1D5065013DBB}" type="datetimeFigureOut">
              <a:rPr lang="en-GB" smtClean="0"/>
              <a:t>09/10/2014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6DC05-2EFD-45B8-A02F-F9412C9A10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9125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1B975-DEE9-4D9F-9E6D-1D5065013DBB}" type="datetimeFigureOut">
              <a:rPr lang="en-GB" smtClean="0"/>
              <a:t>09/10/2014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6DC05-2EFD-45B8-A02F-F9412C9A10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1778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1B975-DEE9-4D9F-9E6D-1D5065013DBB}" type="datetimeFigureOut">
              <a:rPr lang="en-GB" smtClean="0"/>
              <a:t>09/10/2014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6DC05-2EFD-45B8-A02F-F9412C9A10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9543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1B975-DEE9-4D9F-9E6D-1D5065013DBB}" type="datetimeFigureOut">
              <a:rPr lang="en-GB" smtClean="0"/>
              <a:t>09/10/2014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6DC05-2EFD-45B8-A02F-F9412C9A10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3349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1B975-DEE9-4D9F-9E6D-1D5065013DBB}" type="datetimeFigureOut">
              <a:rPr lang="en-GB" smtClean="0"/>
              <a:t>09/10/2014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6DC05-2EFD-45B8-A02F-F9412C9A10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7422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1B975-DEE9-4D9F-9E6D-1D5065013DBB}" type="datetimeFigureOut">
              <a:rPr lang="en-GB" smtClean="0"/>
              <a:t>09/10/2014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6DC05-2EFD-45B8-A02F-F9412C9A10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9711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1B975-DEE9-4D9F-9E6D-1D5065013DBB}" type="datetimeFigureOut">
              <a:rPr lang="en-GB" smtClean="0"/>
              <a:t>09/10/2014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6DC05-2EFD-45B8-A02F-F9412C9A10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7023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1B975-DEE9-4D9F-9E6D-1D5065013DBB}" type="datetimeFigureOut">
              <a:rPr lang="en-GB" smtClean="0"/>
              <a:t>09/10/2014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6DC05-2EFD-45B8-A02F-F9412C9A10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8877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01B975-DEE9-4D9F-9E6D-1D5065013DBB}" type="datetimeFigureOut">
              <a:rPr lang="en-GB" smtClean="0"/>
              <a:t>09/10/2014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96DC05-2EFD-45B8-A02F-F9412C9A10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0102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5955756"/>
              </p:ext>
            </p:extLst>
          </p:nvPr>
        </p:nvGraphicFramePr>
        <p:xfrm>
          <a:off x="179512" y="1196752"/>
          <a:ext cx="8784976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  <a:gridCol w="7776864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From</a:t>
                      </a:r>
                      <a:r>
                        <a:rPr lang="en-GB" baseline="0" dirty="0" smtClean="0">
                          <a:latin typeface="Comic Sans MS" panose="030F0702030302020204" pitchFamily="66" charset="0"/>
                        </a:rPr>
                        <a:t> my learning today I will be able to: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Key: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aseline="0" dirty="0" smtClean="0">
                          <a:latin typeface="Comic Sans MS" panose="030F0702030302020204" pitchFamily="66" charset="0"/>
                        </a:rPr>
                        <a:t>Calculate specific heat capacities for different materials</a:t>
                      </a:r>
                      <a:endParaRPr lang="en-GB" dirty="0" smtClean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Boost: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Describe</a:t>
                      </a:r>
                      <a:r>
                        <a:rPr lang="en-GB" baseline="0" dirty="0" smtClean="0">
                          <a:latin typeface="Comic Sans MS" panose="030F0702030302020204" pitchFamily="66" charset="0"/>
                        </a:rPr>
                        <a:t> the method used to measure the SHC of a material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Aspire: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Evaluate this experiment</a:t>
                      </a:r>
                      <a:r>
                        <a:rPr lang="en-GB" baseline="0" dirty="0" smtClean="0">
                          <a:latin typeface="Comic Sans MS" panose="030F0702030302020204" pitchFamily="66" charset="0"/>
                        </a:rPr>
                        <a:t> to highlight and correct errors in measurements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3965145"/>
              </p:ext>
            </p:extLst>
          </p:nvPr>
        </p:nvGraphicFramePr>
        <p:xfrm>
          <a:off x="179512" y="692696"/>
          <a:ext cx="878497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/>
                <a:gridCol w="7488832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</a:rPr>
                        <a:t>Objective</a:t>
                      </a:r>
                      <a:endParaRPr lang="en-GB" dirty="0">
                        <a:solidFill>
                          <a:sysClr val="windowText" lastClr="00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</a:rPr>
                        <a:t>To </a:t>
                      </a:r>
                      <a:r>
                        <a:rPr lang="en-GB" dirty="0" smtClean="0"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</a:rPr>
                        <a:t>measure the specific heat capacity of different materials</a:t>
                      </a:r>
                      <a:endParaRPr lang="en-GB" dirty="0">
                        <a:solidFill>
                          <a:sysClr val="windowText" lastClr="00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1773919"/>
              </p:ext>
            </p:extLst>
          </p:nvPr>
        </p:nvGraphicFramePr>
        <p:xfrm>
          <a:off x="179512" y="3212976"/>
          <a:ext cx="8786918" cy="2839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  <a:gridCol w="7778806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Starter</a:t>
                      </a:r>
                      <a:r>
                        <a:rPr lang="en-GB" baseline="0" dirty="0" smtClean="0">
                          <a:latin typeface="Comic Sans MS" panose="030F0702030302020204" pitchFamily="66" charset="0"/>
                        </a:rPr>
                        <a:t> activity (5 minutes):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Key: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Which material would get to</a:t>
                      </a:r>
                      <a:r>
                        <a:rPr lang="en-GB" baseline="0" dirty="0" smtClean="0">
                          <a:latin typeface="Comic Sans MS" panose="030F0702030302020204" pitchFamily="66" charset="0"/>
                        </a:rPr>
                        <a:t> the highest temperature in 2 minutes if placed in an oven?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baseline="0" dirty="0" smtClean="0">
                        <a:latin typeface="Comic Sans MS" panose="030F0702030302020204" pitchFamily="66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aseline="0" dirty="0" smtClean="0">
                          <a:latin typeface="Comic Sans MS" panose="030F0702030302020204" pitchFamily="66" charset="0"/>
                        </a:rPr>
                        <a:t>a) water; b) a block of copper; c) a concrete block</a:t>
                      </a:r>
                      <a:endParaRPr lang="en-GB" dirty="0" smtClean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Boost: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Try to explain why you think the choice you have made would reach the highest temperature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Aspire: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Explain</a:t>
                      </a:r>
                      <a:r>
                        <a:rPr lang="en-GB" baseline="0" dirty="0" smtClean="0">
                          <a:latin typeface="Comic Sans MS" panose="030F0702030302020204" pitchFamily="66" charset="0"/>
                        </a:rPr>
                        <a:t> the features of the materials that allow them to heat either quicker or slower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2658058"/>
              </p:ext>
            </p:extLst>
          </p:nvPr>
        </p:nvGraphicFramePr>
        <p:xfrm>
          <a:off x="179512" y="116632"/>
          <a:ext cx="8784975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28325"/>
                <a:gridCol w="2928325"/>
                <a:gridCol w="2928325"/>
              </a:tblGrid>
              <a:tr h="370840">
                <a:tc>
                  <a:txBody>
                    <a:bodyPr/>
                    <a:lstStyle/>
                    <a:p>
                      <a:r>
                        <a:rPr lang="en-GB" b="1" u="sng" dirty="0" smtClean="0">
                          <a:latin typeface="Comic Sans MS" panose="030F0702030302020204" pitchFamily="66" charset="0"/>
                        </a:rPr>
                        <a:t>CW</a:t>
                      </a:r>
                      <a:endParaRPr lang="en-GB" b="1" u="sng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u="sng" dirty="0" smtClean="0">
                          <a:latin typeface="Comic Sans MS" panose="030F0702030302020204" pitchFamily="66" charset="0"/>
                        </a:rPr>
                        <a:t>Specific heat capacity</a:t>
                      </a:r>
                      <a:endParaRPr lang="en-GB" b="1" u="sng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b="1" u="sng" dirty="0" smtClean="0">
                          <a:latin typeface="Comic Sans MS" panose="030F0702030302020204" pitchFamily="66" charset="0"/>
                        </a:rPr>
                        <a:t>October </a:t>
                      </a:r>
                      <a:r>
                        <a:rPr lang="en-GB" b="1" u="sng" dirty="0" smtClean="0">
                          <a:latin typeface="Comic Sans MS" panose="030F0702030302020204" pitchFamily="66" charset="0"/>
                        </a:rPr>
                        <a:t>10</a:t>
                      </a:r>
                      <a:r>
                        <a:rPr lang="en-GB" b="1" u="sng" baseline="30000" dirty="0" smtClean="0">
                          <a:latin typeface="Comic Sans MS" panose="030F0702030302020204" pitchFamily="66" charset="0"/>
                        </a:rPr>
                        <a:t>th</a:t>
                      </a:r>
                      <a:r>
                        <a:rPr lang="en-GB" b="1" u="sng" dirty="0" smtClean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GB" b="1" u="sng" dirty="0" smtClean="0">
                          <a:latin typeface="Comic Sans MS" panose="030F0702030302020204" pitchFamily="66" charset="0"/>
                        </a:rPr>
                        <a:t>2014</a:t>
                      </a:r>
                      <a:endParaRPr lang="en-GB" b="1" u="sng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5136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777283"/>
          </a:xfrm>
        </p:spPr>
        <p:txBody>
          <a:bodyPr/>
          <a:lstStyle/>
          <a:p>
            <a:r>
              <a:rPr lang="en-GB" dirty="0" smtClean="0"/>
              <a:t>What is the definition of specific heat capacity?</a:t>
            </a:r>
          </a:p>
          <a:p>
            <a:r>
              <a:rPr lang="en-GB" dirty="0" smtClean="0"/>
              <a:t>Energy required to raise the temperature of one kg of a substance by 1K</a:t>
            </a:r>
          </a:p>
          <a:p>
            <a:r>
              <a:rPr lang="en-GB" dirty="0" smtClean="0"/>
              <a:t>What are the units?</a:t>
            </a:r>
          </a:p>
          <a:p>
            <a:r>
              <a:rPr lang="en-GB" dirty="0" smtClean="0"/>
              <a:t>Jkg</a:t>
            </a:r>
            <a:r>
              <a:rPr lang="en-GB" baseline="30000" dirty="0" smtClean="0"/>
              <a:t>-1</a:t>
            </a:r>
            <a:r>
              <a:rPr lang="en-GB" dirty="0" smtClean="0"/>
              <a:t>K</a:t>
            </a:r>
            <a:r>
              <a:rPr lang="en-GB" baseline="30000" dirty="0" smtClean="0"/>
              <a:t>-1</a:t>
            </a:r>
            <a:endParaRPr lang="en-GB" baseline="300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6862724"/>
              </p:ext>
            </p:extLst>
          </p:nvPr>
        </p:nvGraphicFramePr>
        <p:xfrm>
          <a:off x="251520" y="188640"/>
          <a:ext cx="8784976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  <a:gridCol w="7776864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From</a:t>
                      </a:r>
                      <a:r>
                        <a:rPr lang="en-GB" baseline="0" dirty="0" smtClean="0">
                          <a:latin typeface="Comic Sans MS" panose="030F0702030302020204" pitchFamily="66" charset="0"/>
                        </a:rPr>
                        <a:t> my learning today I will be able to: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Key: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aseline="0" dirty="0" smtClean="0">
                          <a:latin typeface="Comic Sans MS" panose="030F0702030302020204" pitchFamily="66" charset="0"/>
                        </a:rPr>
                        <a:t>Calculate specific heat capacities for different materials</a:t>
                      </a:r>
                      <a:endParaRPr lang="en-GB" dirty="0" smtClean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Boost: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Describe</a:t>
                      </a:r>
                      <a:r>
                        <a:rPr lang="en-GB" baseline="0" dirty="0" smtClean="0">
                          <a:latin typeface="Comic Sans MS" panose="030F0702030302020204" pitchFamily="66" charset="0"/>
                        </a:rPr>
                        <a:t> the method used to measure the SHC of a material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Aspire: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Evaluate this experiment</a:t>
                      </a:r>
                      <a:r>
                        <a:rPr lang="en-GB" baseline="0" dirty="0" smtClean="0">
                          <a:latin typeface="Comic Sans MS" panose="030F0702030302020204" pitchFamily="66" charset="0"/>
                        </a:rPr>
                        <a:t> to highlight and correct errors in measurements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7160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777283"/>
          </a:xfrm>
        </p:spPr>
        <p:txBody>
          <a:bodyPr/>
          <a:lstStyle/>
          <a:p>
            <a:r>
              <a:rPr lang="en-GB" dirty="0" smtClean="0"/>
              <a:t>Using the equipment on the trolley carry out an experiment to measure the SHC of:</a:t>
            </a:r>
          </a:p>
          <a:p>
            <a:r>
              <a:rPr lang="en-GB" dirty="0" smtClean="0"/>
              <a:t>AJ and Luke – Aluminium</a:t>
            </a:r>
          </a:p>
          <a:p>
            <a:r>
              <a:rPr lang="en-GB" dirty="0" smtClean="0"/>
              <a:t>Harvey and James – Brass</a:t>
            </a:r>
          </a:p>
          <a:p>
            <a:r>
              <a:rPr lang="en-GB" dirty="0" smtClean="0"/>
              <a:t>Dan and Dom - Iron</a:t>
            </a:r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4960117"/>
              </p:ext>
            </p:extLst>
          </p:nvPr>
        </p:nvGraphicFramePr>
        <p:xfrm>
          <a:off x="251520" y="188640"/>
          <a:ext cx="8784976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  <a:gridCol w="7776864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From</a:t>
                      </a:r>
                      <a:r>
                        <a:rPr lang="en-GB" baseline="0" dirty="0" smtClean="0">
                          <a:latin typeface="Comic Sans MS" panose="030F0702030302020204" pitchFamily="66" charset="0"/>
                        </a:rPr>
                        <a:t> my learning today I will be able to: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Key: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aseline="0" dirty="0" smtClean="0">
                          <a:latin typeface="Comic Sans MS" panose="030F0702030302020204" pitchFamily="66" charset="0"/>
                        </a:rPr>
                        <a:t>Calculate specific heat capacities for different materials</a:t>
                      </a:r>
                      <a:endParaRPr lang="en-GB" dirty="0" smtClean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Boost: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Describe</a:t>
                      </a:r>
                      <a:r>
                        <a:rPr lang="en-GB" baseline="0" dirty="0" smtClean="0">
                          <a:latin typeface="Comic Sans MS" panose="030F0702030302020204" pitchFamily="66" charset="0"/>
                        </a:rPr>
                        <a:t> the method used to measure the SHC of a material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Aspire: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Evaluate this experiment</a:t>
                      </a:r>
                      <a:r>
                        <a:rPr lang="en-GB" baseline="0" dirty="0" smtClean="0">
                          <a:latin typeface="Comic Sans MS" panose="030F0702030302020204" pitchFamily="66" charset="0"/>
                        </a:rPr>
                        <a:t> to highlight and correct errors in measurements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5441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>
            <a:normAutofit fontScale="85000" lnSpcReduction="20000"/>
          </a:bodyPr>
          <a:lstStyle/>
          <a:p>
            <a:r>
              <a:rPr lang="en-GB" dirty="0" smtClean="0"/>
              <a:t>Using the equipment on the trolley carry out an experiment to measure the SHC of:</a:t>
            </a:r>
          </a:p>
          <a:p>
            <a:r>
              <a:rPr lang="en-GB" dirty="0" smtClean="0"/>
              <a:t>AJ and Luke – Aluminium</a:t>
            </a:r>
          </a:p>
          <a:p>
            <a:r>
              <a:rPr lang="en-GB" dirty="0" smtClean="0"/>
              <a:t>Harvey and James – Brass</a:t>
            </a:r>
          </a:p>
          <a:p>
            <a:r>
              <a:rPr lang="en-GB" dirty="0" smtClean="0"/>
              <a:t>Dan and Dom – Iron</a:t>
            </a:r>
          </a:p>
          <a:p>
            <a:r>
              <a:rPr lang="en-GB" dirty="0" smtClean="0"/>
              <a:t>Try and minimise errors in your experiment</a:t>
            </a:r>
          </a:p>
          <a:p>
            <a:r>
              <a:rPr lang="en-GB" dirty="0" smtClean="0"/>
              <a:t>Once you have your data calculate the value you obtained and give a % error</a:t>
            </a:r>
          </a:p>
          <a:p>
            <a:r>
              <a:rPr lang="en-GB" dirty="0" smtClean="0"/>
              <a:t>Compare this to the actual value for the material</a:t>
            </a:r>
          </a:p>
          <a:p>
            <a:r>
              <a:rPr lang="en-GB" dirty="0" smtClean="0"/>
              <a:t>Evaluate your experiment </a:t>
            </a:r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173645"/>
              </p:ext>
            </p:extLst>
          </p:nvPr>
        </p:nvGraphicFramePr>
        <p:xfrm>
          <a:off x="251520" y="188640"/>
          <a:ext cx="8784976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  <a:gridCol w="7776864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From</a:t>
                      </a:r>
                      <a:r>
                        <a:rPr lang="en-GB" baseline="0" dirty="0" smtClean="0">
                          <a:latin typeface="Comic Sans MS" panose="030F0702030302020204" pitchFamily="66" charset="0"/>
                        </a:rPr>
                        <a:t> my learning today I will be able to: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Key: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aseline="0" dirty="0" smtClean="0">
                          <a:latin typeface="Comic Sans MS" panose="030F0702030302020204" pitchFamily="66" charset="0"/>
                        </a:rPr>
                        <a:t>Calculate specific heat capacities for different materials</a:t>
                      </a:r>
                      <a:endParaRPr lang="en-GB" dirty="0" smtClean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Boost: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Describe</a:t>
                      </a:r>
                      <a:r>
                        <a:rPr lang="en-GB" baseline="0" dirty="0" smtClean="0">
                          <a:latin typeface="Comic Sans MS" panose="030F0702030302020204" pitchFamily="66" charset="0"/>
                        </a:rPr>
                        <a:t> the method used to measure the SHC of a material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Aspire: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Evaluate this experiment</a:t>
                      </a:r>
                      <a:r>
                        <a:rPr lang="en-GB" baseline="0" dirty="0" smtClean="0">
                          <a:latin typeface="Comic Sans MS" panose="030F0702030302020204" pitchFamily="66" charset="0"/>
                        </a:rPr>
                        <a:t> to highlight and correct errors in measurements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6614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394</Words>
  <Application>Microsoft Office PowerPoint</Application>
  <PresentationFormat>On-screen Show (4:3)</PresentationFormat>
  <Paragraphs>58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Philip Swallow</dc:creator>
  <cp:lastModifiedBy>Iain Holmes</cp:lastModifiedBy>
  <cp:revision>10</cp:revision>
  <dcterms:created xsi:type="dcterms:W3CDTF">2014-10-05T09:30:59Z</dcterms:created>
  <dcterms:modified xsi:type="dcterms:W3CDTF">2014-10-09T11:59:37Z</dcterms:modified>
</cp:coreProperties>
</file>