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9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6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13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54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6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80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3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8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48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9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D06D-A5A5-438E-B87E-B5D2134BD765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5AF5-7D84-4F5E-875B-D9B8DC0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2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Acceleration Time Graphs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720080"/>
          </a:xfrm>
        </p:spPr>
        <p:txBody>
          <a:bodyPr/>
          <a:lstStyle/>
          <a:p>
            <a:r>
              <a:rPr lang="en-GB" dirty="0" smtClean="0"/>
              <a:t>3.4.1 Mechanics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4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Acceleration-Time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previous graph we see that:</a:t>
            </a:r>
          </a:p>
          <a:p>
            <a:r>
              <a:rPr lang="en-GB" dirty="0" smtClean="0">
                <a:effectLst/>
              </a:rPr>
              <a:t>The velocity of each of these objects is constant. </a:t>
            </a:r>
          </a:p>
          <a:p>
            <a:r>
              <a:rPr lang="en-GB" dirty="0" smtClean="0">
                <a:effectLst/>
              </a:rPr>
              <a:t>They're not accelerating. </a:t>
            </a:r>
          </a:p>
          <a:p>
            <a:r>
              <a:rPr lang="en-GB" dirty="0" smtClean="0">
                <a:effectLst/>
              </a:rPr>
              <a:t>Their accelerations are zero.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Acceleration-Time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As with velocity-time graphs, the important thing to remember is that </a:t>
            </a:r>
            <a:r>
              <a:rPr lang="en-GB" b="1" dirty="0" smtClean="0">
                <a:effectLst/>
              </a:rPr>
              <a:t>the height above the horizontal axis doesn't correspond to position (or velocity)</a:t>
            </a:r>
            <a:r>
              <a:rPr lang="en-GB" dirty="0" smtClean="0">
                <a:effectLst/>
              </a:rPr>
              <a:t>, it corresponds to </a:t>
            </a:r>
            <a:r>
              <a:rPr lang="en-GB" b="1" i="1" u="sng" dirty="0" smtClean="0">
                <a:effectLst/>
              </a:rPr>
              <a:t>acceleration</a:t>
            </a:r>
            <a:r>
              <a:rPr lang="en-GB" dirty="0" smtClean="0">
                <a:effectLst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7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 and Velocity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If you trip and fall, your acceleration towards the ground is greater than you'd experience in all but a few high performance cars with the "pedal to the metal". </a:t>
            </a:r>
          </a:p>
          <a:p>
            <a:r>
              <a:rPr lang="en-GB" dirty="0" smtClean="0">
                <a:effectLst/>
              </a:rPr>
              <a:t>Going fast does not imply accelerating quickly. </a:t>
            </a:r>
          </a:p>
          <a:p>
            <a:r>
              <a:rPr lang="en-GB" dirty="0" smtClean="0">
                <a:effectLst/>
              </a:rPr>
              <a:t>A large acceleration corresponds to a </a:t>
            </a:r>
            <a:r>
              <a:rPr lang="en-GB" b="1" dirty="0" smtClean="0">
                <a:effectLst/>
              </a:rPr>
              <a:t>rapid </a:t>
            </a:r>
            <a:r>
              <a:rPr lang="en-GB" b="1" i="1" dirty="0" smtClean="0">
                <a:effectLst/>
              </a:rPr>
              <a:t>change</a:t>
            </a:r>
            <a:r>
              <a:rPr lang="en-GB" b="1" dirty="0" smtClean="0">
                <a:effectLst/>
              </a:rPr>
              <a:t> in velocity</a:t>
            </a:r>
            <a:r>
              <a:rPr lang="en-GB" dirty="0" smtClean="0">
                <a:effectLst/>
              </a:rPr>
              <a:t>, but it tells you nothing about the values of the velocity itself.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8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 and Velocity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0405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Given an initial velocity of zero (and assuming that down is positive), the final velocity of the person falling in the graph previously is….</a:t>
            </a:r>
          </a:p>
          <a:p>
            <a:endParaRPr lang="en-GB" dirty="0"/>
          </a:p>
          <a:p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And the final velocity of the accelerating car is…</a:t>
            </a:r>
          </a:p>
          <a:p>
            <a:endParaRPr lang="en-GB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61240"/>
            <a:ext cx="2736304" cy="11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280968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9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under the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basically we should have noted that those calculations show the area under a ‘curve’ for acceleration is change of velocity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9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 Example</a:t>
            </a:r>
            <a:endParaRPr lang="en-GB" dirty="0"/>
          </a:p>
        </p:txBody>
      </p:sp>
      <p:pic>
        <p:nvPicPr>
          <p:cNvPr id="5122" name="Picture 2" descr="https://figures.boundless.com/12091/large/avt.jp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46147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</a:t>
            </a:r>
            <a:endParaRPr lang="en-GB" dirty="0"/>
          </a:p>
        </p:txBody>
      </p:sp>
      <p:pic>
        <p:nvPicPr>
          <p:cNvPr id="6146" name="Picture 2" descr="https://www.miniphysics.com/wp-content/uploads/2014/02/all-graphs-of-mo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200799" cy="527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9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rate of change of displacement gives velocity….</a:t>
            </a:r>
          </a:p>
          <a:p>
            <a:r>
              <a:rPr lang="en-GB" dirty="0" smtClean="0"/>
              <a:t>We have rate of change of velocity gives acceleration….</a:t>
            </a:r>
          </a:p>
          <a:p>
            <a:r>
              <a:rPr lang="en-GB" dirty="0" smtClean="0"/>
              <a:t>What does the rate of change of acceleration give?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Jerk, jolt or surge physics</a:t>
            </a:r>
          </a:p>
          <a:p>
            <a:r>
              <a:rPr lang="en-GB" dirty="0" smtClean="0"/>
              <a:t>The gradient is a rate of change</a:t>
            </a:r>
          </a:p>
          <a:p>
            <a:r>
              <a:rPr lang="en-GB" dirty="0" smtClean="0"/>
              <a:t>If we are looking into the rate of acceleration changing, it results in the physical description of jerky 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1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Investigate acceleration-time graphs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4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26768" cy="3116142"/>
          </a:xfrm>
        </p:spPr>
        <p:txBody>
          <a:bodyPr/>
          <a:lstStyle/>
          <a:p>
            <a:r>
              <a:rPr lang="en-GB" dirty="0" smtClean="0"/>
              <a:t>Explain the motion in the graph</a:t>
            </a:r>
          </a:p>
          <a:p>
            <a:r>
              <a:rPr lang="en-GB" dirty="0" smtClean="0"/>
              <a:t>Find the change in velocity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https://upload.wikimedia.org/wikibooks/en/4/47/Fhsst_rectmot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599037" cy="31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941168"/>
            <a:ext cx="8352928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GB" dirty="0"/>
              <a:t>Stationary or moving with constant velocity </a:t>
            </a:r>
            <a:r>
              <a:rPr lang="en-GB" dirty="0" smtClean="0"/>
              <a:t>from 0 to 2 s then accelerates up to </a:t>
            </a:r>
            <a:r>
              <a:rPr lang="en-GB" dirty="0" smtClean="0"/>
              <a:t>3 </a:t>
            </a:r>
            <a:r>
              <a:rPr lang="en-GB" dirty="0" smtClean="0"/>
              <a:t>ms</a:t>
            </a:r>
            <a:r>
              <a:rPr lang="en-GB" baseline="30000" dirty="0" smtClean="0"/>
              <a:t>-2</a:t>
            </a:r>
            <a:r>
              <a:rPr lang="en-GB" dirty="0" smtClean="0"/>
              <a:t> between 2 and 4 s then constant velocity from 4 to 6 s</a:t>
            </a:r>
          </a:p>
          <a:p>
            <a:endParaRPr lang="en-GB" dirty="0"/>
          </a:p>
          <a:p>
            <a:r>
              <a:rPr lang="en-GB" dirty="0" smtClean="0"/>
              <a:t>Area under the ‘curve’ – 2 x 3 = 6 ms</a:t>
            </a:r>
            <a:r>
              <a:rPr lang="en-GB" baseline="30000" dirty="0" smtClean="0"/>
              <a:t>-1</a:t>
            </a:r>
            <a:r>
              <a:rPr lang="en-GB" dirty="0" smtClean="0"/>
              <a:t> change in velocity between 2 and 4 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3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rate of change?</a:t>
            </a:r>
          </a:p>
          <a:p>
            <a:r>
              <a:rPr lang="en-GB" dirty="0" smtClean="0"/>
              <a:t>Something which is timed whilst changing</a:t>
            </a:r>
          </a:p>
          <a:p>
            <a:endParaRPr lang="en-GB" dirty="0"/>
          </a:p>
          <a:p>
            <a:r>
              <a:rPr lang="en-GB" dirty="0" smtClean="0"/>
              <a:t>What is negative velocity?</a:t>
            </a:r>
          </a:p>
          <a:p>
            <a:r>
              <a:rPr lang="en-GB" dirty="0" smtClean="0"/>
              <a:t>Velocity in the opposite direction or deceleration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55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Acceleration is the rate of change of velocity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𝒂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However if we want to become more accurate we use: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𝒂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But for completeness we like to say that acceleration is a rate of change of a rate of change!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5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simple acceleration of g (acceleration due to gravity) is 9.81 ms</a:t>
            </a:r>
            <a:r>
              <a:rPr lang="en-GB" baseline="30000" dirty="0" smtClean="0"/>
              <a:t>-2</a:t>
            </a:r>
          </a:p>
          <a:p>
            <a:r>
              <a:rPr lang="en-GB" dirty="0" smtClean="0"/>
              <a:t>This means as each second passes whilst in free-fall, your speed will increase by 9.81 metres each second</a:t>
            </a:r>
          </a:p>
          <a:p>
            <a:r>
              <a:rPr lang="en-GB" dirty="0" smtClean="0"/>
              <a:t>1s = 9.81 m, 2s = 19.62 m and 3s = 29.43 m and so 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Faster than light?!?!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all know that nothing travels faster than the speed of light</a:t>
            </a:r>
          </a:p>
          <a:p>
            <a:r>
              <a:rPr lang="en-GB" dirty="0" smtClean="0"/>
              <a:t>But Gerald Feinberg working on from O </a:t>
            </a:r>
            <a:r>
              <a:rPr lang="en-GB" dirty="0" err="1" smtClean="0"/>
              <a:t>Bilaniuk</a:t>
            </a:r>
            <a:r>
              <a:rPr lang="en-GB" dirty="0" smtClean="0"/>
              <a:t>, V. Deshpande, and E. </a:t>
            </a:r>
            <a:r>
              <a:rPr lang="en-GB" dirty="0" err="1" smtClean="0"/>
              <a:t>Sudarshanin</a:t>
            </a:r>
            <a:r>
              <a:rPr lang="en-GB" dirty="0" smtClean="0"/>
              <a:t> 1962, proposed a particle which is believed to travel faster than light – the Tachyon</a:t>
            </a:r>
          </a:p>
          <a:p>
            <a:endParaRPr lang="en-GB" dirty="0"/>
          </a:p>
        </p:txBody>
      </p:sp>
      <p:pic>
        <p:nvPicPr>
          <p:cNvPr id="1026" name="Picture 2" descr="http://scienceblogs.com/startswithabang/files/2011/05/Tachion04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293" y="4725144"/>
            <a:ext cx="3423295" cy="196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Faster than light?!?!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Although nothing but energy cannot exceed the cosmic speed limit, acceleration has no problem</a:t>
            </a:r>
          </a:p>
          <a:p>
            <a:r>
              <a:rPr lang="en-GB" dirty="0" smtClean="0"/>
              <a:t>Remember that acceleration is the </a:t>
            </a:r>
            <a:r>
              <a:rPr lang="en-GB" i="1" dirty="0" smtClean="0"/>
              <a:t>rate of change of velocity</a:t>
            </a:r>
            <a:endParaRPr lang="en-GB" dirty="0" smtClean="0"/>
          </a:p>
          <a:p>
            <a:r>
              <a:rPr lang="en-GB" dirty="0" smtClean="0"/>
              <a:t>So that your rate of change can be larger in value than 3 x10</a:t>
            </a:r>
            <a:r>
              <a:rPr lang="en-GB" baseline="30000" dirty="0" smtClean="0"/>
              <a:t>8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Acceleration-Time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effectLst/>
              </a:rPr>
              <a:t>The acceleration-time graph of any object traveling with a constant velocity is the same.</a:t>
            </a:r>
          </a:p>
          <a:p>
            <a:r>
              <a:rPr lang="en-GB" dirty="0" smtClean="0">
                <a:effectLst/>
              </a:rPr>
              <a:t>This is true regardless of the velocity of the object. </a:t>
            </a:r>
          </a:p>
          <a:p>
            <a:r>
              <a:rPr lang="en-GB" dirty="0" smtClean="0">
                <a:effectLst/>
              </a:rPr>
              <a:t>An aeroplane flying at a constant 600 mph (270 ms</a:t>
            </a:r>
            <a:r>
              <a:rPr lang="en-GB" baseline="30000" dirty="0" smtClean="0">
                <a:effectLst/>
              </a:rPr>
              <a:t>-1</a:t>
            </a:r>
            <a:r>
              <a:rPr lang="en-GB" dirty="0" smtClean="0">
                <a:effectLst/>
              </a:rPr>
              <a:t>), a sloth walking with a constant speed 1 mph (0.4 ms</a:t>
            </a:r>
            <a:r>
              <a:rPr lang="en-GB" baseline="30000" dirty="0" smtClean="0">
                <a:effectLst/>
              </a:rPr>
              <a:t>-1</a:t>
            </a:r>
            <a:r>
              <a:rPr lang="en-GB" dirty="0" smtClean="0">
                <a:effectLst/>
              </a:rPr>
              <a:t>), and a couch potato lying motionless in front of the TV for hours will all have the same acceleration-time graphs — a horizontal line collinear with the horizontal axis.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Acceleration-Time Graphs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8923"/>
            <a:ext cx="5040560" cy="464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1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7DB37F5B7D846863E694E3DBB3DA1" ma:contentTypeVersion="1" ma:contentTypeDescription="Create a new document." ma:contentTypeScope="" ma:versionID="ac753e4bffcb6403742c7c6ad5a49c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D518D8-D860-4947-8E6E-CBDA6FB929E5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25E6B8-C75D-450B-AFF7-040BBC39D5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873754-3348-4A76-A763-E761F74044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651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Acceleration Time Graphs</vt:lpstr>
      <vt:lpstr>Aims</vt:lpstr>
      <vt:lpstr>Recap</vt:lpstr>
      <vt:lpstr>Acceleration</vt:lpstr>
      <vt:lpstr>Acceleration</vt:lpstr>
      <vt:lpstr>Faster than light?!?!</vt:lpstr>
      <vt:lpstr>Faster than light?!?!</vt:lpstr>
      <vt:lpstr>Acceleration-Time Graphs</vt:lpstr>
      <vt:lpstr>Acceleration-Time Graphs</vt:lpstr>
      <vt:lpstr>Acceleration-Time Graphs</vt:lpstr>
      <vt:lpstr>Acceleration-Time Graphs</vt:lpstr>
      <vt:lpstr>Acceleration and Velocity</vt:lpstr>
      <vt:lpstr>Acceleration and Velocity</vt:lpstr>
      <vt:lpstr>Example</vt:lpstr>
      <vt:lpstr>Area under the graph</vt:lpstr>
      <vt:lpstr>Acceleration Example</vt:lpstr>
      <vt:lpstr>Differences</vt:lpstr>
      <vt:lpstr>Question</vt:lpstr>
      <vt:lpstr>Answer</vt:lpstr>
      <vt:lpstr>Question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Time Graphs</dc:title>
  <dc:creator>Andy Morris</dc:creator>
  <cp:lastModifiedBy>Andy Morris</cp:lastModifiedBy>
  <cp:revision>15</cp:revision>
  <dcterms:created xsi:type="dcterms:W3CDTF">2015-09-10T13:21:25Z</dcterms:created>
  <dcterms:modified xsi:type="dcterms:W3CDTF">2015-09-16T11:47:04Z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0x0101002CD7DB37F5B7D846863E694E3DBB3DA1</vt:lpwstr>
  </property>
</Properties>
</file>