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E23F7-01DA-47E9-90C7-5CFC189791D1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D6603B-F797-4F57-A660-96180ADC38D2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060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5C20B5-C1F3-40BF-8715-3FE8C3808C8C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A39E76-99A9-4070-92FB-F97FAF40DD9E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FAE085-2A72-4EF8-BA5D-FD7226DF36DB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98D157-472D-4023-BE3D-507E0FE01CC8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3A1B89-2629-41BF-B7AC-7E2E70F3EA42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368DA9-AAD2-4232-9D88-073C838466BF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2A3044-A617-4566-9D6F-09CB6508C6FE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7626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162AB8-234E-485D-AC6E-FCD276383CA9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184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FC23-0EC5-4CB6-AB3D-02898043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3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understand power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Power, Energy, work </a:t>
            </a:r>
            <a:r>
              <a:rPr lang="en-GB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Efficency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7835"/>
            <a:ext cx="8229600" cy="66675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Power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9222"/>
            <a:ext cx="8229600" cy="49101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Power is the rate of transfer of energy.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power = </a:t>
            </a:r>
            <a:r>
              <a:rPr lang="en-GB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energy transfer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		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	P = </a:t>
            </a:r>
            <a:r>
              <a:rPr lang="el-GR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			     </a:t>
            </a:r>
            <a:r>
              <a:rPr lang="el-GR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Arial" charset="0"/>
              </a:rPr>
              <a:t>unit: watt (W)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Arial" charset="0"/>
              </a:rPr>
              <a:t>power is a scalar quantity</a:t>
            </a:r>
            <a:endParaRPr lang="el-GR" altLang="en-US" dirty="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5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4564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</a:t>
            </a: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468313" y="2167977"/>
          <a:ext cx="8207375" cy="3997327"/>
        </p:xfrm>
        <a:graphic>
          <a:graphicData uri="http://schemas.openxmlformats.org/drawingml/2006/table">
            <a:tbl>
              <a:tblPr/>
              <a:tblGrid>
                <a:gridCol w="164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Input energy (J)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Useful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Wasted 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Percentage 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4284663" y="2958552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60</a:t>
            </a:r>
          </a:p>
        </p:txBody>
      </p:sp>
      <p:sp>
        <p:nvSpPr>
          <p:cNvPr id="277552" name="Text Box 48"/>
          <p:cNvSpPr txBox="1">
            <a:spLocks noChangeArrowheads="1"/>
          </p:cNvSpPr>
          <p:nvPr/>
        </p:nvSpPr>
        <p:spPr bwMode="auto">
          <a:xfrm>
            <a:off x="2411413" y="36078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411413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77554" name="Text Box 50"/>
          <p:cNvSpPr txBox="1">
            <a:spLocks noChangeArrowheads="1"/>
          </p:cNvSpPr>
          <p:nvPr/>
        </p:nvSpPr>
        <p:spPr bwMode="auto">
          <a:xfrm>
            <a:off x="4284663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2409825" y="4904827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277556" name="Text Box 52"/>
          <p:cNvSpPr txBox="1">
            <a:spLocks noChangeArrowheads="1"/>
          </p:cNvSpPr>
          <p:nvPr/>
        </p:nvSpPr>
        <p:spPr bwMode="auto">
          <a:xfrm>
            <a:off x="4284663" y="4904827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56</a:t>
            </a:r>
          </a:p>
        </p:txBody>
      </p:sp>
      <p:sp>
        <p:nvSpPr>
          <p:cNvPr id="277557" name="Text Box 53"/>
          <p:cNvSpPr txBox="1">
            <a:spLocks noChangeArrowheads="1"/>
          </p:cNvSpPr>
          <p:nvPr/>
        </p:nvSpPr>
        <p:spPr bwMode="auto">
          <a:xfrm>
            <a:off x="900113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</a:p>
        </p:txBody>
      </p:sp>
      <p:sp>
        <p:nvSpPr>
          <p:cNvPr id="277558" name="Text Box 54"/>
          <p:cNvSpPr txBox="1">
            <a:spLocks noChangeArrowheads="1"/>
          </p:cNvSpPr>
          <p:nvPr/>
        </p:nvSpPr>
        <p:spPr bwMode="auto">
          <a:xfrm>
            <a:off x="5724525" y="3607840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0.80</a:t>
            </a:r>
          </a:p>
        </p:txBody>
      </p:sp>
      <p:sp>
        <p:nvSpPr>
          <p:cNvPr id="277559" name="Text Box 55"/>
          <p:cNvSpPr txBox="1">
            <a:spLocks noChangeArrowheads="1"/>
          </p:cNvSpPr>
          <p:nvPr/>
        </p:nvSpPr>
        <p:spPr bwMode="auto">
          <a:xfrm>
            <a:off x="5726113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0.50</a:t>
            </a:r>
          </a:p>
        </p:txBody>
      </p:sp>
      <p:sp>
        <p:nvSpPr>
          <p:cNvPr id="277560" name="Text Box 56"/>
          <p:cNvSpPr txBox="1">
            <a:spLocks noChangeArrowheads="1"/>
          </p:cNvSpPr>
          <p:nvPr/>
        </p:nvSpPr>
        <p:spPr bwMode="auto">
          <a:xfrm>
            <a:off x="5724525" y="4904827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0.30</a:t>
            </a:r>
          </a:p>
        </p:txBody>
      </p:sp>
      <p:sp>
        <p:nvSpPr>
          <p:cNvPr id="277561" name="Text Box 57"/>
          <p:cNvSpPr txBox="1">
            <a:spLocks noChangeArrowheads="1"/>
          </p:cNvSpPr>
          <p:nvPr/>
        </p:nvSpPr>
        <p:spPr bwMode="auto">
          <a:xfrm>
            <a:off x="7380288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20%</a:t>
            </a:r>
          </a:p>
        </p:txBody>
      </p:sp>
      <p:sp>
        <p:nvSpPr>
          <p:cNvPr id="277562" name="Text Box 58"/>
          <p:cNvSpPr txBox="1">
            <a:spLocks noChangeArrowheads="1"/>
          </p:cNvSpPr>
          <p:nvPr/>
        </p:nvSpPr>
        <p:spPr bwMode="auto">
          <a:xfrm>
            <a:off x="5724525" y="2960140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0.40</a:t>
            </a:r>
          </a:p>
        </p:txBody>
      </p:sp>
      <p:sp>
        <p:nvSpPr>
          <p:cNvPr id="277563" name="Text Box 59"/>
          <p:cNvSpPr txBox="1">
            <a:spLocks noChangeArrowheads="1"/>
          </p:cNvSpPr>
          <p:nvPr/>
        </p:nvSpPr>
        <p:spPr bwMode="auto">
          <a:xfrm>
            <a:off x="7380288" y="36078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80%</a:t>
            </a:r>
          </a:p>
        </p:txBody>
      </p:sp>
      <p:sp>
        <p:nvSpPr>
          <p:cNvPr id="277564" name="Text Box 60"/>
          <p:cNvSpPr txBox="1">
            <a:spLocks noChangeArrowheads="1"/>
          </p:cNvSpPr>
          <p:nvPr/>
        </p:nvSpPr>
        <p:spPr bwMode="auto">
          <a:xfrm>
            <a:off x="7380288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</a:p>
        </p:txBody>
      </p:sp>
      <p:sp>
        <p:nvSpPr>
          <p:cNvPr id="277565" name="Text Box 61"/>
          <p:cNvSpPr txBox="1">
            <a:spLocks noChangeArrowheads="1"/>
          </p:cNvSpPr>
          <p:nvPr/>
        </p:nvSpPr>
        <p:spPr bwMode="auto">
          <a:xfrm>
            <a:off x="7380288" y="29601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40%</a:t>
            </a:r>
          </a:p>
        </p:txBody>
      </p:sp>
      <p:sp>
        <p:nvSpPr>
          <p:cNvPr id="277566" name="Text Box 62"/>
          <p:cNvSpPr txBox="1">
            <a:spLocks noChangeArrowheads="1"/>
          </p:cNvSpPr>
          <p:nvPr/>
        </p:nvSpPr>
        <p:spPr bwMode="auto">
          <a:xfrm>
            <a:off x="3419475" y="1304377"/>
            <a:ext cx="2808288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 b="1">
                <a:solidFill>
                  <a:srgbClr val="FF0000"/>
                </a:solidFill>
                <a:latin typeface="Comic Sans MS" panose="030F0702030302020204" pitchFamily="66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9998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1" grpId="0"/>
      <p:bldP spid="277552" grpId="0"/>
      <p:bldP spid="277553" grpId="0"/>
      <p:bldP spid="277554" grpId="0"/>
      <p:bldP spid="277555" grpId="0"/>
      <p:bldP spid="277556" grpId="0"/>
      <p:bldP spid="277557" grpId="0"/>
      <p:bldP spid="277558" grpId="0"/>
      <p:bldP spid="277559" grpId="0"/>
      <p:bldP spid="277560" grpId="0"/>
      <p:bldP spid="277561" grpId="0"/>
      <p:bldP spid="277562" grpId="0"/>
      <p:bldP spid="277563" grpId="0"/>
      <p:bldP spid="277564" grpId="0"/>
      <p:bldP spid="2775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836712"/>
            <a:ext cx="3993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What’s the difference between these two collisions?</a:t>
            </a:r>
          </a:p>
        </p:txBody>
      </p:sp>
      <p:pic>
        <p:nvPicPr>
          <p:cNvPr id="1026" name="Picture 2" descr="http://www.google.co.uk/url?sa=i&amp;source=images&amp;cd=&amp;docid=XFlnGHT8i7_FAM&amp;tbnid=VcXI4R5vUqnQ4M:&amp;ved=0CAUQjBw&amp;url=http%3A%2F%2Fteacher.pas.rochester.edu%2Fphy121%2Flecturenotes%2FChapter10%2FChapter1035.gif&amp;ei=W20dU92-NOX07Abfr4DoDw&amp;psig=AFQjCNG76UjOdgPUgPW3bEzpKdOvL1xqjg&amp;ust=13945238679489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07" y="4425994"/>
            <a:ext cx="36671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oogle.co.uk/url?sa=i&amp;source=images&amp;cd=&amp;docid=V-R6RuG6dIu5kM&amp;tbnid=rg85fxolThrCTM:&amp;ved=0CAUQjBw&amp;url=http%3A%2F%2Fwww.real-world-physics-problems.com%2Fimages%2Finelastic_collision_2.png&amp;ei=Zm0dU_WJLPHQ7AbN2IDQBg&amp;psig=AFQjCNHX_oJQ3wpflHgsGPYZcWWcV1Td2w&amp;ust=13945238788064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76644"/>
            <a:ext cx="341947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1560" y="2914340"/>
            <a:ext cx="4002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What is conserved, what isn’t?</a:t>
            </a:r>
          </a:p>
        </p:txBody>
      </p:sp>
    </p:spTree>
    <p:extLst>
      <p:ext uri="{BB962C8B-B14F-4D97-AF65-F5344CB8AC3E}">
        <p14:creationId xmlns:p14="http://schemas.microsoft.com/office/powerpoint/2010/main" val="371813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smtClean="0">
                <a:effectLst/>
              </a:rPr>
              <a:t>Elastic collisions </a:t>
            </a:r>
            <a:r>
              <a:rPr lang="en-GB" b="1" dirty="0" smtClean="0">
                <a:effectLst/>
              </a:rPr>
              <a:t>are those in which kinetic energy and momentum are conserved.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2612390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smtClean="0"/>
              <a:t>Ine</a:t>
            </a:r>
            <a:r>
              <a:rPr lang="en-GB" b="1" u="sng" dirty="0" smtClean="0">
                <a:effectLst/>
              </a:rPr>
              <a:t>lastic collisions </a:t>
            </a:r>
            <a:r>
              <a:rPr lang="en-GB" b="1" dirty="0" smtClean="0">
                <a:effectLst/>
              </a:rPr>
              <a:t>are those in which kinetic energy is not conserved by momentum is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922728" y="3717032"/>
            <a:ext cx="381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smtClean="0"/>
              <a:t>Totally Ine</a:t>
            </a:r>
            <a:r>
              <a:rPr lang="en-GB" b="1" u="sng" dirty="0" smtClean="0">
                <a:effectLst/>
              </a:rPr>
              <a:t>lastic collisions </a:t>
            </a:r>
            <a:r>
              <a:rPr lang="en-GB" b="1" dirty="0" smtClean="0">
                <a:effectLst/>
              </a:rPr>
              <a:t>are those  where colliding bodies stick together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187624" y="5013176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err="1" smtClean="0"/>
              <a:t>Paritally</a:t>
            </a:r>
            <a:r>
              <a:rPr lang="en-GB" b="1" u="sng" dirty="0" smtClean="0"/>
              <a:t> Ine</a:t>
            </a:r>
            <a:r>
              <a:rPr lang="en-GB" b="1" u="sng" dirty="0" smtClean="0">
                <a:effectLst/>
              </a:rPr>
              <a:t>lastic collisions </a:t>
            </a:r>
            <a:r>
              <a:rPr lang="en-GB" b="1" dirty="0" smtClean="0">
                <a:effectLst/>
              </a:rPr>
              <a:t>are those  where colliding bodies move apart and have less KE after collision</a:t>
            </a:r>
            <a:endParaRPr lang="en-GB" dirty="0"/>
          </a:p>
        </p:txBody>
      </p:sp>
      <p:cxnSp>
        <p:nvCxnSpPr>
          <p:cNvPr id="8" name="Straight Arrow Connector 7"/>
          <p:cNvCxnSpPr>
            <a:stCxn id="5" idx="2"/>
            <a:endCxn id="6" idx="1"/>
          </p:cNvCxnSpPr>
          <p:nvPr/>
        </p:nvCxnSpPr>
        <p:spPr>
          <a:xfrm>
            <a:off x="2231740" y="3535720"/>
            <a:ext cx="690988" cy="5044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7" idx="0"/>
          </p:cNvCxnSpPr>
          <p:nvPr/>
        </p:nvCxnSpPr>
        <p:spPr>
          <a:xfrm>
            <a:off x="2231740" y="3535720"/>
            <a:ext cx="864096" cy="14774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394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terialsworld.utep.edu/Modules/Sports%20Materials/Bounciness%20of%20sports%20balls%202008/Bounciness%20of%20sports%20balls%202008_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21" y="2676058"/>
            <a:ext cx="5294122" cy="415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51520" y="1019874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effectLst/>
              </a:rPr>
              <a:t>Describe three possible scenarios for this bouncing ball, stating: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>
                <a:effectLst/>
              </a:rPr>
              <a:t>how velocity changes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What is conserved 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dirty="0" smtClean="0"/>
              <a:t>What isn’t conserved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012160" y="2874826"/>
            <a:ext cx="2736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Booster</a:t>
            </a:r>
            <a:r>
              <a:rPr lang="en-GB" dirty="0" smtClean="0"/>
              <a:t>: </a:t>
            </a:r>
            <a:r>
              <a:rPr lang="en-GB" dirty="0"/>
              <a:t>suggest real life example of these collisions giving particular details about energy, momentum and </a:t>
            </a:r>
            <a:r>
              <a:rPr lang="en-GB" dirty="0" smtClean="0"/>
              <a:t>velocity</a:t>
            </a:r>
          </a:p>
          <a:p>
            <a:endParaRPr lang="en-GB" dirty="0"/>
          </a:p>
          <a:p>
            <a:r>
              <a:rPr lang="en-GB" b="1" dirty="0" smtClean="0"/>
              <a:t>Aspire</a:t>
            </a:r>
            <a:r>
              <a:rPr lang="en-GB" dirty="0" smtClean="0"/>
              <a:t>: </a:t>
            </a:r>
            <a:r>
              <a:rPr lang="en-GB" dirty="0"/>
              <a:t>write a brief report of how elastic collisions demonstrated the existence of excited states in mercury atoms</a:t>
            </a:r>
          </a:p>
        </p:txBody>
      </p:sp>
    </p:spTree>
    <p:extLst>
      <p:ext uri="{BB962C8B-B14F-4D97-AF65-F5344CB8AC3E}">
        <p14:creationId xmlns:p14="http://schemas.microsoft.com/office/powerpoint/2010/main" val="323170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255166"/>
            <a:ext cx="8229600" cy="49101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Power is also the rate of doing work.</a:t>
            </a:r>
          </a:p>
          <a:p>
            <a:pPr marL="0" indent="0" eaLnBrk="1" hangingPunct="1">
              <a:buFontTx/>
              <a:buNone/>
            </a:pPr>
            <a:endParaRPr lang="en-GB" altLang="en-US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power = </a:t>
            </a:r>
            <a:r>
              <a:rPr lang="en-GB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work done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	   time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P = </a:t>
            </a:r>
            <a:r>
              <a:rPr lang="el-GR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u="sng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W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		     </a:t>
            </a:r>
            <a:r>
              <a:rPr lang="el-GR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endParaRPr lang="en-GB" altLang="en-US" dirty="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9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907058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8172" y="1783358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power of an electric motor that lifts a mass of 50 kg upwards by 3.0 m in 20 seconds.</a:t>
            </a:r>
          </a:p>
          <a:p>
            <a:pPr marL="0" indent="0" eaLnBrk="1" hangingPunct="1"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400" i="1" smtClean="0">
                <a:latin typeface="Comic Sans MS" panose="030F0702030302020204" pitchFamily="66" charset="0"/>
              </a:rPr>
              <a:t> = 9.8 Nkg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9172" y="1783358"/>
            <a:ext cx="4025900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24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m g 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  <a:p>
            <a:pPr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50 kg x 9.8 Nkg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smtClean="0">
                <a:latin typeface="Comic Sans MS" panose="030F0702030302020204" pitchFamily="66" charset="0"/>
              </a:rPr>
              <a:t> x 3 m</a:t>
            </a:r>
          </a:p>
          <a:p>
            <a:pPr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1470 J</a:t>
            </a:r>
          </a:p>
          <a:p>
            <a:pPr eaLnBrk="1" hangingPunct="1">
              <a:buFontTx/>
              <a:buNone/>
            </a:pPr>
            <a:endParaRPr lang="en-US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P = 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E / 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1470 J / 20 s</a:t>
            </a:r>
          </a:p>
          <a:p>
            <a:pPr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power = 74 W</a:t>
            </a:r>
          </a:p>
        </p:txBody>
      </p:sp>
    </p:spTree>
    <p:extLst>
      <p:ext uri="{BB962C8B-B14F-4D97-AF65-F5344CB8AC3E}">
        <p14:creationId xmlns:p14="http://schemas.microsoft.com/office/powerpoint/2010/main" val="342549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9676"/>
            <a:ext cx="8229600" cy="69215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495326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Calculate the power of a car engine that exerts a force of 40 </a:t>
            </a:r>
            <a:r>
              <a:rPr lang="en-GB" altLang="en-US" sz="2400" i="1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 over a distance of 20 m for 10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i="1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W = F 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= 40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x 20 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= 40 000 x 20 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= 800 000 J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400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P = </a:t>
            </a:r>
            <a:r>
              <a:rPr lang="el-GR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W / </a:t>
            </a:r>
            <a:r>
              <a:rPr lang="el-GR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endParaRPr lang="en-GB" altLang="en-US" sz="2400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= 800 000 J / 10 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power = 80 000 W</a:t>
            </a:r>
          </a:p>
        </p:txBody>
      </p:sp>
    </p:spTree>
    <p:extLst>
      <p:ext uri="{BB962C8B-B14F-4D97-AF65-F5344CB8AC3E}">
        <p14:creationId xmlns:p14="http://schemas.microsoft.com/office/powerpoint/2010/main" val="184518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8194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55016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1278"/>
              </p:ext>
            </p:extLst>
          </p:nvPr>
        </p:nvGraphicFramePr>
        <p:xfrm>
          <a:off x="468313" y="2104284"/>
          <a:ext cx="8207375" cy="3844996"/>
        </p:xfrm>
        <a:graphic>
          <a:graphicData uri="http://schemas.openxmlformats.org/drawingml/2006/table">
            <a:tbl>
              <a:tblPr/>
              <a:tblGrid>
                <a:gridCol w="2052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transfer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 done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 J</a:t>
                      </a:r>
                      <a:endParaRPr kumimoji="0" lang="en-GB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mins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440 J</a:t>
                      </a:r>
                      <a:endParaRPr kumimoji="0" lang="en-GB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 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28 800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28 800 J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hours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5011" name="Text Box 35"/>
          <p:cNvSpPr txBox="1">
            <a:spLocks noChangeArrowheads="1"/>
          </p:cNvSpPr>
          <p:nvPr/>
        </p:nvSpPr>
        <p:spPr bwMode="auto">
          <a:xfrm>
            <a:off x="3348038" y="1167659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55012" name="Text Box 36"/>
          <p:cNvSpPr txBox="1">
            <a:spLocks noChangeArrowheads="1"/>
          </p:cNvSpPr>
          <p:nvPr/>
        </p:nvSpPr>
        <p:spPr bwMode="auto">
          <a:xfrm>
            <a:off x="2952749" y="3028209"/>
            <a:ext cx="1654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600 J</a:t>
            </a:r>
          </a:p>
        </p:txBody>
      </p:sp>
      <p:sp>
        <p:nvSpPr>
          <p:cNvPr id="255013" name="Text Box 37"/>
          <p:cNvSpPr txBox="1">
            <a:spLocks noChangeArrowheads="1"/>
          </p:cNvSpPr>
          <p:nvPr/>
        </p:nvSpPr>
        <p:spPr bwMode="auto">
          <a:xfrm>
            <a:off x="7173913" y="3028209"/>
            <a:ext cx="112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5 W</a:t>
            </a:r>
            <a:endParaRPr lang="en-GB" altLang="en-US" sz="3200" b="1" baseline="300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5014" name="Text Box 38"/>
          <p:cNvSpPr txBox="1">
            <a:spLocks noChangeArrowheads="1"/>
          </p:cNvSpPr>
          <p:nvPr/>
        </p:nvSpPr>
        <p:spPr bwMode="auto">
          <a:xfrm>
            <a:off x="2967038" y="3739409"/>
            <a:ext cx="16406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440 J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55015" name="Text Box 39"/>
          <p:cNvSpPr txBox="1">
            <a:spLocks noChangeArrowheads="1"/>
          </p:cNvSpPr>
          <p:nvPr/>
        </p:nvSpPr>
        <p:spPr bwMode="auto">
          <a:xfrm>
            <a:off x="5137150" y="3739409"/>
            <a:ext cx="1296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20 s</a:t>
            </a:r>
          </a:p>
        </p:txBody>
      </p:sp>
      <p:sp>
        <p:nvSpPr>
          <p:cNvPr id="255017" name="Text Box 41"/>
          <p:cNvSpPr txBox="1">
            <a:spLocks noChangeArrowheads="1"/>
          </p:cNvSpPr>
          <p:nvPr/>
        </p:nvSpPr>
        <p:spPr bwMode="auto">
          <a:xfrm>
            <a:off x="445493" y="4463309"/>
            <a:ext cx="2165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28 800 J</a:t>
            </a:r>
          </a:p>
        </p:txBody>
      </p:sp>
      <p:sp>
        <p:nvSpPr>
          <p:cNvPr id="255018" name="Text Box 42"/>
          <p:cNvSpPr txBox="1">
            <a:spLocks noChangeArrowheads="1"/>
          </p:cNvSpPr>
          <p:nvPr/>
        </p:nvSpPr>
        <p:spPr bwMode="auto">
          <a:xfrm>
            <a:off x="2682875" y="4463309"/>
            <a:ext cx="22491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28 800 J</a:t>
            </a:r>
            <a:endParaRPr lang="en-GB" altLang="en-US" sz="3200" b="1" baseline="30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5019" name="Text Box 43"/>
          <p:cNvSpPr txBox="1">
            <a:spLocks noChangeArrowheads="1"/>
          </p:cNvSpPr>
          <p:nvPr/>
        </p:nvSpPr>
        <p:spPr bwMode="auto">
          <a:xfrm>
            <a:off x="823913" y="5220547"/>
            <a:ext cx="1787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2.5 </a:t>
            </a:r>
            <a:r>
              <a:rPr lang="en-GB" altLang="en-US" sz="3200" b="1" dirty="0" err="1">
                <a:solidFill>
                  <a:srgbClr val="FF3300"/>
                </a:solidFill>
                <a:latin typeface="Comic Sans MS" panose="030F0702030302020204" pitchFamily="66" charset="0"/>
              </a:rPr>
              <a:t>mJ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55020" name="Text Box 44"/>
          <p:cNvSpPr txBox="1">
            <a:spLocks noChangeArrowheads="1"/>
          </p:cNvSpPr>
          <p:nvPr/>
        </p:nvSpPr>
        <p:spPr bwMode="auto">
          <a:xfrm>
            <a:off x="7062788" y="5214197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50 W</a:t>
            </a:r>
          </a:p>
        </p:txBody>
      </p:sp>
    </p:spTree>
    <p:extLst>
      <p:ext uri="{BB962C8B-B14F-4D97-AF65-F5344CB8AC3E}">
        <p14:creationId xmlns:p14="http://schemas.microsoft.com/office/powerpoint/2010/main" val="8869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9337"/>
            <a:ext cx="8229600" cy="66675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Power and velocity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0724"/>
            <a:ext cx="8229600" cy="44465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power = work done /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but: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force x displacement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</a:rPr>
              <a:t>therefore: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power = </a:t>
            </a:r>
            <a:r>
              <a:rPr lang="en-GB" altLang="en-US" sz="2800" b="1" i="1" u="sng" smtClean="0">
                <a:solidFill>
                  <a:srgbClr val="FF3300"/>
                </a:solidFill>
                <a:latin typeface="Comic Sans MS" panose="030F0702030302020204" pitchFamily="66" charset="0"/>
              </a:rPr>
              <a:t>force x displacement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	      		    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but: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 displacement / time = velocity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		power = force x velocity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			P = F v</a:t>
            </a:r>
          </a:p>
        </p:txBody>
      </p:sp>
    </p:spTree>
    <p:extLst>
      <p:ext uri="{BB962C8B-B14F-4D97-AF65-F5344CB8AC3E}">
        <p14:creationId xmlns:p14="http://schemas.microsoft.com/office/powerpoint/2010/main" val="399745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1970"/>
            <a:ext cx="8229600" cy="7318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4500" y="1718270"/>
            <a:ext cx="4038600" cy="452596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power of a car that maintains a constant speed of 30 ms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i="1" smtClean="0">
                <a:latin typeface="Comic Sans MS" panose="030F0702030302020204" pitchFamily="66" charset="0"/>
              </a:rPr>
              <a:t> against air resistance forces of 2 kN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5500" y="1718270"/>
            <a:ext cx="4144963" cy="459105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As the car is travelling at a constant speed the car’s engine must be exerting a force equal to the opposing air resistance forces.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GB" altLang="en-US" sz="2400" b="1" i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i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P = F v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2 kN x 30 ms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2 000 N x 30 ms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-1</a:t>
            </a: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power = 60 kW</a:t>
            </a:r>
          </a:p>
        </p:txBody>
      </p:sp>
    </p:spTree>
    <p:extLst>
      <p:ext uri="{BB962C8B-B14F-4D97-AF65-F5344CB8AC3E}">
        <p14:creationId xmlns:p14="http://schemas.microsoft.com/office/powerpoint/2010/main" val="376176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5876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Energy efficiency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09651"/>
            <a:ext cx="8208963" cy="1223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Energy efficiency is a measure of how usefully energy is used by a device. 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191808" y="3523505"/>
            <a:ext cx="2808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efficiency = 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2627312" y="3322538"/>
            <a:ext cx="64091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useful energy transferred by the device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2987674" y="3825776"/>
            <a:ext cx="6156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total energy supplied to the device</a:t>
            </a:r>
          </a:p>
        </p:txBody>
      </p:sp>
      <p:sp>
        <p:nvSpPr>
          <p:cNvPr id="265223" name="Line 7"/>
          <p:cNvSpPr>
            <a:spLocks noChangeShapeType="1"/>
          </p:cNvSpPr>
          <p:nvPr/>
        </p:nvSpPr>
        <p:spPr bwMode="auto">
          <a:xfrm>
            <a:off x="2700338" y="3754338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187450" y="4833838"/>
            <a:ext cx="5976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As the useful energy can never be greater than the energy supplied the maximum efficiency possible is </a:t>
            </a:r>
            <a:r>
              <a:rPr lang="en-GB" altLang="en-US" sz="2400" b="1">
                <a:solidFill>
                  <a:schemeClr val="accent2"/>
                </a:solidFill>
                <a:latin typeface="Comic Sans MS" panose="030F0702030302020204" pitchFamily="66" charset="0"/>
              </a:rPr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312820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/>
      <p:bldP spid="265221" grpId="0"/>
      <p:bldP spid="265222" grpId="0"/>
      <p:bldP spid="2652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070198"/>
            <a:ext cx="1711325" cy="665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Also: 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81063" y="1562323"/>
            <a:ext cx="5060950" cy="1046163"/>
            <a:chOff x="399" y="661"/>
            <a:chExt cx="3188" cy="659"/>
          </a:xfrm>
        </p:grpSpPr>
        <p:sp>
          <p:nvSpPr>
            <p:cNvPr id="33804" name="Text Box 4"/>
            <p:cNvSpPr txBox="1">
              <a:spLocks noChangeArrowheads="1"/>
            </p:cNvSpPr>
            <p:nvPr/>
          </p:nvSpPr>
          <p:spPr bwMode="auto">
            <a:xfrm>
              <a:off x="399" y="797"/>
              <a:ext cx="12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efficiency = </a:t>
              </a:r>
            </a:p>
          </p:txBody>
        </p:sp>
        <p:sp>
          <p:nvSpPr>
            <p:cNvPr id="33805" name="Text Box 5"/>
            <p:cNvSpPr txBox="1">
              <a:spLocks noChangeArrowheads="1"/>
            </p:cNvSpPr>
            <p:nvPr/>
          </p:nvSpPr>
          <p:spPr bwMode="auto">
            <a:xfrm>
              <a:off x="1669" y="661"/>
              <a:ext cx="19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useful work output</a:t>
              </a:r>
            </a:p>
          </p:txBody>
        </p:sp>
        <p:sp>
          <p:nvSpPr>
            <p:cNvPr id="33806" name="Text Box 6"/>
            <p:cNvSpPr txBox="1">
              <a:spLocks noChangeArrowheads="1"/>
            </p:cNvSpPr>
            <p:nvPr/>
          </p:nvSpPr>
          <p:spPr bwMode="auto">
            <a:xfrm>
              <a:off x="1788" y="978"/>
              <a:ext cx="16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energy supplied</a:t>
              </a:r>
            </a:p>
          </p:txBody>
        </p:sp>
        <p:sp>
          <p:nvSpPr>
            <p:cNvPr id="33807" name="Line 7"/>
            <p:cNvSpPr>
              <a:spLocks noChangeShapeType="1"/>
            </p:cNvSpPr>
            <p:nvPr/>
          </p:nvSpPr>
          <p:spPr bwMode="auto">
            <a:xfrm>
              <a:off x="1715" y="933"/>
              <a:ext cx="1736" cy="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881063" y="2972024"/>
            <a:ext cx="5608637" cy="1046163"/>
            <a:chOff x="461" y="1800"/>
            <a:chExt cx="3533" cy="659"/>
          </a:xfrm>
        </p:grpSpPr>
        <p:sp>
          <p:nvSpPr>
            <p:cNvPr id="33799" name="Text Box 12"/>
            <p:cNvSpPr txBox="1">
              <a:spLocks noChangeArrowheads="1"/>
            </p:cNvSpPr>
            <p:nvPr/>
          </p:nvSpPr>
          <p:spPr bwMode="auto">
            <a:xfrm>
              <a:off x="1731" y="1800"/>
              <a:ext cx="2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useful power output</a:t>
              </a:r>
            </a:p>
          </p:txBody>
        </p:sp>
        <p:grpSp>
          <p:nvGrpSpPr>
            <p:cNvPr id="33800" name="Group 17"/>
            <p:cNvGrpSpPr>
              <a:grpSpLocks/>
            </p:cNvGrpSpPr>
            <p:nvPr/>
          </p:nvGrpSpPr>
          <p:grpSpPr bwMode="auto">
            <a:xfrm>
              <a:off x="461" y="1936"/>
              <a:ext cx="3052" cy="523"/>
              <a:chOff x="461" y="1936"/>
              <a:chExt cx="3052" cy="523"/>
            </a:xfrm>
          </p:grpSpPr>
          <p:sp>
            <p:nvSpPr>
              <p:cNvPr id="33801" name="Text Box 11"/>
              <p:cNvSpPr txBox="1">
                <a:spLocks noChangeArrowheads="1"/>
              </p:cNvSpPr>
              <p:nvPr/>
            </p:nvSpPr>
            <p:spPr bwMode="auto">
              <a:xfrm>
                <a:off x="461" y="1936"/>
                <a:ext cx="1225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efficiency = </a:t>
                </a:r>
              </a:p>
            </p:txBody>
          </p:sp>
          <p:sp>
            <p:nvSpPr>
              <p:cNvPr id="33802" name="Text Box 13"/>
              <p:cNvSpPr txBox="1">
                <a:spLocks noChangeArrowheads="1"/>
              </p:cNvSpPr>
              <p:nvPr/>
            </p:nvSpPr>
            <p:spPr bwMode="auto">
              <a:xfrm>
                <a:off x="2006" y="2096"/>
                <a:ext cx="133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power input</a:t>
                </a:r>
              </a:p>
            </p:txBody>
          </p:sp>
          <p:sp>
            <p:nvSpPr>
              <p:cNvPr id="33803" name="Line 14"/>
              <p:cNvSpPr>
                <a:spLocks noChangeShapeType="1"/>
              </p:cNvSpPr>
              <p:nvPr/>
            </p:nvSpPr>
            <p:spPr bwMode="auto">
              <a:xfrm>
                <a:off x="1777" y="2072"/>
                <a:ext cx="1736" cy="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279571" name="Rectangle 19"/>
          <p:cNvSpPr>
            <a:spLocks noChangeArrowheads="1"/>
          </p:cNvSpPr>
          <p:nvPr/>
        </p:nvSpPr>
        <p:spPr bwMode="auto">
          <a:xfrm>
            <a:off x="550863" y="4224561"/>
            <a:ext cx="2941017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3200" dirty="0">
                <a:latin typeface="Comic Sans MS" panose="030F0702030302020204" pitchFamily="66" charset="0"/>
              </a:rPr>
              <a:t>In all cases: </a:t>
            </a:r>
          </a:p>
          <a:p>
            <a:pPr eaLnBrk="1" hangingPunct="1">
              <a:spcBef>
                <a:spcPct val="2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279572" name="Rectangle 20"/>
          <p:cNvSpPr>
            <a:spLocks noChangeArrowheads="1"/>
          </p:cNvSpPr>
          <p:nvPr/>
        </p:nvSpPr>
        <p:spPr bwMode="auto">
          <a:xfrm>
            <a:off x="881062" y="5116736"/>
            <a:ext cx="772338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percentage efficiency = efficiency x 100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1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564</Words>
  <Application>Microsoft Office PowerPoint</Application>
  <PresentationFormat>On-screen Show (4:3)</PresentationFormat>
  <Paragraphs>157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1_Office Theme</vt:lpstr>
      <vt:lpstr>Power (P)</vt:lpstr>
      <vt:lpstr>PowerPoint Presentation</vt:lpstr>
      <vt:lpstr>Question 1</vt:lpstr>
      <vt:lpstr>Question 2</vt:lpstr>
      <vt:lpstr>Complete:</vt:lpstr>
      <vt:lpstr>Power and velocity</vt:lpstr>
      <vt:lpstr>Question</vt:lpstr>
      <vt:lpstr>Energy efficiency</vt:lpstr>
      <vt:lpstr>PowerPoint Presentation</vt:lpstr>
      <vt:lpstr>Complete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19</cp:revision>
  <dcterms:created xsi:type="dcterms:W3CDTF">2016-05-16T13:02:05Z</dcterms:created>
  <dcterms:modified xsi:type="dcterms:W3CDTF">2018-11-19T14:35:53Z</dcterms:modified>
</cp:coreProperties>
</file>