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25/05/2016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2A3044-A617-4566-9D6F-09CB6508C6FE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162AB8-234E-485D-AC6E-FCD276383CA9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D6603B-F797-4F57-A660-96180ADC38D2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2FC23-0EC5-4CB6-AB3D-028980437E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2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25/05/2016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15876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Energy efficiency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09651"/>
            <a:ext cx="8208963" cy="1223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Energy efficiency is a measure of how usefully energy is used by a device. </a:t>
            </a:r>
          </a:p>
          <a:p>
            <a:pPr marL="0" indent="0" eaLnBrk="1" hangingPunct="1">
              <a:buFontTx/>
              <a:buNone/>
            </a:pPr>
            <a:endParaRPr lang="en-GB" altLang="en-US" smtClean="0">
              <a:latin typeface="Comic Sans MS" panose="030F0702030302020204" pitchFamily="66" charset="0"/>
            </a:endParaRPr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191808" y="3523505"/>
            <a:ext cx="28084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efficiency = </a:t>
            </a:r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2627312" y="3322538"/>
            <a:ext cx="64091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useful energy transferred by the device</a:t>
            </a:r>
          </a:p>
        </p:txBody>
      </p:sp>
      <p:sp>
        <p:nvSpPr>
          <p:cNvPr id="265222" name="Text Box 6"/>
          <p:cNvSpPr txBox="1">
            <a:spLocks noChangeArrowheads="1"/>
          </p:cNvSpPr>
          <p:nvPr/>
        </p:nvSpPr>
        <p:spPr bwMode="auto">
          <a:xfrm>
            <a:off x="2987674" y="3825776"/>
            <a:ext cx="6156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total energy supplied to the device</a:t>
            </a:r>
          </a:p>
        </p:txBody>
      </p:sp>
      <p:sp>
        <p:nvSpPr>
          <p:cNvPr id="265223" name="Line 7"/>
          <p:cNvSpPr>
            <a:spLocks noChangeShapeType="1"/>
          </p:cNvSpPr>
          <p:nvPr/>
        </p:nvSpPr>
        <p:spPr bwMode="auto">
          <a:xfrm>
            <a:off x="2700338" y="3754338"/>
            <a:ext cx="5832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65224" name="Text Box 8"/>
          <p:cNvSpPr txBox="1">
            <a:spLocks noChangeArrowheads="1"/>
          </p:cNvSpPr>
          <p:nvPr/>
        </p:nvSpPr>
        <p:spPr bwMode="auto">
          <a:xfrm>
            <a:off x="1187450" y="4833838"/>
            <a:ext cx="5976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As the useful energy can never be greater than the energy supplied the maximum efficiency possible is </a:t>
            </a:r>
            <a:r>
              <a:rPr lang="en-GB" altLang="en-US" sz="2400" b="1">
                <a:solidFill>
                  <a:schemeClr val="accent2"/>
                </a:solidFill>
                <a:latin typeface="Comic Sans MS" panose="030F0702030302020204" pitchFamily="66" charset="0"/>
              </a:rPr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27286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0" grpId="0"/>
      <p:bldP spid="265221" grpId="0"/>
      <p:bldP spid="265222" grpId="0"/>
      <p:bldP spid="2652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3" y="1070198"/>
            <a:ext cx="1711325" cy="6651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Also: </a:t>
            </a:r>
          </a:p>
          <a:p>
            <a:pPr marL="0" indent="0" eaLnBrk="1" hangingPunct="1">
              <a:buFontTx/>
              <a:buNone/>
            </a:pPr>
            <a:endParaRPr lang="en-GB" altLang="en-US" smtClean="0">
              <a:latin typeface="Comic Sans MS" panose="030F0702030302020204" pitchFamily="66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881063" y="1562323"/>
            <a:ext cx="5060950" cy="1046163"/>
            <a:chOff x="399" y="661"/>
            <a:chExt cx="3188" cy="659"/>
          </a:xfrm>
        </p:grpSpPr>
        <p:sp>
          <p:nvSpPr>
            <p:cNvPr id="33804" name="Text Box 4"/>
            <p:cNvSpPr txBox="1">
              <a:spLocks noChangeArrowheads="1"/>
            </p:cNvSpPr>
            <p:nvPr/>
          </p:nvSpPr>
          <p:spPr bwMode="auto">
            <a:xfrm>
              <a:off x="399" y="797"/>
              <a:ext cx="1225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efficiency = </a:t>
              </a:r>
            </a:p>
          </p:txBody>
        </p:sp>
        <p:sp>
          <p:nvSpPr>
            <p:cNvPr id="33805" name="Text Box 5"/>
            <p:cNvSpPr txBox="1">
              <a:spLocks noChangeArrowheads="1"/>
            </p:cNvSpPr>
            <p:nvPr/>
          </p:nvSpPr>
          <p:spPr bwMode="auto">
            <a:xfrm>
              <a:off x="1669" y="661"/>
              <a:ext cx="19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useful work output</a:t>
              </a:r>
            </a:p>
          </p:txBody>
        </p:sp>
        <p:sp>
          <p:nvSpPr>
            <p:cNvPr id="33806" name="Text Box 6"/>
            <p:cNvSpPr txBox="1">
              <a:spLocks noChangeArrowheads="1"/>
            </p:cNvSpPr>
            <p:nvPr/>
          </p:nvSpPr>
          <p:spPr bwMode="auto">
            <a:xfrm>
              <a:off x="1788" y="978"/>
              <a:ext cx="16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energy supplied</a:t>
              </a:r>
            </a:p>
          </p:txBody>
        </p:sp>
        <p:sp>
          <p:nvSpPr>
            <p:cNvPr id="33807" name="Line 7"/>
            <p:cNvSpPr>
              <a:spLocks noChangeShapeType="1"/>
            </p:cNvSpPr>
            <p:nvPr/>
          </p:nvSpPr>
          <p:spPr bwMode="auto">
            <a:xfrm>
              <a:off x="1715" y="933"/>
              <a:ext cx="1736" cy="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881063" y="2972024"/>
            <a:ext cx="5608637" cy="1046163"/>
            <a:chOff x="461" y="1800"/>
            <a:chExt cx="3533" cy="659"/>
          </a:xfrm>
        </p:grpSpPr>
        <p:sp>
          <p:nvSpPr>
            <p:cNvPr id="33799" name="Text Box 12"/>
            <p:cNvSpPr txBox="1">
              <a:spLocks noChangeArrowheads="1"/>
            </p:cNvSpPr>
            <p:nvPr/>
          </p:nvSpPr>
          <p:spPr bwMode="auto">
            <a:xfrm>
              <a:off x="1731" y="1800"/>
              <a:ext cx="2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useful power output</a:t>
              </a:r>
            </a:p>
          </p:txBody>
        </p:sp>
        <p:grpSp>
          <p:nvGrpSpPr>
            <p:cNvPr id="33800" name="Group 17"/>
            <p:cNvGrpSpPr>
              <a:grpSpLocks/>
            </p:cNvGrpSpPr>
            <p:nvPr/>
          </p:nvGrpSpPr>
          <p:grpSpPr bwMode="auto">
            <a:xfrm>
              <a:off x="461" y="1936"/>
              <a:ext cx="3052" cy="523"/>
              <a:chOff x="461" y="1936"/>
              <a:chExt cx="3052" cy="523"/>
            </a:xfrm>
          </p:grpSpPr>
          <p:sp>
            <p:nvSpPr>
              <p:cNvPr id="33801" name="Text Box 11"/>
              <p:cNvSpPr txBox="1">
                <a:spLocks noChangeArrowheads="1"/>
              </p:cNvSpPr>
              <p:nvPr/>
            </p:nvSpPr>
            <p:spPr bwMode="auto">
              <a:xfrm>
                <a:off x="461" y="1936"/>
                <a:ext cx="1225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400" b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efficiency = </a:t>
                </a:r>
              </a:p>
            </p:txBody>
          </p:sp>
          <p:sp>
            <p:nvSpPr>
              <p:cNvPr id="33802" name="Text Box 13"/>
              <p:cNvSpPr txBox="1">
                <a:spLocks noChangeArrowheads="1"/>
              </p:cNvSpPr>
              <p:nvPr/>
            </p:nvSpPr>
            <p:spPr bwMode="auto">
              <a:xfrm>
                <a:off x="2006" y="2096"/>
                <a:ext cx="133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400" b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power input</a:t>
                </a:r>
              </a:p>
            </p:txBody>
          </p:sp>
          <p:sp>
            <p:nvSpPr>
              <p:cNvPr id="33803" name="Line 14"/>
              <p:cNvSpPr>
                <a:spLocks noChangeShapeType="1"/>
              </p:cNvSpPr>
              <p:nvPr/>
            </p:nvSpPr>
            <p:spPr bwMode="auto">
              <a:xfrm>
                <a:off x="1777" y="2072"/>
                <a:ext cx="1736" cy="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279571" name="Rectangle 19"/>
          <p:cNvSpPr>
            <a:spLocks noChangeArrowheads="1"/>
          </p:cNvSpPr>
          <p:nvPr/>
        </p:nvSpPr>
        <p:spPr bwMode="auto">
          <a:xfrm>
            <a:off x="550863" y="4224561"/>
            <a:ext cx="2941017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3200" dirty="0">
                <a:latin typeface="Comic Sans MS" panose="030F0702030302020204" pitchFamily="66" charset="0"/>
              </a:rPr>
              <a:t>In all cases: </a:t>
            </a:r>
          </a:p>
          <a:p>
            <a:pPr eaLnBrk="1" hangingPunct="1">
              <a:spcBef>
                <a:spcPct val="20000"/>
              </a:spcBef>
            </a:pP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279572" name="Rectangle 20"/>
          <p:cNvSpPr>
            <a:spLocks noChangeArrowheads="1"/>
          </p:cNvSpPr>
          <p:nvPr/>
        </p:nvSpPr>
        <p:spPr bwMode="auto">
          <a:xfrm>
            <a:off x="881062" y="5116736"/>
            <a:ext cx="7723385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percentage efficiency = efficiency x 100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GB" alt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39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45640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Complete</a:t>
            </a:r>
          </a:p>
        </p:txBody>
      </p:sp>
      <p:graphicFrame>
        <p:nvGraphicFramePr>
          <p:cNvPr id="277507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99729273"/>
              </p:ext>
            </p:extLst>
          </p:nvPr>
        </p:nvGraphicFramePr>
        <p:xfrm>
          <a:off x="468313" y="2167977"/>
          <a:ext cx="8207375" cy="3997327"/>
        </p:xfrm>
        <a:graphic>
          <a:graphicData uri="http://schemas.openxmlformats.org/drawingml/2006/table">
            <a:tbl>
              <a:tblPr/>
              <a:tblGrid>
                <a:gridCol w="1641475"/>
                <a:gridCol w="1641475"/>
                <a:gridCol w="1641475"/>
                <a:gridCol w="1641475"/>
                <a:gridCol w="1641475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Input energy (J)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Useful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energy 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Wasted energy 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Efficiency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Percentage efficiency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551" name="Text Box 47"/>
          <p:cNvSpPr txBox="1">
            <a:spLocks noChangeArrowheads="1"/>
          </p:cNvSpPr>
          <p:nvPr/>
        </p:nvSpPr>
        <p:spPr bwMode="auto">
          <a:xfrm>
            <a:off x="4284663" y="2958552"/>
            <a:ext cx="10080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60</a:t>
            </a:r>
          </a:p>
        </p:txBody>
      </p:sp>
      <p:sp>
        <p:nvSpPr>
          <p:cNvPr id="277552" name="Text Box 48"/>
          <p:cNvSpPr txBox="1">
            <a:spLocks noChangeArrowheads="1"/>
          </p:cNvSpPr>
          <p:nvPr/>
        </p:nvSpPr>
        <p:spPr bwMode="auto">
          <a:xfrm>
            <a:off x="2411413" y="36078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200</a:t>
            </a:r>
          </a:p>
        </p:txBody>
      </p:sp>
      <p:sp>
        <p:nvSpPr>
          <p:cNvPr id="277553" name="Text Box 49"/>
          <p:cNvSpPr txBox="1">
            <a:spLocks noChangeArrowheads="1"/>
          </p:cNvSpPr>
          <p:nvPr/>
        </p:nvSpPr>
        <p:spPr bwMode="auto">
          <a:xfrm>
            <a:off x="2411413" y="42555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277554" name="Text Box 50"/>
          <p:cNvSpPr txBox="1">
            <a:spLocks noChangeArrowheads="1"/>
          </p:cNvSpPr>
          <p:nvPr/>
        </p:nvSpPr>
        <p:spPr bwMode="auto">
          <a:xfrm>
            <a:off x="4284663" y="42555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277555" name="Text Box 51"/>
          <p:cNvSpPr txBox="1">
            <a:spLocks noChangeArrowheads="1"/>
          </p:cNvSpPr>
          <p:nvPr/>
        </p:nvSpPr>
        <p:spPr bwMode="auto">
          <a:xfrm>
            <a:off x="2409825" y="4904827"/>
            <a:ext cx="1008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277556" name="Text Box 52"/>
          <p:cNvSpPr txBox="1">
            <a:spLocks noChangeArrowheads="1"/>
          </p:cNvSpPr>
          <p:nvPr/>
        </p:nvSpPr>
        <p:spPr bwMode="auto">
          <a:xfrm>
            <a:off x="4284663" y="4904827"/>
            <a:ext cx="10080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56</a:t>
            </a:r>
          </a:p>
        </p:txBody>
      </p:sp>
      <p:sp>
        <p:nvSpPr>
          <p:cNvPr id="277557" name="Text Box 53"/>
          <p:cNvSpPr txBox="1">
            <a:spLocks noChangeArrowheads="1"/>
          </p:cNvSpPr>
          <p:nvPr/>
        </p:nvSpPr>
        <p:spPr bwMode="auto">
          <a:xfrm>
            <a:off x="900113" y="5516015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120</a:t>
            </a:r>
          </a:p>
        </p:txBody>
      </p:sp>
      <p:sp>
        <p:nvSpPr>
          <p:cNvPr id="277558" name="Text Box 54"/>
          <p:cNvSpPr txBox="1">
            <a:spLocks noChangeArrowheads="1"/>
          </p:cNvSpPr>
          <p:nvPr/>
        </p:nvSpPr>
        <p:spPr bwMode="auto">
          <a:xfrm>
            <a:off x="5724525" y="3607840"/>
            <a:ext cx="1008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0.80</a:t>
            </a:r>
          </a:p>
        </p:txBody>
      </p:sp>
      <p:sp>
        <p:nvSpPr>
          <p:cNvPr id="277559" name="Text Box 55"/>
          <p:cNvSpPr txBox="1">
            <a:spLocks noChangeArrowheads="1"/>
          </p:cNvSpPr>
          <p:nvPr/>
        </p:nvSpPr>
        <p:spPr bwMode="auto">
          <a:xfrm>
            <a:off x="5726113" y="5516015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0.50</a:t>
            </a:r>
          </a:p>
        </p:txBody>
      </p:sp>
      <p:sp>
        <p:nvSpPr>
          <p:cNvPr id="277560" name="Text Box 56"/>
          <p:cNvSpPr txBox="1">
            <a:spLocks noChangeArrowheads="1"/>
          </p:cNvSpPr>
          <p:nvPr/>
        </p:nvSpPr>
        <p:spPr bwMode="auto">
          <a:xfrm>
            <a:off x="5724525" y="4904827"/>
            <a:ext cx="1008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0.30</a:t>
            </a:r>
          </a:p>
        </p:txBody>
      </p:sp>
      <p:sp>
        <p:nvSpPr>
          <p:cNvPr id="277561" name="Text Box 57"/>
          <p:cNvSpPr txBox="1">
            <a:spLocks noChangeArrowheads="1"/>
          </p:cNvSpPr>
          <p:nvPr/>
        </p:nvSpPr>
        <p:spPr bwMode="auto">
          <a:xfrm>
            <a:off x="7380288" y="42555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20%</a:t>
            </a:r>
          </a:p>
        </p:txBody>
      </p:sp>
      <p:sp>
        <p:nvSpPr>
          <p:cNvPr id="277562" name="Text Box 58"/>
          <p:cNvSpPr txBox="1">
            <a:spLocks noChangeArrowheads="1"/>
          </p:cNvSpPr>
          <p:nvPr/>
        </p:nvSpPr>
        <p:spPr bwMode="auto">
          <a:xfrm>
            <a:off x="5724525" y="2960140"/>
            <a:ext cx="1008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0.40</a:t>
            </a:r>
          </a:p>
        </p:txBody>
      </p:sp>
      <p:sp>
        <p:nvSpPr>
          <p:cNvPr id="277563" name="Text Box 59"/>
          <p:cNvSpPr txBox="1">
            <a:spLocks noChangeArrowheads="1"/>
          </p:cNvSpPr>
          <p:nvPr/>
        </p:nvSpPr>
        <p:spPr bwMode="auto">
          <a:xfrm>
            <a:off x="7380288" y="36078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80%</a:t>
            </a:r>
          </a:p>
        </p:txBody>
      </p:sp>
      <p:sp>
        <p:nvSpPr>
          <p:cNvPr id="277564" name="Text Box 60"/>
          <p:cNvSpPr txBox="1">
            <a:spLocks noChangeArrowheads="1"/>
          </p:cNvSpPr>
          <p:nvPr/>
        </p:nvSpPr>
        <p:spPr bwMode="auto">
          <a:xfrm>
            <a:off x="7380288" y="5516015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50%</a:t>
            </a:r>
          </a:p>
        </p:txBody>
      </p:sp>
      <p:sp>
        <p:nvSpPr>
          <p:cNvPr id="277565" name="Text Box 61"/>
          <p:cNvSpPr txBox="1">
            <a:spLocks noChangeArrowheads="1"/>
          </p:cNvSpPr>
          <p:nvPr/>
        </p:nvSpPr>
        <p:spPr bwMode="auto">
          <a:xfrm>
            <a:off x="7380288" y="2960140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40%</a:t>
            </a:r>
          </a:p>
        </p:txBody>
      </p:sp>
      <p:sp>
        <p:nvSpPr>
          <p:cNvPr id="277566" name="Text Box 62"/>
          <p:cNvSpPr txBox="1">
            <a:spLocks noChangeArrowheads="1"/>
          </p:cNvSpPr>
          <p:nvPr/>
        </p:nvSpPr>
        <p:spPr bwMode="auto">
          <a:xfrm>
            <a:off x="3419475" y="1304377"/>
            <a:ext cx="2808288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 b="1">
                <a:solidFill>
                  <a:srgbClr val="FF0000"/>
                </a:solidFill>
                <a:latin typeface="Comic Sans MS" panose="030F0702030302020204" pitchFamily="66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74225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51" grpId="0"/>
      <p:bldP spid="277552" grpId="0"/>
      <p:bldP spid="277553" grpId="0"/>
      <p:bldP spid="277554" grpId="0"/>
      <p:bldP spid="277555" grpId="0"/>
      <p:bldP spid="277556" grpId="0"/>
      <p:bldP spid="277557" grpId="0"/>
      <p:bldP spid="277558" grpId="0"/>
      <p:bldP spid="277559" grpId="0"/>
      <p:bldP spid="277560" grpId="0"/>
      <p:bldP spid="277561" grpId="0"/>
      <p:bldP spid="277562" grpId="0"/>
      <p:bldP spid="277563" grpId="0"/>
      <p:bldP spid="277564" grpId="0"/>
      <p:bldP spid="27756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148</Words>
  <Application>Microsoft Office PowerPoint</Application>
  <PresentationFormat>On-screen Show (4:3)</PresentationFormat>
  <Paragraphs>59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PowerPoint Presentation</vt:lpstr>
      <vt:lpstr>Energy efficiency</vt:lpstr>
      <vt:lpstr>PowerPoint Presentation</vt:lpstr>
      <vt:lpstr>Complete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18</cp:revision>
  <dcterms:created xsi:type="dcterms:W3CDTF">2016-05-16T13:02:05Z</dcterms:created>
  <dcterms:modified xsi:type="dcterms:W3CDTF">2016-05-25T12:35:00Z</dcterms:modified>
</cp:coreProperties>
</file>