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7" r:id="rId2"/>
    <p:sldId id="265" r:id="rId3"/>
    <p:sldId id="258" r:id="rId4"/>
    <p:sldId id="259" r:id="rId5"/>
    <p:sldId id="260" r:id="rId6"/>
    <p:sldId id="261" r:id="rId7"/>
    <p:sldId id="262" r:id="rId8"/>
    <p:sldId id="263" r:id="rId9"/>
    <p:sldId id="264" r:id="rId10"/>
    <p:sldId id="266"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68"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F5A8CF-11DB-4635-AC36-1E7F00B410D0}" type="datetimeFigureOut">
              <a:rPr lang="en-GB" smtClean="0"/>
              <a:t>05/11/2018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D60F58-BC3B-4EAE-A1E9-06280DD29EAE}" type="slidenum">
              <a:rPr lang="en-GB" smtClean="0"/>
              <a:t>‹#›</a:t>
            </a:fld>
            <a:endParaRPr lang="en-GB"/>
          </a:p>
        </p:txBody>
      </p:sp>
    </p:spTree>
    <p:extLst>
      <p:ext uri="{BB962C8B-B14F-4D97-AF65-F5344CB8AC3E}">
        <p14:creationId xmlns:p14="http://schemas.microsoft.com/office/powerpoint/2010/main" val="2094377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2B2F605-6236-4FF5-B856-61C7A6AEEA33}" type="slidenum">
              <a:rPr lang="en-GB" altLang="en-US" smtClean="0"/>
              <a:pPr eaLnBrk="1" hangingPunct="1"/>
              <a:t>3</a:t>
            </a:fld>
            <a:endParaRPr lang="en-GB" alt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6856300-D7B6-4C29-99A4-C5F7FA82DF6F}" type="slidenum">
              <a:rPr lang="en-GB" altLang="en-US" smtClean="0"/>
              <a:pPr eaLnBrk="1" hangingPunct="1"/>
              <a:t>4</a:t>
            </a:fld>
            <a:endParaRPr lang="en-GB" alt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603612E-F3F4-418E-B7B3-D5351FB877A5}" type="slidenum">
              <a:rPr lang="en-GB" altLang="en-US" smtClean="0"/>
              <a:pPr eaLnBrk="1" hangingPunct="1"/>
              <a:t>5</a:t>
            </a:fld>
            <a:endParaRPr lang="en-GB" alt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3C92D1F-7A93-4B1D-837E-DEA727CFC752}" type="slidenum">
              <a:rPr lang="en-GB" altLang="en-US" smtClean="0"/>
              <a:pPr eaLnBrk="1" hangingPunct="1"/>
              <a:t>6</a:t>
            </a:fld>
            <a:endParaRPr lang="en-GB" alt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B1281DE-C418-48D3-8B95-3FDAD6D48108}" type="slidenum">
              <a:rPr lang="en-GB" altLang="en-US" smtClean="0"/>
              <a:pPr eaLnBrk="1" hangingPunct="1"/>
              <a:t>11</a:t>
            </a:fld>
            <a:endParaRPr lang="en-GB"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B09DC94-B61F-427F-9D02-81F9A0316177}" type="datetimeFigureOut">
              <a:rPr lang="en-GB" smtClean="0">
                <a:solidFill>
                  <a:prstClr val="black">
                    <a:tint val="75000"/>
                  </a:prstClr>
                </a:solidFill>
              </a:rPr>
              <a:pPr/>
              <a:t>05/11/2018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77AD5E3-E43C-4A68-9813-F0D14292B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7529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9DC94-B61F-427F-9D02-81F9A0316177}" type="datetimeFigureOut">
              <a:rPr lang="en-GB" smtClean="0">
                <a:solidFill>
                  <a:prstClr val="black">
                    <a:tint val="75000"/>
                  </a:prstClr>
                </a:solidFill>
              </a:rPr>
              <a:pPr/>
              <a:t>05/11/2018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77AD5E3-E43C-4A68-9813-F0D14292B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41767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9DC94-B61F-427F-9D02-81F9A0316177}" type="datetimeFigureOut">
              <a:rPr lang="en-GB" smtClean="0">
                <a:solidFill>
                  <a:prstClr val="black">
                    <a:tint val="75000"/>
                  </a:prstClr>
                </a:solidFill>
              </a:rPr>
              <a:pPr/>
              <a:t>05/11/2018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77AD5E3-E43C-4A68-9813-F0D14292B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83452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499695C-5EAD-4856-9773-A6875A33F9CC}" type="slidenum">
              <a:rPr lang="en-GB"/>
              <a:pPr>
                <a:defRPr/>
              </a:pPr>
              <a:t>‹#›</a:t>
            </a:fld>
            <a:endParaRPr lang="en-GB"/>
          </a:p>
        </p:txBody>
      </p:sp>
    </p:spTree>
    <p:extLst>
      <p:ext uri="{BB962C8B-B14F-4D97-AF65-F5344CB8AC3E}">
        <p14:creationId xmlns:p14="http://schemas.microsoft.com/office/powerpoint/2010/main" val="3338846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9DC94-B61F-427F-9D02-81F9A0316177}" type="datetimeFigureOut">
              <a:rPr lang="en-GB" smtClean="0">
                <a:solidFill>
                  <a:prstClr val="black">
                    <a:tint val="75000"/>
                  </a:prstClr>
                </a:solidFill>
              </a:rPr>
              <a:pPr/>
              <a:t>05/11/2018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77AD5E3-E43C-4A68-9813-F0D14292B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82841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09DC94-B61F-427F-9D02-81F9A0316177}" type="datetimeFigureOut">
              <a:rPr lang="en-GB" smtClean="0">
                <a:solidFill>
                  <a:prstClr val="black">
                    <a:tint val="75000"/>
                  </a:prstClr>
                </a:solidFill>
              </a:rPr>
              <a:pPr/>
              <a:t>05/11/2018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77AD5E3-E43C-4A68-9813-F0D14292B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24909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09DC94-B61F-427F-9D02-81F9A0316177}" type="datetimeFigureOut">
              <a:rPr lang="en-GB" smtClean="0">
                <a:solidFill>
                  <a:prstClr val="black">
                    <a:tint val="75000"/>
                  </a:prstClr>
                </a:solidFill>
              </a:rPr>
              <a:pPr/>
              <a:t>05/11/2018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77AD5E3-E43C-4A68-9813-F0D14292B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12135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09DC94-B61F-427F-9D02-81F9A0316177}" type="datetimeFigureOut">
              <a:rPr lang="en-GB" smtClean="0">
                <a:solidFill>
                  <a:prstClr val="black">
                    <a:tint val="75000"/>
                  </a:prstClr>
                </a:solidFill>
              </a:rPr>
              <a:pPr/>
              <a:t>05/11/2018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C77AD5E3-E43C-4A68-9813-F0D14292B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22784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B09DC94-B61F-427F-9D02-81F9A0316177}" type="datetimeFigureOut">
              <a:rPr lang="en-GB" smtClean="0">
                <a:solidFill>
                  <a:prstClr val="black">
                    <a:tint val="75000"/>
                  </a:prstClr>
                </a:solidFill>
              </a:rPr>
              <a:pPr/>
              <a:t>05/11/2018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C77AD5E3-E43C-4A68-9813-F0D14292B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00454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09DC94-B61F-427F-9D02-81F9A0316177}" type="datetimeFigureOut">
              <a:rPr lang="en-GB" smtClean="0">
                <a:solidFill>
                  <a:prstClr val="black">
                    <a:tint val="75000"/>
                  </a:prstClr>
                </a:solidFill>
              </a:rPr>
              <a:pPr/>
              <a:t>05/11/2018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77AD5E3-E43C-4A68-9813-F0D14292B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61032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09DC94-B61F-427F-9D02-81F9A0316177}" type="datetimeFigureOut">
              <a:rPr lang="en-GB" smtClean="0">
                <a:solidFill>
                  <a:prstClr val="black">
                    <a:tint val="75000"/>
                  </a:prstClr>
                </a:solidFill>
              </a:rPr>
              <a:pPr/>
              <a:t>05/11/2018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77AD5E3-E43C-4A68-9813-F0D14292B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92336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09DC94-B61F-427F-9D02-81F9A0316177}" type="datetimeFigureOut">
              <a:rPr lang="en-GB" smtClean="0">
                <a:solidFill>
                  <a:prstClr val="black">
                    <a:tint val="75000"/>
                  </a:prstClr>
                </a:solidFill>
              </a:rPr>
              <a:pPr/>
              <a:t>05/11/2018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77AD5E3-E43C-4A68-9813-F0D14292B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44933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09DC94-B61F-427F-9D02-81F9A0316177}" type="datetimeFigureOut">
              <a:rPr lang="en-GB" smtClean="0">
                <a:solidFill>
                  <a:prstClr val="black">
                    <a:tint val="75000"/>
                  </a:prstClr>
                </a:solidFill>
              </a:rPr>
              <a:pPr/>
              <a:t>05/11/2018</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7AD5E3-E43C-4A68-9813-F0D14292B65C}" type="slidenum">
              <a:rPr lang="en-GB" smtClean="0">
                <a:solidFill>
                  <a:prstClr val="black">
                    <a:tint val="75000"/>
                  </a:prstClr>
                </a:solidFill>
              </a:rPr>
              <a:pPr/>
              <a:t>‹#›</a:t>
            </a:fld>
            <a:endParaRPr lang="en-GB">
              <a:solidFill>
                <a:prstClr val="black">
                  <a:tint val="75000"/>
                </a:prstClr>
              </a:solidFill>
            </a:endParaRPr>
          </a:p>
        </p:txBody>
      </p:sp>
      <p:sp>
        <p:nvSpPr>
          <p:cNvPr id="7" name="TextBox 6"/>
          <p:cNvSpPr txBox="1"/>
          <p:nvPr userDrawn="1"/>
        </p:nvSpPr>
        <p:spPr>
          <a:xfrm>
            <a:off x="0" y="0"/>
            <a:ext cx="9144000" cy="369332"/>
          </a:xfrm>
          <a:prstGeom prst="rect">
            <a:avLst/>
          </a:prstGeom>
          <a:solidFill>
            <a:srgbClr val="FFFF00"/>
          </a:solidFill>
        </p:spPr>
        <p:txBody>
          <a:bodyPr wrap="square" rtlCol="0">
            <a:spAutoFit/>
          </a:bodyPr>
          <a:lstStyle/>
          <a:p>
            <a:r>
              <a:rPr lang="en-GB" dirty="0">
                <a:solidFill>
                  <a:prstClr val="black"/>
                </a:solidFill>
                <a:latin typeface="Comic Sans MS" panose="030F0702030302020204" pitchFamily="66" charset="0"/>
              </a:rPr>
              <a:t>LO</a:t>
            </a:r>
          </a:p>
        </p:txBody>
      </p:sp>
      <p:sp>
        <p:nvSpPr>
          <p:cNvPr id="8" name="TextBox 7"/>
          <p:cNvSpPr txBox="1"/>
          <p:nvPr userDrawn="1"/>
        </p:nvSpPr>
        <p:spPr>
          <a:xfrm>
            <a:off x="0" y="365126"/>
            <a:ext cx="9144000" cy="369332"/>
          </a:xfrm>
          <a:prstGeom prst="rect">
            <a:avLst/>
          </a:prstGeom>
          <a:solidFill>
            <a:srgbClr val="00B0F0"/>
          </a:solidFill>
        </p:spPr>
        <p:txBody>
          <a:bodyPr wrap="square" rtlCol="0">
            <a:spAutoFit/>
          </a:bodyPr>
          <a:lstStyle/>
          <a:p>
            <a:r>
              <a:rPr lang="en-GB" dirty="0">
                <a:solidFill>
                  <a:prstClr val="black"/>
                </a:solidFill>
                <a:latin typeface="Comic Sans MS" panose="030F0702030302020204" pitchFamily="66" charset="0"/>
              </a:rPr>
              <a:t>Key Words:</a:t>
            </a:r>
          </a:p>
        </p:txBody>
      </p:sp>
      <p:sp>
        <p:nvSpPr>
          <p:cNvPr id="9" name="TextBox 8"/>
          <p:cNvSpPr txBox="1"/>
          <p:nvPr userDrawn="1"/>
        </p:nvSpPr>
        <p:spPr>
          <a:xfrm>
            <a:off x="0" y="0"/>
            <a:ext cx="9144000" cy="369332"/>
          </a:xfrm>
          <a:prstGeom prst="rect">
            <a:avLst/>
          </a:prstGeom>
          <a:solidFill>
            <a:srgbClr val="FFFF00"/>
          </a:solidFill>
        </p:spPr>
        <p:txBody>
          <a:bodyPr wrap="square" rtlCol="0">
            <a:spAutoFit/>
          </a:bodyPr>
          <a:lstStyle/>
          <a:p>
            <a:r>
              <a:rPr lang="en-GB" dirty="0" smtClean="0">
                <a:solidFill>
                  <a:prstClr val="black"/>
                </a:solidFill>
                <a:latin typeface="Comic Sans MS" panose="030F0702030302020204" pitchFamily="66" charset="0"/>
              </a:rPr>
              <a:t>LO To understand</a:t>
            </a:r>
            <a:r>
              <a:rPr lang="en-GB" baseline="0" dirty="0" smtClean="0">
                <a:solidFill>
                  <a:prstClr val="black"/>
                </a:solidFill>
                <a:latin typeface="Comic Sans MS" panose="030F0702030302020204" pitchFamily="66" charset="0"/>
              </a:rPr>
              <a:t> Vectors and Scalars</a:t>
            </a:r>
            <a:endParaRPr lang="en-GB" dirty="0">
              <a:solidFill>
                <a:prstClr val="black"/>
              </a:solidFill>
              <a:latin typeface="Comic Sans MS" panose="030F0702030302020204" pitchFamily="66" charset="0"/>
            </a:endParaRPr>
          </a:p>
        </p:txBody>
      </p:sp>
      <p:sp>
        <p:nvSpPr>
          <p:cNvPr id="10" name="TextBox 9"/>
          <p:cNvSpPr txBox="1"/>
          <p:nvPr userDrawn="1"/>
        </p:nvSpPr>
        <p:spPr>
          <a:xfrm>
            <a:off x="0" y="365126"/>
            <a:ext cx="9144000" cy="369332"/>
          </a:xfrm>
          <a:prstGeom prst="rect">
            <a:avLst/>
          </a:prstGeom>
          <a:solidFill>
            <a:srgbClr val="00B0F0"/>
          </a:solidFill>
        </p:spPr>
        <p:txBody>
          <a:bodyPr wrap="square" rtlCol="0">
            <a:spAutoFit/>
          </a:bodyPr>
          <a:lstStyle/>
          <a:p>
            <a:r>
              <a:rPr lang="en-GB" dirty="0">
                <a:solidFill>
                  <a:prstClr val="black"/>
                </a:solidFill>
                <a:latin typeface="Comic Sans MS" panose="030F0702030302020204" pitchFamily="66" charset="0"/>
              </a:rPr>
              <a:t>Key Words</a:t>
            </a:r>
            <a:r>
              <a:rPr lang="en-GB" dirty="0" smtClean="0">
                <a:solidFill>
                  <a:prstClr val="black"/>
                </a:solidFill>
                <a:latin typeface="Comic Sans MS" panose="030F0702030302020204" pitchFamily="66" charset="0"/>
              </a:rPr>
              <a:t>: Vectors, Scalars, Direction,</a:t>
            </a:r>
            <a:r>
              <a:rPr lang="en-GB" baseline="0" dirty="0" smtClean="0">
                <a:solidFill>
                  <a:prstClr val="black"/>
                </a:solidFill>
                <a:latin typeface="Comic Sans MS" panose="030F0702030302020204" pitchFamily="66" charset="0"/>
              </a:rPr>
              <a:t> Magnitude</a:t>
            </a:r>
            <a:endParaRPr lang="en-GB" dirty="0">
              <a:solidFill>
                <a:prstClr val="black"/>
              </a:solidFill>
              <a:latin typeface="Comic Sans MS" panose="030F0702030302020204" pitchFamily="66" charset="0"/>
            </a:endParaRPr>
          </a:p>
        </p:txBody>
      </p:sp>
    </p:spTree>
    <p:extLst>
      <p:ext uri="{BB962C8B-B14F-4D97-AF65-F5344CB8AC3E}">
        <p14:creationId xmlns:p14="http://schemas.microsoft.com/office/powerpoint/2010/main" val="34459335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5CC31813-D645-4F9D-BFD2-65F377D5AD62}" type="datetime4">
              <a:rPr lang="en-GB">
                <a:solidFill>
                  <a:prstClr val="black">
                    <a:tint val="75000"/>
                  </a:prstClr>
                </a:solidFill>
              </a:rPr>
              <a:pPr>
                <a:defRPr/>
              </a:pPr>
              <a:t>05 November 2018</a:t>
            </a:fld>
            <a:endParaRPr lang="en-GB">
              <a:solidFill>
                <a:prstClr val="black">
                  <a:tint val="75000"/>
                </a:prstClr>
              </a:solidFill>
            </a:endParaRPr>
          </a:p>
        </p:txBody>
      </p:sp>
      <p:sp>
        <p:nvSpPr>
          <p:cNvPr id="37891" name="Content Placeholder 2"/>
          <p:cNvSpPr>
            <a:spLocks noGrp="1"/>
          </p:cNvSpPr>
          <p:nvPr>
            <p:ph idx="1"/>
          </p:nvPr>
        </p:nvSpPr>
        <p:spPr>
          <a:xfrm>
            <a:off x="628650" y="5263769"/>
            <a:ext cx="7886700" cy="4351338"/>
          </a:xfrm>
        </p:spPr>
        <p:txBody>
          <a:bodyPr/>
          <a:lstStyle/>
          <a:p>
            <a:pPr>
              <a:buFont typeface="Arial" panose="020B0604020202020204" pitchFamily="34" charset="0"/>
              <a:buNone/>
            </a:pPr>
            <a:r>
              <a:rPr lang="en-GB" altLang="en-US" dirty="0" smtClean="0"/>
              <a:t>Objective</a:t>
            </a:r>
          </a:p>
        </p:txBody>
      </p:sp>
      <p:graphicFrame>
        <p:nvGraphicFramePr>
          <p:cNvPr id="30" name="Table 29"/>
          <p:cNvGraphicFramePr>
            <a:graphicFrameLocks noGrp="1"/>
          </p:cNvGraphicFramePr>
          <p:nvPr>
            <p:extLst>
              <p:ext uri="{D42A27DB-BD31-4B8C-83A1-F6EECF244321}">
                <p14:modId xmlns:p14="http://schemas.microsoft.com/office/powerpoint/2010/main" val="2600610895"/>
              </p:ext>
            </p:extLst>
          </p:nvPr>
        </p:nvGraphicFramePr>
        <p:xfrm>
          <a:off x="0" y="764704"/>
          <a:ext cx="9144000" cy="822325"/>
        </p:xfrm>
        <a:graphic>
          <a:graphicData uri="http://schemas.openxmlformats.org/drawingml/2006/table">
            <a:tbl>
              <a:tblPr firstRow="1" bandRow="1">
                <a:tableStyleId>{2D5ABB26-0587-4C30-8999-92F81FD0307C}</a:tableStyleId>
              </a:tblPr>
              <a:tblGrid>
                <a:gridCol w="2041236">
                  <a:extLst>
                    <a:ext uri="{9D8B030D-6E8A-4147-A177-3AD203B41FA5}">
                      <a16:colId xmlns:a16="http://schemas.microsoft.com/office/drawing/2014/main" val="20000"/>
                    </a:ext>
                  </a:extLst>
                </a:gridCol>
                <a:gridCol w="4618182">
                  <a:extLst>
                    <a:ext uri="{9D8B030D-6E8A-4147-A177-3AD203B41FA5}">
                      <a16:colId xmlns:a16="http://schemas.microsoft.com/office/drawing/2014/main" val="20001"/>
                    </a:ext>
                  </a:extLst>
                </a:gridCol>
                <a:gridCol w="2484582">
                  <a:extLst>
                    <a:ext uri="{9D8B030D-6E8A-4147-A177-3AD203B41FA5}">
                      <a16:colId xmlns:a16="http://schemas.microsoft.com/office/drawing/2014/main" val="20002"/>
                    </a:ext>
                  </a:extLst>
                </a:gridCol>
              </a:tblGrid>
              <a:tr h="822325">
                <a:tc>
                  <a:txBody>
                    <a:bodyPr/>
                    <a:lstStyle/>
                    <a:p>
                      <a:r>
                        <a:rPr lang="en-GB" sz="1800" b="1" u="sng" dirty="0" smtClean="0">
                          <a:latin typeface="Comic Sans MS" panose="030F0702030302020204" pitchFamily="66" charset="0"/>
                        </a:rPr>
                        <a:t>CW</a:t>
                      </a:r>
                      <a:endParaRPr lang="en-GB" sz="1800" b="1" u="sng" dirty="0">
                        <a:latin typeface="Comic Sans MS" panose="030F0702030302020204" pitchFamily="66" charset="0"/>
                      </a:endParaRPr>
                    </a:p>
                  </a:txBody>
                  <a:tcPr marL="91443" marR="91443" marT="45570" marB="45570"/>
                </a:tc>
                <a:tc>
                  <a:txBody>
                    <a:bodyPr/>
                    <a:lstStyle/>
                    <a:p>
                      <a:pPr algn="ctr"/>
                      <a:endParaRPr lang="en-GB" sz="2400" b="1" u="sng" dirty="0">
                        <a:latin typeface="Comic Sans MS" panose="030F0702030302020204" pitchFamily="66" charset="0"/>
                      </a:endParaRPr>
                    </a:p>
                  </a:txBody>
                  <a:tcPr marL="91443" marR="91443" marT="45570" marB="45570"/>
                </a:tc>
                <a:tc>
                  <a:txBody>
                    <a:bodyPr/>
                    <a:lstStyle/>
                    <a:p>
                      <a:pPr algn="r"/>
                      <a:fld id="{23DC5882-FF6C-467E-8072-EFA141FB0D08}" type="datetime1">
                        <a:rPr lang="en-GB" sz="1800" b="1" u="sng" smtClean="0">
                          <a:latin typeface="Comic Sans MS" panose="030F0702030302020204" pitchFamily="66" charset="0"/>
                        </a:rPr>
                        <a:t>05/11/2018</a:t>
                      </a:fld>
                      <a:endParaRPr lang="en-GB" sz="1800" b="1" u="sng" dirty="0">
                        <a:latin typeface="Comic Sans MS" panose="030F0702030302020204" pitchFamily="66" charset="0"/>
                      </a:endParaRPr>
                    </a:p>
                  </a:txBody>
                  <a:tcPr marL="91443" marR="91443" marT="45570" marB="45570"/>
                </a:tc>
                <a:extLst>
                  <a:ext uri="{0D108BD9-81ED-4DB2-BD59-A6C34878D82A}">
                    <a16:rowId xmlns:a16="http://schemas.microsoft.com/office/drawing/2014/main" val="10000"/>
                  </a:ext>
                </a:extLst>
              </a:tr>
            </a:tbl>
          </a:graphicData>
        </a:graphic>
      </p:graphicFrame>
      <p:graphicFrame>
        <p:nvGraphicFramePr>
          <p:cNvPr id="32" name="Table 31"/>
          <p:cNvGraphicFramePr>
            <a:graphicFrameLocks noGrp="1"/>
          </p:cNvGraphicFramePr>
          <p:nvPr>
            <p:extLst>
              <p:ext uri="{D42A27DB-BD31-4B8C-83A1-F6EECF244321}">
                <p14:modId xmlns:p14="http://schemas.microsoft.com/office/powerpoint/2010/main" val="259964862"/>
              </p:ext>
            </p:extLst>
          </p:nvPr>
        </p:nvGraphicFramePr>
        <p:xfrm>
          <a:off x="296846" y="5045933"/>
          <a:ext cx="8785225" cy="1687439"/>
        </p:xfrm>
        <a:graphic>
          <a:graphicData uri="http://schemas.openxmlformats.org/drawingml/2006/table">
            <a:tbl>
              <a:tblPr firstRow="1" bandRow="1">
                <a:tableStyleId>{5C22544A-7EE6-4342-B048-85BDC9FD1C3A}</a:tableStyleId>
              </a:tblPr>
              <a:tblGrid>
                <a:gridCol w="933057">
                  <a:extLst>
                    <a:ext uri="{9D8B030D-6E8A-4147-A177-3AD203B41FA5}">
                      <a16:colId xmlns:a16="http://schemas.microsoft.com/office/drawing/2014/main" val="20000"/>
                    </a:ext>
                  </a:extLst>
                </a:gridCol>
                <a:gridCol w="7852168">
                  <a:extLst>
                    <a:ext uri="{9D8B030D-6E8A-4147-A177-3AD203B41FA5}">
                      <a16:colId xmlns:a16="http://schemas.microsoft.com/office/drawing/2014/main" val="20001"/>
                    </a:ext>
                  </a:extLst>
                </a:gridCol>
              </a:tblGrid>
              <a:tr h="0">
                <a:tc gridSpan="2">
                  <a:txBody>
                    <a:bodyPr/>
                    <a:lstStyle/>
                    <a:p>
                      <a:r>
                        <a:rPr lang="en-GB" sz="1600" dirty="0" smtClean="0">
                          <a:latin typeface="Comic Sans MS" panose="030F0702030302020204" pitchFamily="66" charset="0"/>
                        </a:rPr>
                        <a:t>From</a:t>
                      </a:r>
                      <a:r>
                        <a:rPr lang="en-GB" sz="1600" baseline="0" dirty="0" smtClean="0">
                          <a:latin typeface="Comic Sans MS" panose="030F0702030302020204" pitchFamily="66" charset="0"/>
                        </a:rPr>
                        <a:t> my learning today I will be able to:</a:t>
                      </a:r>
                      <a:endParaRPr lang="en-GB" sz="1600" dirty="0">
                        <a:latin typeface="Comic Sans MS" panose="030F0702030302020204" pitchFamily="66" charset="0"/>
                      </a:endParaRPr>
                    </a:p>
                  </a:txBody>
                  <a:tcPr marL="91443" marR="91443" marT="45717" marB="45717"/>
                </a:tc>
                <a:tc hMerge="1">
                  <a:txBody>
                    <a:bodyPr/>
                    <a:lstStyle/>
                    <a:p>
                      <a:endParaRPr lang="en-GB"/>
                    </a:p>
                  </a:txBody>
                  <a:tcPr/>
                </a:tc>
                <a:extLst>
                  <a:ext uri="{0D108BD9-81ED-4DB2-BD59-A6C34878D82A}">
                    <a16:rowId xmlns:a16="http://schemas.microsoft.com/office/drawing/2014/main" val="10000"/>
                  </a:ext>
                </a:extLst>
              </a:tr>
              <a:tr h="457240">
                <a:tc>
                  <a:txBody>
                    <a:bodyPr/>
                    <a:lstStyle/>
                    <a:p>
                      <a:r>
                        <a:rPr lang="en-GB" dirty="0" smtClean="0">
                          <a:solidFill>
                            <a:schemeClr val="tx1"/>
                          </a:solidFill>
                        </a:rPr>
                        <a:t>C</a:t>
                      </a:r>
                      <a:endParaRPr lang="en-GB" dirty="0">
                        <a:solidFill>
                          <a:schemeClr val="tx1"/>
                        </a:solidFill>
                      </a:endParaRPr>
                    </a:p>
                  </a:txBody>
                  <a:tcPr>
                    <a:solidFill>
                      <a:srgbClr val="92D050"/>
                    </a:solidFill>
                  </a:tcPr>
                </a:tc>
                <a:tc>
                  <a:txBody>
                    <a:bodyPr/>
                    <a:lstStyle/>
                    <a:p>
                      <a:r>
                        <a:rPr lang="en-GB" dirty="0" smtClean="0">
                          <a:solidFill>
                            <a:schemeClr val="tx1"/>
                          </a:solidFill>
                        </a:rPr>
                        <a:t>Define</a:t>
                      </a:r>
                      <a:r>
                        <a:rPr lang="en-GB" baseline="0" dirty="0" smtClean="0">
                          <a:solidFill>
                            <a:schemeClr val="tx1"/>
                          </a:solidFill>
                        </a:rPr>
                        <a:t> Vectors and represent Vectors</a:t>
                      </a:r>
                      <a:endParaRPr lang="en-GB" dirty="0">
                        <a:solidFill>
                          <a:schemeClr val="tx1"/>
                        </a:solidFill>
                      </a:endParaRPr>
                    </a:p>
                  </a:txBody>
                  <a:tcPr>
                    <a:solidFill>
                      <a:srgbClr val="92D050"/>
                    </a:solidFill>
                  </a:tcPr>
                </a:tc>
                <a:extLst>
                  <a:ext uri="{0D108BD9-81ED-4DB2-BD59-A6C34878D82A}">
                    <a16:rowId xmlns:a16="http://schemas.microsoft.com/office/drawing/2014/main" val="10001"/>
                  </a:ext>
                </a:extLst>
              </a:tr>
              <a:tr h="529165">
                <a:tc>
                  <a:txBody>
                    <a:bodyPr/>
                    <a:lstStyle/>
                    <a:p>
                      <a:r>
                        <a:rPr lang="en-GB" dirty="0" smtClean="0">
                          <a:solidFill>
                            <a:schemeClr val="tx1"/>
                          </a:solidFill>
                        </a:rPr>
                        <a:t>B</a:t>
                      </a:r>
                      <a:endParaRPr lang="en-GB" dirty="0">
                        <a:solidFill>
                          <a:schemeClr val="tx1"/>
                        </a:solidFill>
                      </a:endParaRPr>
                    </a:p>
                  </a:txBody>
                  <a:tcPr>
                    <a:solidFill>
                      <a:srgbClr val="FFC000"/>
                    </a:solidFill>
                  </a:tcPr>
                </a:tc>
                <a:tc>
                  <a:txBody>
                    <a:bodyPr/>
                    <a:lstStyle/>
                    <a:p>
                      <a:r>
                        <a:rPr lang="en-GB" dirty="0" smtClean="0">
                          <a:solidFill>
                            <a:schemeClr val="tx1"/>
                          </a:solidFill>
                        </a:rPr>
                        <a:t>Resolve vectors</a:t>
                      </a:r>
                      <a:endParaRPr lang="en-GB" dirty="0">
                        <a:solidFill>
                          <a:schemeClr val="tx1"/>
                        </a:solidFill>
                      </a:endParaRPr>
                    </a:p>
                  </a:txBody>
                  <a:tcPr>
                    <a:solidFill>
                      <a:srgbClr val="FFC000"/>
                    </a:solidFill>
                  </a:tcPr>
                </a:tc>
                <a:extLst>
                  <a:ext uri="{0D108BD9-81ED-4DB2-BD59-A6C34878D82A}">
                    <a16:rowId xmlns:a16="http://schemas.microsoft.com/office/drawing/2014/main" val="10002"/>
                  </a:ext>
                </a:extLst>
              </a:tr>
              <a:tr h="140456">
                <a:tc>
                  <a:txBody>
                    <a:bodyPr/>
                    <a:lstStyle/>
                    <a:p>
                      <a:r>
                        <a:rPr lang="en-GB" dirty="0" smtClean="0">
                          <a:solidFill>
                            <a:schemeClr val="tx1"/>
                          </a:solidFill>
                        </a:rPr>
                        <a:t>A/A*</a:t>
                      </a:r>
                      <a:endParaRPr lang="en-GB" dirty="0">
                        <a:solidFill>
                          <a:schemeClr val="tx1"/>
                        </a:solidFill>
                      </a:endParaRPr>
                    </a:p>
                  </a:txBody>
                  <a:tcPr>
                    <a:solidFill>
                      <a:schemeClr val="accent2">
                        <a:lumMod val="40000"/>
                        <a:lumOff val="60000"/>
                      </a:schemeClr>
                    </a:solidFill>
                  </a:tcPr>
                </a:tc>
                <a:tc>
                  <a:txBody>
                    <a:bodyPr/>
                    <a:lstStyle/>
                    <a:p>
                      <a:r>
                        <a:rPr lang="en-GB" dirty="0" smtClean="0">
                          <a:solidFill>
                            <a:schemeClr val="tx1"/>
                          </a:solidFill>
                        </a:rPr>
                        <a:t>Suggest consequences of calculations such as stability</a:t>
                      </a:r>
                      <a:endParaRPr lang="en-GB" dirty="0">
                        <a:solidFill>
                          <a:schemeClr val="tx1"/>
                        </a:solidFill>
                      </a:endParaRPr>
                    </a:p>
                  </a:txBody>
                  <a:tcPr>
                    <a:solidFill>
                      <a:schemeClr val="accent2">
                        <a:lumMod val="40000"/>
                        <a:lumOff val="60000"/>
                      </a:schemeClr>
                    </a:solidFill>
                  </a:tcPr>
                </a:tc>
                <a:extLst>
                  <a:ext uri="{0D108BD9-81ED-4DB2-BD59-A6C34878D82A}">
                    <a16:rowId xmlns:a16="http://schemas.microsoft.com/office/drawing/2014/main" val="10003"/>
                  </a:ext>
                </a:extLst>
              </a:tr>
            </a:tbl>
          </a:graphicData>
        </a:graphic>
      </p:graphicFrame>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135" t="38751" r="15344" b="4304"/>
          <a:stretch/>
        </p:blipFill>
        <p:spPr bwMode="auto">
          <a:xfrm>
            <a:off x="1331640" y="764704"/>
            <a:ext cx="6183087" cy="416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83347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715" t="39706" r="30069" b="26505"/>
          <a:stretch/>
        </p:blipFill>
        <p:spPr bwMode="auto">
          <a:xfrm>
            <a:off x="107504" y="1052736"/>
            <a:ext cx="9096186" cy="5363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80131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467544" y="1412776"/>
            <a:ext cx="8239125" cy="4183063"/>
          </a:xfrm>
        </p:spPr>
        <p:txBody>
          <a:bodyPr>
            <a:normAutofit/>
          </a:bodyPr>
          <a:lstStyle/>
          <a:p>
            <a:pPr marL="609600" indent="-609600" eaLnBrk="1" hangingPunct="1">
              <a:buFontTx/>
              <a:buAutoNum type="arabicPeriod"/>
            </a:pPr>
            <a:r>
              <a:rPr lang="en-GB" altLang="en-US" sz="3600" dirty="0" smtClean="0">
                <a:latin typeface="Comic Sans MS" panose="030F0702030302020204" pitchFamily="66" charset="0"/>
              </a:rPr>
              <a:t>Describe the motion of a body in equilibrium.</a:t>
            </a:r>
          </a:p>
          <a:p>
            <a:pPr marL="609600" indent="-609600" eaLnBrk="1" hangingPunct="1">
              <a:buFontTx/>
              <a:buAutoNum type="arabicPeriod"/>
            </a:pPr>
            <a:r>
              <a:rPr lang="en-GB" altLang="en-US" sz="3600" dirty="0" smtClean="0">
                <a:latin typeface="Comic Sans MS" panose="030F0702030302020204" pitchFamily="66" charset="0"/>
              </a:rPr>
              <a:t>What must be true about the forces acting on a body for the body to be in equilibrium?</a:t>
            </a:r>
          </a:p>
          <a:p>
            <a:pPr marL="609600" indent="-609600" eaLnBrk="1" hangingPunct="1">
              <a:buFontTx/>
              <a:buAutoNum type="arabicPeriod"/>
            </a:pPr>
            <a:r>
              <a:rPr lang="en-GB" altLang="en-US" sz="3600" i="1" dirty="0" smtClean="0">
                <a:latin typeface="Comic Sans MS" panose="030F0702030302020204" pitchFamily="66" charset="0"/>
              </a:rPr>
              <a:t>Describe an experiment to test out the parallelogram rule.</a:t>
            </a:r>
          </a:p>
        </p:txBody>
      </p:sp>
      <p:sp>
        <p:nvSpPr>
          <p:cNvPr id="2" name="Title 1"/>
          <p:cNvSpPr>
            <a:spLocks noGrp="1"/>
          </p:cNvSpPr>
          <p:nvPr>
            <p:ph type="title"/>
          </p:nvPr>
        </p:nvSpPr>
        <p:spPr/>
        <p:txBody>
          <a:bodyPr/>
          <a:lstStyle/>
          <a:p>
            <a:endParaRPr lang="en-GB"/>
          </a:p>
        </p:txBody>
      </p:sp>
    </p:spTree>
    <p:extLst>
      <p:ext uri="{BB962C8B-B14F-4D97-AF65-F5344CB8AC3E}">
        <p14:creationId xmlns:p14="http://schemas.microsoft.com/office/powerpoint/2010/main" val="40762111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jwasvr05\staffmydocs$\abaker\My Documents\My Work\12BO AQA AS Level\Unit 2 pictures\7.6 A block on a slope - the triangle of forces.jpg"/>
          <p:cNvPicPr>
            <a:picLocks noChangeAspect="1" noChangeArrowheads="1"/>
          </p:cNvPicPr>
          <p:nvPr/>
        </p:nvPicPr>
        <p:blipFill>
          <a:blip r:embed="rId2" cstate="print"/>
          <a:srcRect/>
          <a:stretch>
            <a:fillRect/>
          </a:stretch>
        </p:blipFill>
        <p:spPr bwMode="auto">
          <a:xfrm>
            <a:off x="6660232" y="764704"/>
            <a:ext cx="1845063" cy="3096344"/>
          </a:xfrm>
          <a:prstGeom prst="rect">
            <a:avLst/>
          </a:prstGeom>
          <a:noFill/>
        </p:spPr>
      </p:pic>
      <p:pic>
        <p:nvPicPr>
          <p:cNvPr id="5123" name="Picture 3" descr="\\tjwasvr05\staffmydocs$\abaker\My Documents\My Work\12BO AQA AS Level\Unit 2 pictures\7.6 A block on a slope.jpg"/>
          <p:cNvPicPr>
            <a:picLocks noChangeAspect="1" noChangeArrowheads="1"/>
          </p:cNvPicPr>
          <p:nvPr/>
        </p:nvPicPr>
        <p:blipFill>
          <a:blip r:embed="rId3" cstate="print"/>
          <a:srcRect/>
          <a:stretch>
            <a:fillRect/>
          </a:stretch>
        </p:blipFill>
        <p:spPr bwMode="auto">
          <a:xfrm>
            <a:off x="8919" y="908720"/>
            <a:ext cx="3744416" cy="4105533"/>
          </a:xfrm>
          <a:prstGeom prst="rect">
            <a:avLst/>
          </a:prstGeom>
          <a:noFill/>
        </p:spPr>
      </p:pic>
      <p:pic>
        <p:nvPicPr>
          <p:cNvPr id="5124" name="Picture 4" descr="\\tjwasvr05\staffmydocs$\abaker\My Documents\My Work\12BO AQA AS Level\Unit 2 pictures\7.6 Free body diagram of a parked car on a slope.jpg"/>
          <p:cNvPicPr>
            <a:picLocks noChangeAspect="1" noChangeArrowheads="1"/>
          </p:cNvPicPr>
          <p:nvPr/>
        </p:nvPicPr>
        <p:blipFill>
          <a:blip r:embed="rId4" cstate="print"/>
          <a:srcRect/>
          <a:stretch>
            <a:fillRect/>
          </a:stretch>
        </p:blipFill>
        <p:spPr bwMode="auto">
          <a:xfrm>
            <a:off x="3347864" y="4005064"/>
            <a:ext cx="5747336" cy="2592288"/>
          </a:xfrm>
          <a:prstGeom prst="rect">
            <a:avLst/>
          </a:prstGeom>
          <a:noFill/>
        </p:spPr>
      </p:pic>
      <p:sp>
        <p:nvSpPr>
          <p:cNvPr id="2" name="Title 1"/>
          <p:cNvSpPr>
            <a:spLocks noGrp="1"/>
          </p:cNvSpPr>
          <p:nvPr>
            <p:ph type="title"/>
          </p:nvPr>
        </p:nvSpPr>
        <p:spPr>
          <a:xfrm>
            <a:off x="395536" y="620688"/>
            <a:ext cx="8229600" cy="1143000"/>
          </a:xfrm>
        </p:spPr>
        <p:txBody>
          <a:bodyPr/>
          <a:lstStyle/>
          <a:p>
            <a:r>
              <a:rPr lang="en-GB" dirty="0" smtClean="0">
                <a:latin typeface="Comic Sans MS" panose="030F0702030302020204" pitchFamily="66" charset="0"/>
              </a:rPr>
              <a:t>Equilibrium rules</a:t>
            </a:r>
            <a:endParaRPr lang="en-GB" dirty="0">
              <a:latin typeface="Comic Sans MS" panose="030F0702030302020204" pitchFamily="66" charset="0"/>
            </a:endParaRPr>
          </a:p>
        </p:txBody>
      </p:sp>
    </p:spTree>
    <p:extLst>
      <p:ext uri="{BB962C8B-B14F-4D97-AF65-F5344CB8AC3E}">
        <p14:creationId xmlns:p14="http://schemas.microsoft.com/office/powerpoint/2010/main" val="3316789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fade">
                                      <p:cBhvr>
                                        <p:cTn id="12" dur="2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8937" y="692696"/>
            <a:ext cx="8239125" cy="771525"/>
          </a:xfrm>
        </p:spPr>
        <p:txBody>
          <a:bodyPr>
            <a:normAutofit/>
          </a:bodyPr>
          <a:lstStyle/>
          <a:p>
            <a:pPr eaLnBrk="1" hangingPunct="1"/>
            <a:r>
              <a:rPr lang="en-GB" altLang="en-US" sz="3600" i="1" dirty="0" smtClean="0">
                <a:latin typeface="Comic Sans MS" panose="030F0702030302020204" pitchFamily="66" charset="0"/>
              </a:rPr>
              <a:t>The parallelogram of vectors</a:t>
            </a:r>
            <a:r>
              <a:rPr lang="en-GB" altLang="en-US" sz="3600" dirty="0" smtClean="0">
                <a:latin typeface="Comic Sans MS" panose="030F0702030302020204" pitchFamily="66" charset="0"/>
              </a:rPr>
              <a:t> </a:t>
            </a:r>
          </a:p>
        </p:txBody>
      </p:sp>
      <p:sp>
        <p:nvSpPr>
          <p:cNvPr id="165891" name="Rectangle 3"/>
          <p:cNvSpPr>
            <a:spLocks noGrp="1" noChangeArrowheads="1"/>
          </p:cNvSpPr>
          <p:nvPr>
            <p:ph type="body" idx="1"/>
          </p:nvPr>
        </p:nvSpPr>
        <p:spPr>
          <a:xfrm>
            <a:off x="457200" y="1662955"/>
            <a:ext cx="8324850" cy="2439988"/>
          </a:xfrm>
        </p:spPr>
        <p:txBody>
          <a:bodyPr>
            <a:normAutofit/>
          </a:bodyPr>
          <a:lstStyle/>
          <a:p>
            <a:pPr marL="0" indent="0" eaLnBrk="1" hangingPunct="1">
              <a:lnSpc>
                <a:spcPct val="80000"/>
              </a:lnSpc>
              <a:buFontTx/>
              <a:buNone/>
            </a:pPr>
            <a:r>
              <a:rPr lang="en-GB" altLang="en-US" sz="2000" smtClean="0">
                <a:latin typeface="Comic Sans MS" panose="030F0702030302020204" pitchFamily="66" charset="0"/>
              </a:rPr>
              <a:t>This is another way of adding up two vectors.</a:t>
            </a:r>
          </a:p>
          <a:p>
            <a:pPr marL="0" indent="0" eaLnBrk="1" hangingPunct="1">
              <a:lnSpc>
                <a:spcPct val="80000"/>
              </a:lnSpc>
              <a:buFontTx/>
              <a:buNone/>
            </a:pPr>
            <a:r>
              <a:rPr lang="en-GB" altLang="en-US" sz="2000" smtClean="0">
                <a:solidFill>
                  <a:srgbClr val="FF3300"/>
                </a:solidFill>
                <a:latin typeface="Comic Sans MS" panose="030F0702030302020204" pitchFamily="66" charset="0"/>
              </a:rPr>
              <a:t>To add TWO vectors draw both of them with their tail ends connected. Complete the parallelogram made using the two vectors as two of the sides. The resultant vector is represented by the diagonal drawn from the two tail ends of the component vectors.</a:t>
            </a:r>
          </a:p>
          <a:p>
            <a:pPr marL="0" indent="0" eaLnBrk="1" hangingPunct="1">
              <a:lnSpc>
                <a:spcPct val="80000"/>
              </a:lnSpc>
              <a:buFontTx/>
              <a:buNone/>
            </a:pPr>
            <a:endParaRPr lang="en-GB" altLang="en-US" sz="2000" smtClean="0">
              <a:solidFill>
                <a:srgbClr val="FF3300"/>
              </a:solidFill>
              <a:latin typeface="Comic Sans MS" panose="030F0702030302020204" pitchFamily="66" charset="0"/>
            </a:endParaRPr>
          </a:p>
          <a:p>
            <a:pPr marL="0" indent="0" eaLnBrk="1" hangingPunct="1">
              <a:lnSpc>
                <a:spcPct val="80000"/>
              </a:lnSpc>
              <a:buFontTx/>
              <a:buNone/>
            </a:pPr>
            <a:r>
              <a:rPr lang="en-GB" altLang="en-US" sz="2000" i="1" smtClean="0">
                <a:latin typeface="Comic Sans MS" panose="030F0702030302020204" pitchFamily="66" charset="0"/>
              </a:rPr>
              <a:t>Example: Calculate the total force on an object if it experiences a force of 4N upwards and a 3N force to the right.</a:t>
            </a:r>
          </a:p>
        </p:txBody>
      </p:sp>
      <p:grpSp>
        <p:nvGrpSpPr>
          <p:cNvPr id="2" name="Group 15"/>
          <p:cNvGrpSpPr>
            <a:grpSpLocks/>
          </p:cNvGrpSpPr>
          <p:nvPr/>
        </p:nvGrpSpPr>
        <p:grpSpPr bwMode="auto">
          <a:xfrm>
            <a:off x="2538413" y="4115643"/>
            <a:ext cx="2070100" cy="2079625"/>
            <a:chOff x="1606" y="2307"/>
            <a:chExt cx="1304" cy="1310"/>
          </a:xfrm>
        </p:grpSpPr>
        <p:sp>
          <p:nvSpPr>
            <p:cNvPr id="9231" name="Line 6"/>
            <p:cNvSpPr>
              <a:spLocks noChangeShapeType="1"/>
            </p:cNvSpPr>
            <p:nvPr/>
          </p:nvSpPr>
          <p:spPr bwMode="auto">
            <a:xfrm>
              <a:off x="1606" y="2396"/>
              <a:ext cx="1304"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GB">
                <a:latin typeface="Comic Sans MS" panose="030F0702030302020204" pitchFamily="66" charset="0"/>
              </a:endParaRPr>
            </a:p>
          </p:txBody>
        </p:sp>
        <p:sp>
          <p:nvSpPr>
            <p:cNvPr id="9232" name="Line 7"/>
            <p:cNvSpPr>
              <a:spLocks noChangeShapeType="1"/>
            </p:cNvSpPr>
            <p:nvPr/>
          </p:nvSpPr>
          <p:spPr bwMode="auto">
            <a:xfrm flipV="1">
              <a:off x="2706" y="2307"/>
              <a:ext cx="0" cy="131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GB">
                <a:latin typeface="Comic Sans MS" panose="030F0702030302020204" pitchFamily="66" charset="0"/>
              </a:endParaRPr>
            </a:p>
          </p:txBody>
        </p:sp>
      </p:grpSp>
      <p:sp>
        <p:nvSpPr>
          <p:cNvPr id="165896" name="Line 8"/>
          <p:cNvSpPr>
            <a:spLocks noChangeShapeType="1"/>
          </p:cNvSpPr>
          <p:nvPr/>
        </p:nvSpPr>
        <p:spPr bwMode="auto">
          <a:xfrm flipV="1">
            <a:off x="2551113" y="4252168"/>
            <a:ext cx="1735137" cy="1914525"/>
          </a:xfrm>
          <a:prstGeom prst="line">
            <a:avLst/>
          </a:prstGeom>
          <a:noFill/>
          <a:ln w="28575">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GB">
              <a:latin typeface="Comic Sans MS" panose="030F0702030302020204" pitchFamily="66" charset="0"/>
            </a:endParaRPr>
          </a:p>
        </p:txBody>
      </p:sp>
      <p:grpSp>
        <p:nvGrpSpPr>
          <p:cNvPr id="3" name="Group 16"/>
          <p:cNvGrpSpPr>
            <a:grpSpLocks/>
          </p:cNvGrpSpPr>
          <p:nvPr/>
        </p:nvGrpSpPr>
        <p:grpSpPr bwMode="auto">
          <a:xfrm>
            <a:off x="1574800" y="4248993"/>
            <a:ext cx="2743200" cy="2492375"/>
            <a:chOff x="992" y="2391"/>
            <a:chExt cx="1728" cy="1570"/>
          </a:xfrm>
        </p:grpSpPr>
        <p:sp>
          <p:nvSpPr>
            <p:cNvPr id="9227" name="Line 4"/>
            <p:cNvSpPr>
              <a:spLocks noChangeShapeType="1"/>
            </p:cNvSpPr>
            <p:nvPr/>
          </p:nvSpPr>
          <p:spPr bwMode="auto">
            <a:xfrm flipV="1">
              <a:off x="1599" y="2391"/>
              <a:ext cx="0" cy="1212"/>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latin typeface="Comic Sans MS" panose="030F0702030302020204" pitchFamily="66" charset="0"/>
              </a:endParaRPr>
            </a:p>
          </p:txBody>
        </p:sp>
        <p:sp>
          <p:nvSpPr>
            <p:cNvPr id="9228" name="Line 5"/>
            <p:cNvSpPr>
              <a:spLocks noChangeShapeType="1"/>
            </p:cNvSpPr>
            <p:nvPr/>
          </p:nvSpPr>
          <p:spPr bwMode="auto">
            <a:xfrm>
              <a:off x="1592" y="3612"/>
              <a:ext cx="1128"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latin typeface="Comic Sans MS" panose="030F0702030302020204" pitchFamily="66" charset="0"/>
              </a:endParaRPr>
            </a:p>
          </p:txBody>
        </p:sp>
        <p:sp>
          <p:nvSpPr>
            <p:cNvPr id="9229" name="Text Box 9"/>
            <p:cNvSpPr txBox="1">
              <a:spLocks noChangeArrowheads="1"/>
            </p:cNvSpPr>
            <p:nvPr/>
          </p:nvSpPr>
          <p:spPr bwMode="auto">
            <a:xfrm>
              <a:off x="992" y="2936"/>
              <a:ext cx="668"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2000">
                  <a:solidFill>
                    <a:srgbClr val="FF0000"/>
                  </a:solidFill>
                  <a:latin typeface="Comic Sans MS" panose="030F0702030302020204" pitchFamily="66" charset="0"/>
                </a:rPr>
                <a:t>4N up</a:t>
              </a:r>
              <a:endParaRPr lang="en-GB" altLang="en-US" sz="2000">
                <a:latin typeface="Comic Sans MS" panose="030F0702030302020204" pitchFamily="66" charset="0"/>
              </a:endParaRPr>
            </a:p>
          </p:txBody>
        </p:sp>
        <p:sp>
          <p:nvSpPr>
            <p:cNvPr id="9230" name="Text Box 10"/>
            <p:cNvSpPr txBox="1">
              <a:spLocks noChangeArrowheads="1"/>
            </p:cNvSpPr>
            <p:nvPr/>
          </p:nvSpPr>
          <p:spPr bwMode="auto">
            <a:xfrm>
              <a:off x="1877" y="3665"/>
              <a:ext cx="794"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2000">
                  <a:solidFill>
                    <a:srgbClr val="FF0000"/>
                  </a:solidFill>
                  <a:latin typeface="Comic Sans MS" panose="030F0702030302020204" pitchFamily="66" charset="0"/>
                </a:rPr>
                <a:t>3N right</a:t>
              </a:r>
              <a:endParaRPr lang="en-GB" altLang="en-US" sz="2000">
                <a:latin typeface="Comic Sans MS" panose="030F0702030302020204" pitchFamily="66" charset="0"/>
              </a:endParaRPr>
            </a:p>
          </p:txBody>
        </p:sp>
      </p:grpSp>
      <p:sp>
        <p:nvSpPr>
          <p:cNvPr id="165899" name="Text Box 11"/>
          <p:cNvSpPr txBox="1">
            <a:spLocks noChangeArrowheads="1"/>
          </p:cNvSpPr>
          <p:nvPr/>
        </p:nvSpPr>
        <p:spPr bwMode="auto">
          <a:xfrm>
            <a:off x="4508500" y="4839543"/>
            <a:ext cx="253365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2000">
                <a:solidFill>
                  <a:srgbClr val="FF00FF"/>
                </a:solidFill>
                <a:latin typeface="Comic Sans MS" panose="030F0702030302020204" pitchFamily="66" charset="0"/>
              </a:rPr>
              <a:t>Resultant force = 5 N</a:t>
            </a:r>
          </a:p>
          <a:p>
            <a:pPr eaLnBrk="1" hangingPunct="1"/>
            <a:r>
              <a:rPr lang="en-GB" altLang="en-US" sz="2000">
                <a:solidFill>
                  <a:srgbClr val="0000FF"/>
                </a:solidFill>
                <a:latin typeface="Comic Sans MS" panose="030F0702030302020204" pitchFamily="66" charset="0"/>
              </a:rPr>
              <a:t>Angle θ = 53.1</a:t>
            </a:r>
            <a:r>
              <a:rPr lang="en-GB" altLang="en-US" sz="2000" baseline="30000">
                <a:solidFill>
                  <a:srgbClr val="0000FF"/>
                </a:solidFill>
                <a:latin typeface="Comic Sans MS" panose="030F0702030302020204" pitchFamily="66" charset="0"/>
              </a:rPr>
              <a:t>o</a:t>
            </a:r>
          </a:p>
        </p:txBody>
      </p:sp>
      <p:grpSp>
        <p:nvGrpSpPr>
          <p:cNvPr id="4" name="Group 14"/>
          <p:cNvGrpSpPr>
            <a:grpSpLocks/>
          </p:cNvGrpSpPr>
          <p:nvPr/>
        </p:nvGrpSpPr>
        <p:grpSpPr bwMode="auto">
          <a:xfrm>
            <a:off x="2860675" y="5744418"/>
            <a:ext cx="762000" cy="441325"/>
            <a:chOff x="1795" y="3333"/>
            <a:chExt cx="480" cy="278"/>
          </a:xfrm>
        </p:grpSpPr>
        <p:sp>
          <p:nvSpPr>
            <p:cNvPr id="9225" name="Arc 12"/>
            <p:cNvSpPr>
              <a:spLocks/>
            </p:cNvSpPr>
            <p:nvPr/>
          </p:nvSpPr>
          <p:spPr bwMode="auto">
            <a:xfrm>
              <a:off x="1795" y="3417"/>
              <a:ext cx="147" cy="175"/>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Comic Sans MS" panose="030F0702030302020204" pitchFamily="66" charset="0"/>
              </a:endParaRPr>
            </a:p>
          </p:txBody>
        </p:sp>
        <p:sp>
          <p:nvSpPr>
            <p:cNvPr id="9226" name="Text Box 13"/>
            <p:cNvSpPr txBox="1">
              <a:spLocks noChangeArrowheads="1"/>
            </p:cNvSpPr>
            <p:nvPr/>
          </p:nvSpPr>
          <p:spPr bwMode="auto">
            <a:xfrm>
              <a:off x="1941" y="3333"/>
              <a:ext cx="334"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2000">
                  <a:solidFill>
                    <a:srgbClr val="0000FF"/>
                  </a:solidFill>
                  <a:latin typeface="Comic Sans MS" panose="030F0702030302020204" pitchFamily="66" charset="0"/>
                </a:rPr>
                <a:t>θ</a:t>
              </a:r>
              <a:endParaRPr lang="en-GB" altLang="en-US" sz="2000">
                <a:latin typeface="Comic Sans MS" panose="030F0702030302020204" pitchFamily="66" charset="0"/>
              </a:endParaRPr>
            </a:p>
          </p:txBody>
        </p:sp>
      </p:grpSp>
    </p:spTree>
    <p:extLst>
      <p:ext uri="{BB962C8B-B14F-4D97-AF65-F5344CB8AC3E}">
        <p14:creationId xmlns:p14="http://schemas.microsoft.com/office/powerpoint/2010/main" val="10908588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58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58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589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589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65899">
                                            <p:txEl>
                                              <p:pRg st="0" end="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6589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14337" y="620688"/>
            <a:ext cx="8291513" cy="850900"/>
          </a:xfrm>
        </p:spPr>
        <p:txBody>
          <a:bodyPr>
            <a:normAutofit/>
          </a:bodyPr>
          <a:lstStyle/>
          <a:p>
            <a:pPr eaLnBrk="1" hangingPunct="1"/>
            <a:r>
              <a:rPr lang="en-GB" altLang="en-US" sz="3600" dirty="0" smtClean="0">
                <a:latin typeface="Comic Sans MS" panose="030F0702030302020204" pitchFamily="66" charset="0"/>
              </a:rPr>
              <a:t>Resolution of vectors</a:t>
            </a:r>
          </a:p>
        </p:txBody>
      </p:sp>
      <p:sp>
        <p:nvSpPr>
          <p:cNvPr id="167939" name="Rectangle 3"/>
          <p:cNvSpPr>
            <a:spLocks noGrp="1" noChangeArrowheads="1"/>
          </p:cNvSpPr>
          <p:nvPr>
            <p:ph type="body" sz="half" idx="1"/>
          </p:nvPr>
        </p:nvSpPr>
        <p:spPr>
          <a:xfrm>
            <a:off x="179512" y="1372194"/>
            <a:ext cx="5175250" cy="4937125"/>
          </a:xfrm>
        </p:spPr>
        <p:txBody>
          <a:bodyPr>
            <a:normAutofit/>
          </a:bodyPr>
          <a:lstStyle/>
          <a:p>
            <a:pPr marL="0" indent="0" eaLnBrk="1" hangingPunct="1">
              <a:buFontTx/>
              <a:buNone/>
            </a:pPr>
            <a:r>
              <a:rPr lang="en-GB" altLang="en-US" sz="2000" dirty="0" smtClean="0">
                <a:latin typeface="Comic Sans MS" panose="030F0702030302020204" pitchFamily="66" charset="0"/>
              </a:rPr>
              <a:t>It is often convenient to split a single vector into two perpendicular components. </a:t>
            </a:r>
          </a:p>
          <a:p>
            <a:pPr marL="0" indent="0" eaLnBrk="1" hangingPunct="1">
              <a:buFontTx/>
              <a:buNone/>
            </a:pPr>
            <a:endParaRPr lang="en-GB" altLang="en-US" sz="2000" dirty="0" smtClean="0">
              <a:latin typeface="Comic Sans MS" panose="030F0702030302020204" pitchFamily="66" charset="0"/>
            </a:endParaRPr>
          </a:p>
          <a:p>
            <a:pPr marL="0" indent="0" eaLnBrk="1" hangingPunct="1">
              <a:buFontTx/>
              <a:buNone/>
            </a:pPr>
            <a:r>
              <a:rPr lang="en-GB" altLang="en-US" sz="2000" dirty="0" smtClean="0">
                <a:latin typeface="Comic Sans MS" panose="030F0702030302020204" pitchFamily="66" charset="0"/>
              </a:rPr>
              <a:t>Consider force F being split into vertical and horizontal components, </a:t>
            </a:r>
            <a:r>
              <a:rPr lang="en-GB" altLang="en-US" sz="2000" dirty="0" smtClean="0">
                <a:solidFill>
                  <a:srgbClr val="FF3300"/>
                </a:solidFill>
                <a:latin typeface="Comic Sans MS" panose="030F0702030302020204" pitchFamily="66" charset="0"/>
              </a:rPr>
              <a:t>F</a:t>
            </a:r>
            <a:r>
              <a:rPr lang="en-GB" altLang="en-US" sz="2000" baseline="-25000" dirty="0" smtClean="0">
                <a:solidFill>
                  <a:srgbClr val="FF3300"/>
                </a:solidFill>
                <a:latin typeface="Comic Sans MS" panose="030F0702030302020204" pitchFamily="66" charset="0"/>
              </a:rPr>
              <a:t>V</a:t>
            </a:r>
            <a:r>
              <a:rPr lang="en-GB" altLang="en-US" sz="2000" dirty="0" smtClean="0">
                <a:latin typeface="Comic Sans MS" panose="030F0702030302020204" pitchFamily="66" charset="0"/>
              </a:rPr>
              <a:t> and </a:t>
            </a:r>
            <a:r>
              <a:rPr lang="en-GB" altLang="en-US" sz="2000" dirty="0" smtClean="0">
                <a:solidFill>
                  <a:srgbClr val="FF3300"/>
                </a:solidFill>
                <a:latin typeface="Comic Sans MS" panose="030F0702030302020204" pitchFamily="66" charset="0"/>
              </a:rPr>
              <a:t>F</a:t>
            </a:r>
            <a:r>
              <a:rPr lang="en-GB" altLang="en-US" sz="2000" baseline="-25000" dirty="0" smtClean="0">
                <a:solidFill>
                  <a:srgbClr val="FF3300"/>
                </a:solidFill>
                <a:latin typeface="Comic Sans MS" panose="030F0702030302020204" pitchFamily="66" charset="0"/>
              </a:rPr>
              <a:t>H</a:t>
            </a:r>
            <a:r>
              <a:rPr lang="en-GB" altLang="en-US" sz="2000" dirty="0" smtClean="0">
                <a:latin typeface="Comic Sans MS" panose="030F0702030302020204" pitchFamily="66" charset="0"/>
              </a:rPr>
              <a:t>.</a:t>
            </a:r>
          </a:p>
          <a:p>
            <a:pPr marL="0" indent="0" eaLnBrk="1" hangingPunct="1">
              <a:buFontTx/>
              <a:buNone/>
            </a:pPr>
            <a:endParaRPr lang="en-GB" altLang="en-US" sz="2000" dirty="0" smtClean="0">
              <a:latin typeface="Comic Sans MS" panose="030F0702030302020204" pitchFamily="66" charset="0"/>
            </a:endParaRPr>
          </a:p>
          <a:p>
            <a:pPr marL="0" indent="0" eaLnBrk="1" hangingPunct="1">
              <a:buFontTx/>
              <a:buNone/>
            </a:pPr>
            <a:r>
              <a:rPr lang="en-GB" altLang="en-US" sz="2000" dirty="0" smtClean="0">
                <a:latin typeface="Comic Sans MS" panose="030F0702030302020204" pitchFamily="66" charset="0"/>
              </a:rPr>
              <a:t>In rectangle ABCD opposite:</a:t>
            </a:r>
          </a:p>
          <a:p>
            <a:pPr marL="0" indent="0" eaLnBrk="1" hangingPunct="1">
              <a:buFontTx/>
              <a:buNone/>
            </a:pPr>
            <a:r>
              <a:rPr lang="en-GB" altLang="en-US" sz="2000" dirty="0" smtClean="0">
                <a:latin typeface="Comic Sans MS" panose="030F0702030302020204" pitchFamily="66" charset="0"/>
              </a:rPr>
              <a:t>sin </a:t>
            </a:r>
            <a:r>
              <a:rPr lang="el-GR" altLang="en-US" sz="2000" dirty="0" smtClean="0">
                <a:solidFill>
                  <a:schemeClr val="hlink"/>
                </a:solidFill>
                <a:latin typeface="Comic Sans MS" panose="030F0702030302020204" pitchFamily="66" charset="0"/>
                <a:cs typeface="Arial" charset="0"/>
              </a:rPr>
              <a:t>θ</a:t>
            </a:r>
            <a:r>
              <a:rPr lang="en-GB" altLang="en-US" sz="2000" dirty="0" smtClean="0">
                <a:latin typeface="Comic Sans MS" panose="030F0702030302020204" pitchFamily="66" charset="0"/>
                <a:cs typeface="Arial" charset="0"/>
              </a:rPr>
              <a:t> = BC / DB = DA / DB = </a:t>
            </a:r>
            <a:r>
              <a:rPr lang="en-GB" altLang="en-US" sz="2000" dirty="0" smtClean="0">
                <a:solidFill>
                  <a:srgbClr val="FF3300"/>
                </a:solidFill>
                <a:latin typeface="Comic Sans MS" panose="030F0702030302020204" pitchFamily="66" charset="0"/>
              </a:rPr>
              <a:t>F</a:t>
            </a:r>
            <a:r>
              <a:rPr lang="en-GB" altLang="en-US" sz="2000" baseline="-25000" dirty="0" smtClean="0">
                <a:solidFill>
                  <a:srgbClr val="FF3300"/>
                </a:solidFill>
                <a:latin typeface="Comic Sans MS" panose="030F0702030302020204" pitchFamily="66" charset="0"/>
              </a:rPr>
              <a:t>V</a:t>
            </a:r>
            <a:r>
              <a:rPr lang="en-GB" altLang="en-US" sz="2000" dirty="0" smtClean="0">
                <a:latin typeface="Comic Sans MS" panose="030F0702030302020204" pitchFamily="66" charset="0"/>
                <a:cs typeface="Arial" charset="0"/>
              </a:rPr>
              <a:t> / </a:t>
            </a:r>
            <a:r>
              <a:rPr lang="en-GB" altLang="en-US" sz="2000" dirty="0" smtClean="0">
                <a:solidFill>
                  <a:schemeClr val="accent2"/>
                </a:solidFill>
                <a:latin typeface="Comic Sans MS" panose="030F0702030302020204" pitchFamily="66" charset="0"/>
                <a:cs typeface="Arial" charset="0"/>
              </a:rPr>
              <a:t>F</a:t>
            </a:r>
          </a:p>
          <a:p>
            <a:pPr marL="0" indent="0" eaLnBrk="1" hangingPunct="1">
              <a:buFontTx/>
              <a:buNone/>
            </a:pPr>
            <a:r>
              <a:rPr lang="en-GB" altLang="en-US" sz="2000" dirty="0" smtClean="0">
                <a:latin typeface="Comic Sans MS" panose="030F0702030302020204" pitchFamily="66" charset="0"/>
                <a:cs typeface="Arial" charset="0"/>
              </a:rPr>
              <a:t>Therefore: </a:t>
            </a:r>
            <a:r>
              <a:rPr lang="en-GB" altLang="en-US" sz="2000" dirty="0" smtClean="0">
                <a:solidFill>
                  <a:srgbClr val="FF3300"/>
                </a:solidFill>
                <a:latin typeface="Comic Sans MS" panose="030F0702030302020204" pitchFamily="66" charset="0"/>
              </a:rPr>
              <a:t>F</a:t>
            </a:r>
            <a:r>
              <a:rPr lang="en-GB" altLang="en-US" sz="2000" baseline="-25000" dirty="0" smtClean="0">
                <a:solidFill>
                  <a:srgbClr val="FF3300"/>
                </a:solidFill>
                <a:latin typeface="Comic Sans MS" panose="030F0702030302020204" pitchFamily="66" charset="0"/>
              </a:rPr>
              <a:t>V</a:t>
            </a:r>
            <a:r>
              <a:rPr lang="en-GB" altLang="en-US" sz="2000" dirty="0" smtClean="0">
                <a:latin typeface="Comic Sans MS" panose="030F0702030302020204" pitchFamily="66" charset="0"/>
                <a:cs typeface="Arial" charset="0"/>
              </a:rPr>
              <a:t> = </a:t>
            </a:r>
            <a:r>
              <a:rPr lang="en-GB" altLang="en-US" sz="2000" dirty="0" smtClean="0">
                <a:solidFill>
                  <a:schemeClr val="accent2"/>
                </a:solidFill>
                <a:latin typeface="Comic Sans MS" panose="030F0702030302020204" pitchFamily="66" charset="0"/>
                <a:cs typeface="Arial" charset="0"/>
              </a:rPr>
              <a:t>F</a:t>
            </a:r>
            <a:r>
              <a:rPr lang="en-GB" altLang="en-US" sz="2000" dirty="0" smtClean="0">
                <a:latin typeface="Comic Sans MS" panose="030F0702030302020204" pitchFamily="66" charset="0"/>
                <a:cs typeface="Arial" charset="0"/>
              </a:rPr>
              <a:t> </a:t>
            </a:r>
            <a:r>
              <a:rPr lang="en-GB" altLang="en-US" sz="2000" dirty="0" smtClean="0">
                <a:latin typeface="Comic Sans MS" panose="030F0702030302020204" pitchFamily="66" charset="0"/>
              </a:rPr>
              <a:t>sin </a:t>
            </a:r>
            <a:r>
              <a:rPr lang="el-GR" altLang="en-US" sz="2000" dirty="0" smtClean="0">
                <a:solidFill>
                  <a:schemeClr val="hlink"/>
                </a:solidFill>
                <a:latin typeface="Comic Sans MS" panose="030F0702030302020204" pitchFamily="66" charset="0"/>
                <a:cs typeface="Arial" charset="0"/>
              </a:rPr>
              <a:t>θ</a:t>
            </a:r>
            <a:r>
              <a:rPr lang="en-GB" altLang="en-US" sz="2000" dirty="0" smtClean="0">
                <a:latin typeface="Comic Sans MS" panose="030F0702030302020204" pitchFamily="66" charset="0"/>
                <a:cs typeface="Arial" charset="0"/>
              </a:rPr>
              <a:t> </a:t>
            </a:r>
          </a:p>
          <a:p>
            <a:pPr marL="0" indent="0" eaLnBrk="1" hangingPunct="1">
              <a:buFontTx/>
              <a:buNone/>
            </a:pPr>
            <a:endParaRPr lang="en-GB" altLang="en-US" sz="2000" dirty="0" smtClean="0">
              <a:latin typeface="Comic Sans MS" panose="030F0702030302020204" pitchFamily="66" charset="0"/>
            </a:endParaRPr>
          </a:p>
          <a:p>
            <a:pPr marL="0" indent="0" eaLnBrk="1" hangingPunct="1">
              <a:buFontTx/>
              <a:buNone/>
            </a:pPr>
            <a:r>
              <a:rPr lang="en-GB" altLang="en-US" sz="2000" dirty="0" smtClean="0">
                <a:latin typeface="Comic Sans MS" panose="030F0702030302020204" pitchFamily="66" charset="0"/>
              </a:rPr>
              <a:t>cos </a:t>
            </a:r>
            <a:r>
              <a:rPr lang="el-GR" altLang="en-US" sz="2000" dirty="0" smtClean="0">
                <a:solidFill>
                  <a:schemeClr val="hlink"/>
                </a:solidFill>
                <a:latin typeface="Comic Sans MS" panose="030F0702030302020204" pitchFamily="66" charset="0"/>
                <a:cs typeface="Arial" charset="0"/>
              </a:rPr>
              <a:t>θ</a:t>
            </a:r>
            <a:r>
              <a:rPr lang="en-GB" altLang="en-US" sz="2000" dirty="0" smtClean="0">
                <a:latin typeface="Comic Sans MS" panose="030F0702030302020204" pitchFamily="66" charset="0"/>
                <a:cs typeface="Arial" charset="0"/>
              </a:rPr>
              <a:t> = DC / DB = </a:t>
            </a:r>
            <a:r>
              <a:rPr lang="en-GB" altLang="en-US" sz="2000" dirty="0" smtClean="0">
                <a:solidFill>
                  <a:srgbClr val="FF3300"/>
                </a:solidFill>
                <a:latin typeface="Comic Sans MS" panose="030F0702030302020204" pitchFamily="66" charset="0"/>
              </a:rPr>
              <a:t>F</a:t>
            </a:r>
            <a:r>
              <a:rPr lang="en-GB" altLang="en-US" sz="2000" baseline="-25000" dirty="0" smtClean="0">
                <a:solidFill>
                  <a:srgbClr val="FF3300"/>
                </a:solidFill>
                <a:latin typeface="Comic Sans MS" panose="030F0702030302020204" pitchFamily="66" charset="0"/>
              </a:rPr>
              <a:t>H</a:t>
            </a:r>
            <a:r>
              <a:rPr lang="en-GB" altLang="en-US" sz="2000" dirty="0" smtClean="0">
                <a:latin typeface="Comic Sans MS" panose="030F0702030302020204" pitchFamily="66" charset="0"/>
                <a:cs typeface="Arial" charset="0"/>
              </a:rPr>
              <a:t> / </a:t>
            </a:r>
            <a:r>
              <a:rPr lang="en-GB" altLang="en-US" sz="2000" dirty="0" smtClean="0">
                <a:solidFill>
                  <a:schemeClr val="accent2"/>
                </a:solidFill>
                <a:latin typeface="Comic Sans MS" panose="030F0702030302020204" pitchFamily="66" charset="0"/>
                <a:cs typeface="Arial" charset="0"/>
              </a:rPr>
              <a:t>F</a:t>
            </a:r>
          </a:p>
          <a:p>
            <a:pPr marL="0" indent="0" eaLnBrk="1" hangingPunct="1">
              <a:buFontTx/>
              <a:buNone/>
            </a:pPr>
            <a:r>
              <a:rPr lang="en-GB" altLang="en-US" sz="2000" dirty="0" smtClean="0">
                <a:latin typeface="Comic Sans MS" panose="030F0702030302020204" pitchFamily="66" charset="0"/>
                <a:cs typeface="Arial" charset="0"/>
              </a:rPr>
              <a:t>Therefore: </a:t>
            </a:r>
            <a:r>
              <a:rPr lang="en-GB" altLang="en-US" sz="2000" dirty="0" smtClean="0">
                <a:solidFill>
                  <a:srgbClr val="FF3300"/>
                </a:solidFill>
                <a:latin typeface="Comic Sans MS" panose="030F0702030302020204" pitchFamily="66" charset="0"/>
              </a:rPr>
              <a:t>F</a:t>
            </a:r>
            <a:r>
              <a:rPr lang="en-GB" altLang="en-US" sz="2000" baseline="-25000" dirty="0" smtClean="0">
                <a:solidFill>
                  <a:srgbClr val="FF3300"/>
                </a:solidFill>
                <a:latin typeface="Comic Sans MS" panose="030F0702030302020204" pitchFamily="66" charset="0"/>
              </a:rPr>
              <a:t>H</a:t>
            </a:r>
            <a:r>
              <a:rPr lang="en-GB" altLang="en-US" sz="2000" dirty="0" smtClean="0">
                <a:latin typeface="Comic Sans MS" panose="030F0702030302020204" pitchFamily="66" charset="0"/>
                <a:cs typeface="Arial" charset="0"/>
              </a:rPr>
              <a:t> = </a:t>
            </a:r>
            <a:r>
              <a:rPr lang="en-GB" altLang="en-US" sz="2000" dirty="0" smtClean="0">
                <a:solidFill>
                  <a:schemeClr val="accent2"/>
                </a:solidFill>
                <a:latin typeface="Comic Sans MS" panose="030F0702030302020204" pitchFamily="66" charset="0"/>
                <a:cs typeface="Arial" charset="0"/>
              </a:rPr>
              <a:t>F</a:t>
            </a:r>
            <a:r>
              <a:rPr lang="en-GB" altLang="en-US" sz="2000" dirty="0" smtClean="0">
                <a:latin typeface="Comic Sans MS" panose="030F0702030302020204" pitchFamily="66" charset="0"/>
                <a:cs typeface="Arial" charset="0"/>
              </a:rPr>
              <a:t> </a:t>
            </a:r>
            <a:r>
              <a:rPr lang="en-GB" altLang="en-US" sz="2000" dirty="0" smtClean="0">
                <a:latin typeface="Comic Sans MS" panose="030F0702030302020204" pitchFamily="66" charset="0"/>
              </a:rPr>
              <a:t>cos </a:t>
            </a:r>
            <a:r>
              <a:rPr lang="el-GR" altLang="en-US" sz="2000" dirty="0" smtClean="0">
                <a:solidFill>
                  <a:schemeClr val="hlink"/>
                </a:solidFill>
                <a:latin typeface="Comic Sans MS" panose="030F0702030302020204" pitchFamily="66" charset="0"/>
                <a:cs typeface="Arial" charset="0"/>
              </a:rPr>
              <a:t>θ</a:t>
            </a:r>
            <a:r>
              <a:rPr lang="en-GB" altLang="en-US" sz="2000" dirty="0" smtClean="0">
                <a:latin typeface="Comic Sans MS" panose="030F0702030302020204" pitchFamily="66" charset="0"/>
                <a:cs typeface="Arial" charset="0"/>
              </a:rPr>
              <a:t> </a:t>
            </a:r>
            <a:endParaRPr lang="el-GR" altLang="en-US" sz="2000" dirty="0" smtClean="0">
              <a:latin typeface="Comic Sans MS" panose="030F0702030302020204" pitchFamily="66" charset="0"/>
              <a:cs typeface="Arial" charset="0"/>
            </a:endParaRPr>
          </a:p>
        </p:txBody>
      </p:sp>
      <p:grpSp>
        <p:nvGrpSpPr>
          <p:cNvPr id="2" name="Group 22"/>
          <p:cNvGrpSpPr>
            <a:grpSpLocks/>
          </p:cNvGrpSpPr>
          <p:nvPr/>
        </p:nvGrpSpPr>
        <p:grpSpPr bwMode="auto">
          <a:xfrm>
            <a:off x="5578475" y="1648420"/>
            <a:ext cx="3321050" cy="2811463"/>
            <a:chOff x="3514" y="780"/>
            <a:chExt cx="2092" cy="1771"/>
          </a:xfrm>
        </p:grpSpPr>
        <p:sp>
          <p:nvSpPr>
            <p:cNvPr id="10247" name="Line 8"/>
            <p:cNvSpPr>
              <a:spLocks noChangeShapeType="1"/>
            </p:cNvSpPr>
            <p:nvPr/>
          </p:nvSpPr>
          <p:spPr bwMode="auto">
            <a:xfrm flipV="1">
              <a:off x="3678" y="960"/>
              <a:ext cx="1800" cy="135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latin typeface="Comic Sans MS" panose="030F0702030302020204" pitchFamily="66" charset="0"/>
              </a:endParaRPr>
            </a:p>
          </p:txBody>
        </p:sp>
        <p:sp>
          <p:nvSpPr>
            <p:cNvPr id="10248" name="Rectangle 9"/>
            <p:cNvSpPr>
              <a:spLocks noChangeArrowheads="1"/>
            </p:cNvSpPr>
            <p:nvPr/>
          </p:nvSpPr>
          <p:spPr bwMode="auto">
            <a:xfrm>
              <a:off x="3684" y="966"/>
              <a:ext cx="1800" cy="1332"/>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latin typeface="Comic Sans MS" panose="030F0702030302020204" pitchFamily="66" charset="0"/>
              </a:endParaRPr>
            </a:p>
          </p:txBody>
        </p:sp>
        <p:sp>
          <p:nvSpPr>
            <p:cNvPr id="10249" name="Line 10"/>
            <p:cNvSpPr>
              <a:spLocks noChangeShapeType="1"/>
            </p:cNvSpPr>
            <p:nvPr/>
          </p:nvSpPr>
          <p:spPr bwMode="auto">
            <a:xfrm flipV="1">
              <a:off x="3690" y="972"/>
              <a:ext cx="0" cy="1326"/>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GB">
                <a:latin typeface="Comic Sans MS" panose="030F0702030302020204" pitchFamily="66" charset="0"/>
              </a:endParaRPr>
            </a:p>
          </p:txBody>
        </p:sp>
        <p:sp>
          <p:nvSpPr>
            <p:cNvPr id="10250" name="Line 11"/>
            <p:cNvSpPr>
              <a:spLocks noChangeShapeType="1"/>
            </p:cNvSpPr>
            <p:nvPr/>
          </p:nvSpPr>
          <p:spPr bwMode="auto">
            <a:xfrm>
              <a:off x="3684" y="2304"/>
              <a:ext cx="1788" cy="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GB">
                <a:latin typeface="Comic Sans MS" panose="030F0702030302020204" pitchFamily="66" charset="0"/>
              </a:endParaRPr>
            </a:p>
          </p:txBody>
        </p:sp>
        <p:sp>
          <p:nvSpPr>
            <p:cNvPr id="10251" name="Freeform 12"/>
            <p:cNvSpPr>
              <a:spLocks/>
            </p:cNvSpPr>
            <p:nvPr/>
          </p:nvSpPr>
          <p:spPr bwMode="auto">
            <a:xfrm>
              <a:off x="4176" y="1956"/>
              <a:ext cx="142" cy="354"/>
            </a:xfrm>
            <a:custGeom>
              <a:avLst/>
              <a:gdLst>
                <a:gd name="T0" fmla="*/ 0 w 142"/>
                <a:gd name="T1" fmla="*/ 0 h 354"/>
                <a:gd name="T2" fmla="*/ 120 w 142"/>
                <a:gd name="T3" fmla="*/ 162 h 354"/>
                <a:gd name="T4" fmla="*/ 132 w 142"/>
                <a:gd name="T5" fmla="*/ 354 h 354"/>
                <a:gd name="T6" fmla="*/ 0 60000 65536"/>
                <a:gd name="T7" fmla="*/ 0 60000 65536"/>
                <a:gd name="T8" fmla="*/ 0 60000 65536"/>
                <a:gd name="T9" fmla="*/ 0 w 142"/>
                <a:gd name="T10" fmla="*/ 0 h 354"/>
                <a:gd name="T11" fmla="*/ 142 w 142"/>
                <a:gd name="T12" fmla="*/ 354 h 354"/>
              </a:gdLst>
              <a:ahLst/>
              <a:cxnLst>
                <a:cxn ang="T6">
                  <a:pos x="T0" y="T1"/>
                </a:cxn>
                <a:cxn ang="T7">
                  <a:pos x="T2" y="T3"/>
                </a:cxn>
                <a:cxn ang="T8">
                  <a:pos x="T4" y="T5"/>
                </a:cxn>
              </a:cxnLst>
              <a:rect l="T9" t="T10" r="T11" b="T12"/>
              <a:pathLst>
                <a:path w="142" h="354">
                  <a:moveTo>
                    <a:pt x="0" y="0"/>
                  </a:moveTo>
                  <a:cubicBezTo>
                    <a:pt x="49" y="51"/>
                    <a:pt x="98" y="103"/>
                    <a:pt x="120" y="162"/>
                  </a:cubicBezTo>
                  <a:cubicBezTo>
                    <a:pt x="142" y="221"/>
                    <a:pt x="137" y="287"/>
                    <a:pt x="132" y="354"/>
                  </a:cubicBezTo>
                </a:path>
              </a:pathLst>
            </a:custGeom>
            <a:noFill/>
            <a:ln w="285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Comic Sans MS" panose="030F0702030302020204" pitchFamily="66" charset="0"/>
              </a:endParaRPr>
            </a:p>
          </p:txBody>
        </p:sp>
        <p:sp>
          <p:nvSpPr>
            <p:cNvPr id="10252" name="Text Box 13"/>
            <p:cNvSpPr txBox="1">
              <a:spLocks noChangeArrowheads="1"/>
            </p:cNvSpPr>
            <p:nvPr/>
          </p:nvSpPr>
          <p:spPr bwMode="auto">
            <a:xfrm>
              <a:off x="4800" y="1494"/>
              <a:ext cx="3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b="1">
                  <a:solidFill>
                    <a:schemeClr val="accent2"/>
                  </a:solidFill>
                  <a:latin typeface="Comic Sans MS" panose="030F0702030302020204" pitchFamily="66" charset="0"/>
                </a:rPr>
                <a:t>F</a:t>
              </a:r>
            </a:p>
          </p:txBody>
        </p:sp>
        <p:sp>
          <p:nvSpPr>
            <p:cNvPr id="10253" name="Text Box 14"/>
            <p:cNvSpPr txBox="1">
              <a:spLocks noChangeArrowheads="1"/>
            </p:cNvSpPr>
            <p:nvPr/>
          </p:nvSpPr>
          <p:spPr bwMode="auto">
            <a:xfrm>
              <a:off x="3666" y="1350"/>
              <a:ext cx="3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b="1">
                  <a:solidFill>
                    <a:srgbClr val="FF3300"/>
                  </a:solidFill>
                  <a:latin typeface="Comic Sans MS" panose="030F0702030302020204" pitchFamily="66" charset="0"/>
                </a:rPr>
                <a:t>F</a:t>
              </a:r>
              <a:r>
                <a:rPr lang="en-GB" altLang="en-US" b="1" baseline="-25000">
                  <a:solidFill>
                    <a:srgbClr val="FF3300"/>
                  </a:solidFill>
                  <a:latin typeface="Comic Sans MS" panose="030F0702030302020204" pitchFamily="66" charset="0"/>
                </a:rPr>
                <a:t>V</a:t>
              </a:r>
            </a:p>
          </p:txBody>
        </p:sp>
        <p:sp>
          <p:nvSpPr>
            <p:cNvPr id="10254" name="Text Box 15"/>
            <p:cNvSpPr txBox="1">
              <a:spLocks noChangeArrowheads="1"/>
            </p:cNvSpPr>
            <p:nvPr/>
          </p:nvSpPr>
          <p:spPr bwMode="auto">
            <a:xfrm>
              <a:off x="4834" y="2044"/>
              <a:ext cx="3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b="1">
                  <a:solidFill>
                    <a:srgbClr val="FF3300"/>
                  </a:solidFill>
                  <a:latin typeface="Comic Sans MS" panose="030F0702030302020204" pitchFamily="66" charset="0"/>
                </a:rPr>
                <a:t>F</a:t>
              </a:r>
              <a:r>
                <a:rPr lang="en-GB" altLang="en-US" b="1" baseline="-25000">
                  <a:solidFill>
                    <a:srgbClr val="FF3300"/>
                  </a:solidFill>
                  <a:latin typeface="Comic Sans MS" panose="030F0702030302020204" pitchFamily="66" charset="0"/>
                </a:rPr>
                <a:t>H</a:t>
              </a:r>
            </a:p>
          </p:txBody>
        </p:sp>
        <p:sp>
          <p:nvSpPr>
            <p:cNvPr id="10255" name="Text Box 16"/>
            <p:cNvSpPr txBox="1">
              <a:spLocks noChangeArrowheads="1"/>
            </p:cNvSpPr>
            <p:nvPr/>
          </p:nvSpPr>
          <p:spPr bwMode="auto">
            <a:xfrm>
              <a:off x="4314" y="1986"/>
              <a:ext cx="4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n-US" b="1">
                  <a:solidFill>
                    <a:schemeClr val="hlink"/>
                  </a:solidFill>
                  <a:latin typeface="Comic Sans MS" panose="030F0702030302020204" pitchFamily="66" charset="0"/>
                  <a:cs typeface="Arial" charset="0"/>
                </a:rPr>
                <a:t>θ</a:t>
              </a:r>
            </a:p>
          </p:txBody>
        </p:sp>
        <p:sp>
          <p:nvSpPr>
            <p:cNvPr id="10256" name="Text Box 18"/>
            <p:cNvSpPr txBox="1">
              <a:spLocks noChangeArrowheads="1"/>
            </p:cNvSpPr>
            <p:nvPr/>
          </p:nvSpPr>
          <p:spPr bwMode="auto">
            <a:xfrm>
              <a:off x="5314" y="2320"/>
              <a:ext cx="2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b="1">
                  <a:latin typeface="Comic Sans MS" panose="030F0702030302020204" pitchFamily="66" charset="0"/>
                </a:rPr>
                <a:t>C</a:t>
              </a:r>
            </a:p>
          </p:txBody>
        </p:sp>
        <p:sp>
          <p:nvSpPr>
            <p:cNvPr id="10257" name="Text Box 19"/>
            <p:cNvSpPr txBox="1">
              <a:spLocks noChangeArrowheads="1"/>
            </p:cNvSpPr>
            <p:nvPr/>
          </p:nvSpPr>
          <p:spPr bwMode="auto">
            <a:xfrm>
              <a:off x="5318" y="782"/>
              <a:ext cx="2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b="1">
                  <a:latin typeface="Comic Sans MS" panose="030F0702030302020204" pitchFamily="66" charset="0"/>
                </a:rPr>
                <a:t>B</a:t>
              </a:r>
            </a:p>
          </p:txBody>
        </p:sp>
        <p:sp>
          <p:nvSpPr>
            <p:cNvPr id="10258" name="Text Box 20"/>
            <p:cNvSpPr txBox="1">
              <a:spLocks noChangeArrowheads="1"/>
            </p:cNvSpPr>
            <p:nvPr/>
          </p:nvSpPr>
          <p:spPr bwMode="auto">
            <a:xfrm>
              <a:off x="3576" y="780"/>
              <a:ext cx="2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b="1">
                  <a:latin typeface="Comic Sans MS" panose="030F0702030302020204" pitchFamily="66" charset="0"/>
                </a:rPr>
                <a:t>A</a:t>
              </a:r>
            </a:p>
          </p:txBody>
        </p:sp>
        <p:sp>
          <p:nvSpPr>
            <p:cNvPr id="10259" name="Text Box 21"/>
            <p:cNvSpPr txBox="1">
              <a:spLocks noChangeArrowheads="1"/>
            </p:cNvSpPr>
            <p:nvPr/>
          </p:nvSpPr>
          <p:spPr bwMode="auto">
            <a:xfrm>
              <a:off x="3514" y="2254"/>
              <a:ext cx="2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b="1">
                  <a:latin typeface="Comic Sans MS" panose="030F0702030302020204" pitchFamily="66" charset="0"/>
                </a:rPr>
                <a:t>D</a:t>
              </a:r>
            </a:p>
          </p:txBody>
        </p:sp>
      </p:grpSp>
      <p:sp>
        <p:nvSpPr>
          <p:cNvPr id="167959" name="Text Box 23"/>
          <p:cNvSpPr txBox="1">
            <a:spLocks noChangeArrowheads="1"/>
          </p:cNvSpPr>
          <p:nvPr/>
        </p:nvSpPr>
        <p:spPr bwMode="auto">
          <a:xfrm>
            <a:off x="6229350" y="4448770"/>
            <a:ext cx="2057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2400" b="1">
                <a:solidFill>
                  <a:srgbClr val="FF3300"/>
                </a:solidFill>
                <a:latin typeface="Comic Sans MS" panose="030F0702030302020204" pitchFamily="66" charset="0"/>
              </a:rPr>
              <a:t>F</a:t>
            </a:r>
            <a:r>
              <a:rPr lang="en-GB" altLang="en-US" sz="2400" b="1" baseline="-25000">
                <a:solidFill>
                  <a:srgbClr val="FF3300"/>
                </a:solidFill>
                <a:latin typeface="Comic Sans MS" panose="030F0702030302020204" pitchFamily="66" charset="0"/>
              </a:rPr>
              <a:t>V</a:t>
            </a:r>
            <a:r>
              <a:rPr lang="en-GB" altLang="en-US" sz="2400" b="1">
                <a:latin typeface="Comic Sans MS" panose="030F0702030302020204" pitchFamily="66" charset="0"/>
              </a:rPr>
              <a:t> = </a:t>
            </a:r>
            <a:r>
              <a:rPr lang="en-GB" altLang="en-US" sz="2400" b="1">
                <a:solidFill>
                  <a:schemeClr val="accent2"/>
                </a:solidFill>
                <a:latin typeface="Comic Sans MS" panose="030F0702030302020204" pitchFamily="66" charset="0"/>
              </a:rPr>
              <a:t>F</a:t>
            </a:r>
            <a:r>
              <a:rPr lang="en-GB" altLang="en-US" sz="2400" b="1">
                <a:latin typeface="Comic Sans MS" panose="030F0702030302020204" pitchFamily="66" charset="0"/>
              </a:rPr>
              <a:t> sin </a:t>
            </a:r>
            <a:r>
              <a:rPr lang="el-GR" altLang="en-US" sz="2400" b="1">
                <a:solidFill>
                  <a:schemeClr val="hlink"/>
                </a:solidFill>
                <a:latin typeface="Comic Sans MS" panose="030F0702030302020204" pitchFamily="66" charset="0"/>
              </a:rPr>
              <a:t>θ</a:t>
            </a:r>
            <a:endParaRPr lang="en-GB" altLang="en-US" sz="2400" b="1">
              <a:solidFill>
                <a:schemeClr val="hlink"/>
              </a:solidFill>
              <a:latin typeface="Comic Sans MS" panose="030F0702030302020204" pitchFamily="66" charset="0"/>
            </a:endParaRPr>
          </a:p>
          <a:p>
            <a:pPr eaLnBrk="1" hangingPunct="1">
              <a:spcBef>
                <a:spcPct val="50000"/>
              </a:spcBef>
            </a:pPr>
            <a:r>
              <a:rPr lang="en-GB" altLang="en-US" sz="2400" b="1">
                <a:solidFill>
                  <a:srgbClr val="FF3300"/>
                </a:solidFill>
                <a:latin typeface="Comic Sans MS" panose="030F0702030302020204" pitchFamily="66" charset="0"/>
              </a:rPr>
              <a:t>F</a:t>
            </a:r>
            <a:r>
              <a:rPr lang="en-GB" altLang="en-US" sz="2400" b="1" baseline="-25000">
                <a:solidFill>
                  <a:srgbClr val="FF3300"/>
                </a:solidFill>
                <a:latin typeface="Comic Sans MS" panose="030F0702030302020204" pitchFamily="66" charset="0"/>
              </a:rPr>
              <a:t>H</a:t>
            </a:r>
            <a:r>
              <a:rPr lang="en-GB" altLang="en-US" sz="2400" b="1">
                <a:latin typeface="Comic Sans MS" panose="030F0702030302020204" pitchFamily="66" charset="0"/>
              </a:rPr>
              <a:t> = </a:t>
            </a:r>
            <a:r>
              <a:rPr lang="en-GB" altLang="en-US" sz="2400" b="1">
                <a:solidFill>
                  <a:schemeClr val="accent2"/>
                </a:solidFill>
                <a:latin typeface="Comic Sans MS" panose="030F0702030302020204" pitchFamily="66" charset="0"/>
              </a:rPr>
              <a:t>F</a:t>
            </a:r>
            <a:r>
              <a:rPr lang="en-GB" altLang="en-US" sz="2400" b="1">
                <a:latin typeface="Comic Sans MS" panose="030F0702030302020204" pitchFamily="66" charset="0"/>
              </a:rPr>
              <a:t> cos </a:t>
            </a:r>
            <a:r>
              <a:rPr lang="el-GR" altLang="en-US" sz="2400" b="1">
                <a:solidFill>
                  <a:schemeClr val="hlink"/>
                </a:solidFill>
                <a:latin typeface="Comic Sans MS" panose="030F0702030302020204" pitchFamily="66" charset="0"/>
              </a:rPr>
              <a:t>θ</a:t>
            </a:r>
            <a:endParaRPr lang="en-GB" altLang="en-US" sz="2400" b="1">
              <a:solidFill>
                <a:schemeClr val="hlink"/>
              </a:solidFill>
              <a:latin typeface="Comic Sans MS" panose="030F0702030302020204" pitchFamily="66" charset="0"/>
            </a:endParaRPr>
          </a:p>
        </p:txBody>
      </p:sp>
      <p:sp>
        <p:nvSpPr>
          <p:cNvPr id="167960" name="Text Box 24"/>
          <p:cNvSpPr txBox="1">
            <a:spLocks noChangeArrowheads="1"/>
          </p:cNvSpPr>
          <p:nvPr/>
        </p:nvSpPr>
        <p:spPr bwMode="auto">
          <a:xfrm>
            <a:off x="5076825" y="5667970"/>
            <a:ext cx="3733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b="1" i="1">
                <a:solidFill>
                  <a:srgbClr val="FF3300"/>
                </a:solidFill>
                <a:latin typeface="Comic Sans MS" panose="030F0702030302020204" pitchFamily="66" charset="0"/>
              </a:rPr>
              <a:t>The ‘cos’ component is always the one next to the angle.</a:t>
            </a:r>
          </a:p>
        </p:txBody>
      </p:sp>
    </p:spTree>
    <p:extLst>
      <p:ext uri="{BB962C8B-B14F-4D97-AF65-F5344CB8AC3E}">
        <p14:creationId xmlns:p14="http://schemas.microsoft.com/office/powerpoint/2010/main" val="20099637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79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793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6793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7939">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67939">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67939">
                                            <p:txEl>
                                              <p:pRg st="8" end="8"/>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67939">
                                            <p:txEl>
                                              <p:pRg st="9" end="9"/>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67959">
                                            <p:txEl>
                                              <p:pRg st="0" end="0"/>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167959">
                                            <p:txEl>
                                              <p:pRg st="1" end="1"/>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16796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719733"/>
            <a:ext cx="8296275" cy="695325"/>
          </a:xfrm>
        </p:spPr>
        <p:txBody>
          <a:bodyPr/>
          <a:lstStyle/>
          <a:p>
            <a:pPr eaLnBrk="1" hangingPunct="1"/>
            <a:r>
              <a:rPr lang="en-GB" altLang="en-US" sz="4000" smtClean="0">
                <a:latin typeface="Comic Sans MS" panose="030F0702030302020204" pitchFamily="66" charset="0"/>
              </a:rPr>
              <a:t>Question</a:t>
            </a:r>
          </a:p>
        </p:txBody>
      </p:sp>
      <p:sp>
        <p:nvSpPr>
          <p:cNvPr id="180227" name="Rectangle 3"/>
          <p:cNvSpPr>
            <a:spLocks noGrp="1" noChangeArrowheads="1"/>
          </p:cNvSpPr>
          <p:nvPr>
            <p:ph type="body" sz="half" idx="1"/>
          </p:nvPr>
        </p:nvSpPr>
        <p:spPr>
          <a:xfrm>
            <a:off x="735013" y="1634133"/>
            <a:ext cx="4641850" cy="4675187"/>
          </a:xfrm>
        </p:spPr>
        <p:txBody>
          <a:bodyPr>
            <a:normAutofit fontScale="85000" lnSpcReduction="20000"/>
          </a:bodyPr>
          <a:lstStyle/>
          <a:p>
            <a:pPr marL="0" indent="0" eaLnBrk="1" hangingPunct="1">
              <a:lnSpc>
                <a:spcPct val="110000"/>
              </a:lnSpc>
              <a:buFontTx/>
              <a:buNone/>
            </a:pPr>
            <a:r>
              <a:rPr lang="en-GB" altLang="en-US" sz="2400" i="1" dirty="0" smtClean="0">
                <a:latin typeface="Comic Sans MS" panose="030F0702030302020204" pitchFamily="66" charset="0"/>
              </a:rPr>
              <a:t>Calculate the vertical and horizontal components if </a:t>
            </a:r>
            <a:r>
              <a:rPr lang="en-GB" altLang="en-US" sz="2400" i="1" dirty="0" smtClean="0">
                <a:solidFill>
                  <a:schemeClr val="accent2"/>
                </a:solidFill>
                <a:latin typeface="Comic Sans MS" panose="030F0702030302020204" pitchFamily="66" charset="0"/>
              </a:rPr>
              <a:t>F</a:t>
            </a:r>
            <a:r>
              <a:rPr lang="en-GB" altLang="en-US" sz="2400" i="1" dirty="0" smtClean="0">
                <a:latin typeface="Comic Sans MS" panose="030F0702030302020204" pitchFamily="66" charset="0"/>
              </a:rPr>
              <a:t> = 4N and </a:t>
            </a:r>
            <a:r>
              <a:rPr lang="el-GR" altLang="en-US" sz="2400" i="1" dirty="0" smtClean="0">
                <a:solidFill>
                  <a:schemeClr val="hlink"/>
                </a:solidFill>
                <a:latin typeface="Comic Sans MS" panose="030F0702030302020204" pitchFamily="66" charset="0"/>
                <a:cs typeface="Arial" charset="0"/>
              </a:rPr>
              <a:t>θ</a:t>
            </a:r>
            <a:r>
              <a:rPr lang="en-GB" altLang="en-US" sz="2400" i="1" dirty="0" smtClean="0">
                <a:latin typeface="Comic Sans MS" panose="030F0702030302020204" pitchFamily="66" charset="0"/>
                <a:cs typeface="Arial" charset="0"/>
              </a:rPr>
              <a:t> </a:t>
            </a:r>
            <a:r>
              <a:rPr lang="en-GB" altLang="en-US" sz="2400" i="1" dirty="0" smtClean="0">
                <a:latin typeface="Comic Sans MS" panose="030F0702030302020204" pitchFamily="66" charset="0"/>
              </a:rPr>
              <a:t>= 35</a:t>
            </a:r>
            <a:r>
              <a:rPr lang="en-GB" altLang="en-US" sz="2400" i="1" baseline="30000" dirty="0" smtClean="0">
                <a:latin typeface="Comic Sans MS" panose="030F0702030302020204" pitchFamily="66" charset="0"/>
              </a:rPr>
              <a:t>o</a:t>
            </a:r>
            <a:r>
              <a:rPr lang="en-GB" altLang="en-US" sz="2400" i="1" dirty="0" smtClean="0">
                <a:latin typeface="Comic Sans MS" panose="030F0702030302020204" pitchFamily="66" charset="0"/>
              </a:rPr>
              <a:t>.</a:t>
            </a:r>
          </a:p>
          <a:p>
            <a:pPr marL="0" indent="0" eaLnBrk="1" hangingPunct="1">
              <a:lnSpc>
                <a:spcPct val="110000"/>
              </a:lnSpc>
              <a:buFontTx/>
              <a:buNone/>
            </a:pPr>
            <a:endParaRPr lang="en-GB" altLang="en-US" sz="2400" dirty="0" smtClean="0">
              <a:solidFill>
                <a:srgbClr val="FF3300"/>
              </a:solidFill>
              <a:latin typeface="Comic Sans MS" panose="030F0702030302020204" pitchFamily="66" charset="0"/>
            </a:endParaRPr>
          </a:p>
          <a:p>
            <a:pPr marL="0" indent="0" eaLnBrk="1" hangingPunct="1">
              <a:lnSpc>
                <a:spcPct val="110000"/>
              </a:lnSpc>
              <a:buFontTx/>
              <a:buNone/>
            </a:pPr>
            <a:r>
              <a:rPr lang="en-GB" altLang="en-US" sz="2400" dirty="0" smtClean="0">
                <a:solidFill>
                  <a:srgbClr val="FF3300"/>
                </a:solidFill>
                <a:latin typeface="Comic Sans MS" panose="030F0702030302020204" pitchFamily="66" charset="0"/>
              </a:rPr>
              <a:t>F</a:t>
            </a:r>
            <a:r>
              <a:rPr lang="en-GB" altLang="en-US" sz="2400" baseline="-25000" dirty="0" smtClean="0">
                <a:solidFill>
                  <a:srgbClr val="FF3300"/>
                </a:solidFill>
                <a:latin typeface="Comic Sans MS" panose="030F0702030302020204" pitchFamily="66" charset="0"/>
              </a:rPr>
              <a:t>V</a:t>
            </a:r>
            <a:r>
              <a:rPr lang="en-GB" altLang="en-US" sz="2400" dirty="0" smtClean="0">
                <a:latin typeface="Comic Sans MS" panose="030F0702030302020204" pitchFamily="66" charset="0"/>
              </a:rPr>
              <a:t> = </a:t>
            </a:r>
            <a:r>
              <a:rPr lang="en-GB" altLang="en-US" sz="2400" dirty="0" smtClean="0">
                <a:solidFill>
                  <a:schemeClr val="accent2"/>
                </a:solidFill>
                <a:latin typeface="Comic Sans MS" panose="030F0702030302020204" pitchFamily="66" charset="0"/>
              </a:rPr>
              <a:t>F</a:t>
            </a:r>
            <a:r>
              <a:rPr lang="en-GB" altLang="en-US" sz="2400" dirty="0" smtClean="0">
                <a:latin typeface="Comic Sans MS" panose="030F0702030302020204" pitchFamily="66" charset="0"/>
              </a:rPr>
              <a:t> sin </a:t>
            </a:r>
            <a:r>
              <a:rPr lang="el-GR" altLang="en-US" sz="2400" dirty="0" smtClean="0">
                <a:solidFill>
                  <a:schemeClr val="hlink"/>
                </a:solidFill>
                <a:latin typeface="Comic Sans MS" panose="030F0702030302020204" pitchFamily="66" charset="0"/>
              </a:rPr>
              <a:t>θ</a:t>
            </a:r>
            <a:endParaRPr lang="en-GB" altLang="en-US" sz="2400" dirty="0" smtClean="0">
              <a:solidFill>
                <a:schemeClr val="hlink"/>
              </a:solidFill>
              <a:latin typeface="Comic Sans MS" panose="030F0702030302020204" pitchFamily="66" charset="0"/>
            </a:endParaRPr>
          </a:p>
          <a:p>
            <a:pPr marL="0" indent="0" eaLnBrk="1" hangingPunct="1">
              <a:lnSpc>
                <a:spcPct val="110000"/>
              </a:lnSpc>
              <a:buFontTx/>
              <a:buNone/>
            </a:pPr>
            <a:r>
              <a:rPr lang="en-GB" altLang="en-US" sz="2400" dirty="0" smtClean="0">
                <a:latin typeface="Comic Sans MS" panose="030F0702030302020204" pitchFamily="66" charset="0"/>
              </a:rPr>
              <a:t>= 4 x sin 35</a:t>
            </a:r>
            <a:r>
              <a:rPr lang="en-GB" altLang="en-US" sz="2400" baseline="30000" dirty="0" smtClean="0">
                <a:latin typeface="Comic Sans MS" panose="030F0702030302020204" pitchFamily="66" charset="0"/>
              </a:rPr>
              <a:t>o</a:t>
            </a:r>
          </a:p>
          <a:p>
            <a:pPr marL="0" indent="0" eaLnBrk="1" hangingPunct="1">
              <a:lnSpc>
                <a:spcPct val="110000"/>
              </a:lnSpc>
              <a:buFontTx/>
              <a:buNone/>
            </a:pPr>
            <a:r>
              <a:rPr lang="en-GB" altLang="en-US" sz="2400" dirty="0" smtClean="0">
                <a:latin typeface="Comic Sans MS" panose="030F0702030302020204" pitchFamily="66" charset="0"/>
              </a:rPr>
              <a:t>= 4 x 0.5736</a:t>
            </a:r>
          </a:p>
          <a:p>
            <a:pPr marL="0" indent="0" eaLnBrk="1" hangingPunct="1">
              <a:lnSpc>
                <a:spcPct val="110000"/>
              </a:lnSpc>
              <a:buFontTx/>
              <a:buNone/>
            </a:pPr>
            <a:r>
              <a:rPr lang="en-GB" altLang="en-US" sz="2400" dirty="0" smtClean="0">
                <a:solidFill>
                  <a:srgbClr val="FF3300"/>
                </a:solidFill>
                <a:latin typeface="Comic Sans MS" panose="030F0702030302020204" pitchFamily="66" charset="0"/>
              </a:rPr>
              <a:t>F</a:t>
            </a:r>
            <a:r>
              <a:rPr lang="en-GB" altLang="en-US" sz="2400" baseline="-25000" dirty="0" smtClean="0">
                <a:solidFill>
                  <a:srgbClr val="FF3300"/>
                </a:solidFill>
                <a:latin typeface="Comic Sans MS" panose="030F0702030302020204" pitchFamily="66" charset="0"/>
              </a:rPr>
              <a:t>V</a:t>
            </a:r>
            <a:r>
              <a:rPr lang="en-GB" altLang="en-US" sz="2400" dirty="0" smtClean="0">
                <a:solidFill>
                  <a:srgbClr val="FF3300"/>
                </a:solidFill>
                <a:latin typeface="Comic Sans MS" panose="030F0702030302020204" pitchFamily="66" charset="0"/>
              </a:rPr>
              <a:t> = 2.29 N</a:t>
            </a:r>
          </a:p>
          <a:p>
            <a:pPr marL="0" indent="0" eaLnBrk="1" hangingPunct="1">
              <a:lnSpc>
                <a:spcPct val="110000"/>
              </a:lnSpc>
              <a:buFontTx/>
              <a:buNone/>
            </a:pPr>
            <a:endParaRPr lang="en-GB" altLang="en-US" sz="2400" dirty="0" smtClean="0">
              <a:solidFill>
                <a:srgbClr val="FF3300"/>
              </a:solidFill>
              <a:latin typeface="Comic Sans MS" panose="030F0702030302020204" pitchFamily="66" charset="0"/>
            </a:endParaRPr>
          </a:p>
          <a:p>
            <a:pPr marL="0" indent="0" eaLnBrk="1" hangingPunct="1">
              <a:lnSpc>
                <a:spcPct val="110000"/>
              </a:lnSpc>
              <a:buFontTx/>
              <a:buNone/>
            </a:pPr>
            <a:r>
              <a:rPr lang="en-GB" altLang="en-US" sz="2400" dirty="0" smtClean="0">
                <a:solidFill>
                  <a:srgbClr val="FF3300"/>
                </a:solidFill>
                <a:latin typeface="Comic Sans MS" panose="030F0702030302020204" pitchFamily="66" charset="0"/>
              </a:rPr>
              <a:t>F</a:t>
            </a:r>
            <a:r>
              <a:rPr lang="en-GB" altLang="en-US" sz="2400" baseline="-25000" dirty="0" smtClean="0">
                <a:solidFill>
                  <a:srgbClr val="FF3300"/>
                </a:solidFill>
                <a:latin typeface="Comic Sans MS" panose="030F0702030302020204" pitchFamily="66" charset="0"/>
              </a:rPr>
              <a:t>H</a:t>
            </a:r>
            <a:r>
              <a:rPr lang="en-GB" altLang="en-US" sz="2400" dirty="0" smtClean="0">
                <a:latin typeface="Comic Sans MS" panose="030F0702030302020204" pitchFamily="66" charset="0"/>
              </a:rPr>
              <a:t> = </a:t>
            </a:r>
            <a:r>
              <a:rPr lang="en-GB" altLang="en-US" sz="2400" dirty="0" smtClean="0">
                <a:solidFill>
                  <a:schemeClr val="accent2"/>
                </a:solidFill>
                <a:latin typeface="Comic Sans MS" panose="030F0702030302020204" pitchFamily="66" charset="0"/>
              </a:rPr>
              <a:t>F</a:t>
            </a:r>
            <a:r>
              <a:rPr lang="en-GB" altLang="en-US" sz="2400" dirty="0" smtClean="0">
                <a:latin typeface="Comic Sans MS" panose="030F0702030302020204" pitchFamily="66" charset="0"/>
              </a:rPr>
              <a:t> cos </a:t>
            </a:r>
            <a:r>
              <a:rPr lang="el-GR" altLang="en-US" sz="2400" dirty="0" smtClean="0">
                <a:solidFill>
                  <a:schemeClr val="hlink"/>
                </a:solidFill>
                <a:latin typeface="Comic Sans MS" panose="030F0702030302020204" pitchFamily="66" charset="0"/>
              </a:rPr>
              <a:t>θ</a:t>
            </a:r>
            <a:endParaRPr lang="en-GB" altLang="en-US" sz="2400" dirty="0" smtClean="0">
              <a:solidFill>
                <a:schemeClr val="hlink"/>
              </a:solidFill>
              <a:latin typeface="Comic Sans MS" panose="030F0702030302020204" pitchFamily="66" charset="0"/>
            </a:endParaRPr>
          </a:p>
          <a:p>
            <a:pPr marL="0" indent="0" eaLnBrk="1" hangingPunct="1">
              <a:lnSpc>
                <a:spcPct val="110000"/>
              </a:lnSpc>
              <a:buFontTx/>
              <a:buNone/>
            </a:pPr>
            <a:r>
              <a:rPr lang="en-GB" altLang="en-US" sz="2400" dirty="0" smtClean="0">
                <a:latin typeface="Comic Sans MS" panose="030F0702030302020204" pitchFamily="66" charset="0"/>
              </a:rPr>
              <a:t>= 4 x cos 35</a:t>
            </a:r>
            <a:r>
              <a:rPr lang="en-GB" altLang="en-US" sz="2400" baseline="30000" dirty="0" smtClean="0">
                <a:latin typeface="Comic Sans MS" panose="030F0702030302020204" pitchFamily="66" charset="0"/>
              </a:rPr>
              <a:t>o</a:t>
            </a:r>
          </a:p>
          <a:p>
            <a:pPr marL="0" indent="0" eaLnBrk="1" hangingPunct="1">
              <a:lnSpc>
                <a:spcPct val="110000"/>
              </a:lnSpc>
              <a:buFontTx/>
              <a:buNone/>
            </a:pPr>
            <a:r>
              <a:rPr lang="en-GB" altLang="en-US" sz="2400" dirty="0" smtClean="0">
                <a:latin typeface="Comic Sans MS" panose="030F0702030302020204" pitchFamily="66" charset="0"/>
              </a:rPr>
              <a:t>= 4 x 0.8192</a:t>
            </a:r>
          </a:p>
          <a:p>
            <a:pPr marL="0" indent="0" eaLnBrk="1" hangingPunct="1">
              <a:lnSpc>
                <a:spcPct val="110000"/>
              </a:lnSpc>
              <a:buFontTx/>
              <a:buNone/>
            </a:pPr>
            <a:r>
              <a:rPr lang="en-GB" altLang="en-US" sz="2400" dirty="0" smtClean="0">
                <a:solidFill>
                  <a:srgbClr val="FF3300"/>
                </a:solidFill>
                <a:latin typeface="Comic Sans MS" panose="030F0702030302020204" pitchFamily="66" charset="0"/>
              </a:rPr>
              <a:t>F</a:t>
            </a:r>
            <a:r>
              <a:rPr lang="en-GB" altLang="en-US" sz="2400" baseline="-25000" dirty="0" smtClean="0">
                <a:solidFill>
                  <a:srgbClr val="FF3300"/>
                </a:solidFill>
                <a:latin typeface="Comic Sans MS" panose="030F0702030302020204" pitchFamily="66" charset="0"/>
              </a:rPr>
              <a:t>H</a:t>
            </a:r>
            <a:r>
              <a:rPr lang="en-GB" altLang="en-US" sz="2400" dirty="0" smtClean="0">
                <a:solidFill>
                  <a:srgbClr val="FF3300"/>
                </a:solidFill>
                <a:latin typeface="Comic Sans MS" panose="030F0702030302020204" pitchFamily="66" charset="0"/>
              </a:rPr>
              <a:t> = 3.28 N</a:t>
            </a:r>
            <a:endParaRPr lang="en-GB" altLang="en-US" sz="2000" i="1" dirty="0" smtClean="0">
              <a:solidFill>
                <a:srgbClr val="FF3300"/>
              </a:solidFill>
              <a:latin typeface="Comic Sans MS" panose="030F0702030302020204" pitchFamily="66" charset="0"/>
            </a:endParaRPr>
          </a:p>
        </p:txBody>
      </p:sp>
      <p:grpSp>
        <p:nvGrpSpPr>
          <p:cNvPr id="2" name="Group 4"/>
          <p:cNvGrpSpPr>
            <a:grpSpLocks/>
          </p:cNvGrpSpPr>
          <p:nvPr/>
        </p:nvGrpSpPr>
        <p:grpSpPr bwMode="auto">
          <a:xfrm>
            <a:off x="5454650" y="1378545"/>
            <a:ext cx="3321050" cy="2811463"/>
            <a:chOff x="3514" y="780"/>
            <a:chExt cx="2092" cy="1771"/>
          </a:xfrm>
        </p:grpSpPr>
        <p:sp>
          <p:nvSpPr>
            <p:cNvPr id="11269" name="Line 5"/>
            <p:cNvSpPr>
              <a:spLocks noChangeShapeType="1"/>
            </p:cNvSpPr>
            <p:nvPr/>
          </p:nvSpPr>
          <p:spPr bwMode="auto">
            <a:xfrm flipV="1">
              <a:off x="3678" y="960"/>
              <a:ext cx="1800" cy="135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latin typeface="Comic Sans MS" panose="030F0702030302020204" pitchFamily="66" charset="0"/>
              </a:endParaRPr>
            </a:p>
          </p:txBody>
        </p:sp>
        <p:sp>
          <p:nvSpPr>
            <p:cNvPr id="11270" name="Rectangle 6"/>
            <p:cNvSpPr>
              <a:spLocks noChangeArrowheads="1"/>
            </p:cNvSpPr>
            <p:nvPr/>
          </p:nvSpPr>
          <p:spPr bwMode="auto">
            <a:xfrm>
              <a:off x="3684" y="966"/>
              <a:ext cx="1800" cy="1332"/>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latin typeface="Comic Sans MS" panose="030F0702030302020204" pitchFamily="66" charset="0"/>
              </a:endParaRPr>
            </a:p>
          </p:txBody>
        </p:sp>
        <p:sp>
          <p:nvSpPr>
            <p:cNvPr id="11271" name="Line 7"/>
            <p:cNvSpPr>
              <a:spLocks noChangeShapeType="1"/>
            </p:cNvSpPr>
            <p:nvPr/>
          </p:nvSpPr>
          <p:spPr bwMode="auto">
            <a:xfrm flipV="1">
              <a:off x="3690" y="972"/>
              <a:ext cx="0" cy="1326"/>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GB">
                <a:latin typeface="Comic Sans MS" panose="030F0702030302020204" pitchFamily="66" charset="0"/>
              </a:endParaRPr>
            </a:p>
          </p:txBody>
        </p:sp>
        <p:sp>
          <p:nvSpPr>
            <p:cNvPr id="11272" name="Line 8"/>
            <p:cNvSpPr>
              <a:spLocks noChangeShapeType="1"/>
            </p:cNvSpPr>
            <p:nvPr/>
          </p:nvSpPr>
          <p:spPr bwMode="auto">
            <a:xfrm>
              <a:off x="3684" y="2304"/>
              <a:ext cx="1788" cy="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GB">
                <a:latin typeface="Comic Sans MS" panose="030F0702030302020204" pitchFamily="66" charset="0"/>
              </a:endParaRPr>
            </a:p>
          </p:txBody>
        </p:sp>
        <p:sp>
          <p:nvSpPr>
            <p:cNvPr id="11273" name="Freeform 9"/>
            <p:cNvSpPr>
              <a:spLocks/>
            </p:cNvSpPr>
            <p:nvPr/>
          </p:nvSpPr>
          <p:spPr bwMode="auto">
            <a:xfrm>
              <a:off x="4176" y="1956"/>
              <a:ext cx="142" cy="354"/>
            </a:xfrm>
            <a:custGeom>
              <a:avLst/>
              <a:gdLst>
                <a:gd name="T0" fmla="*/ 0 w 142"/>
                <a:gd name="T1" fmla="*/ 0 h 354"/>
                <a:gd name="T2" fmla="*/ 120 w 142"/>
                <a:gd name="T3" fmla="*/ 162 h 354"/>
                <a:gd name="T4" fmla="*/ 132 w 142"/>
                <a:gd name="T5" fmla="*/ 354 h 354"/>
                <a:gd name="T6" fmla="*/ 0 60000 65536"/>
                <a:gd name="T7" fmla="*/ 0 60000 65536"/>
                <a:gd name="T8" fmla="*/ 0 60000 65536"/>
                <a:gd name="T9" fmla="*/ 0 w 142"/>
                <a:gd name="T10" fmla="*/ 0 h 354"/>
                <a:gd name="T11" fmla="*/ 142 w 142"/>
                <a:gd name="T12" fmla="*/ 354 h 354"/>
              </a:gdLst>
              <a:ahLst/>
              <a:cxnLst>
                <a:cxn ang="T6">
                  <a:pos x="T0" y="T1"/>
                </a:cxn>
                <a:cxn ang="T7">
                  <a:pos x="T2" y="T3"/>
                </a:cxn>
                <a:cxn ang="T8">
                  <a:pos x="T4" y="T5"/>
                </a:cxn>
              </a:cxnLst>
              <a:rect l="T9" t="T10" r="T11" b="T12"/>
              <a:pathLst>
                <a:path w="142" h="354">
                  <a:moveTo>
                    <a:pt x="0" y="0"/>
                  </a:moveTo>
                  <a:cubicBezTo>
                    <a:pt x="49" y="51"/>
                    <a:pt x="98" y="103"/>
                    <a:pt x="120" y="162"/>
                  </a:cubicBezTo>
                  <a:cubicBezTo>
                    <a:pt x="142" y="221"/>
                    <a:pt x="137" y="287"/>
                    <a:pt x="132" y="354"/>
                  </a:cubicBezTo>
                </a:path>
              </a:pathLst>
            </a:custGeom>
            <a:noFill/>
            <a:ln w="285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Comic Sans MS" panose="030F0702030302020204" pitchFamily="66" charset="0"/>
              </a:endParaRPr>
            </a:p>
          </p:txBody>
        </p:sp>
        <p:sp>
          <p:nvSpPr>
            <p:cNvPr id="11274" name="Text Box 10"/>
            <p:cNvSpPr txBox="1">
              <a:spLocks noChangeArrowheads="1"/>
            </p:cNvSpPr>
            <p:nvPr/>
          </p:nvSpPr>
          <p:spPr bwMode="auto">
            <a:xfrm>
              <a:off x="4800" y="1494"/>
              <a:ext cx="3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a:solidFill>
                    <a:schemeClr val="accent2"/>
                  </a:solidFill>
                  <a:latin typeface="Comic Sans MS" panose="030F0702030302020204" pitchFamily="66" charset="0"/>
                </a:rPr>
                <a:t>F</a:t>
              </a:r>
            </a:p>
          </p:txBody>
        </p:sp>
        <p:sp>
          <p:nvSpPr>
            <p:cNvPr id="11275" name="Text Box 11"/>
            <p:cNvSpPr txBox="1">
              <a:spLocks noChangeArrowheads="1"/>
            </p:cNvSpPr>
            <p:nvPr/>
          </p:nvSpPr>
          <p:spPr bwMode="auto">
            <a:xfrm>
              <a:off x="3666" y="1350"/>
              <a:ext cx="3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a:solidFill>
                    <a:srgbClr val="FF3300"/>
                  </a:solidFill>
                  <a:latin typeface="Comic Sans MS" panose="030F0702030302020204" pitchFamily="66" charset="0"/>
                </a:rPr>
                <a:t>F</a:t>
              </a:r>
              <a:r>
                <a:rPr lang="en-GB" altLang="en-US" baseline="-25000">
                  <a:solidFill>
                    <a:srgbClr val="FF3300"/>
                  </a:solidFill>
                  <a:latin typeface="Comic Sans MS" panose="030F0702030302020204" pitchFamily="66" charset="0"/>
                </a:rPr>
                <a:t>V</a:t>
              </a:r>
            </a:p>
          </p:txBody>
        </p:sp>
        <p:sp>
          <p:nvSpPr>
            <p:cNvPr id="11276" name="Text Box 12"/>
            <p:cNvSpPr txBox="1">
              <a:spLocks noChangeArrowheads="1"/>
            </p:cNvSpPr>
            <p:nvPr/>
          </p:nvSpPr>
          <p:spPr bwMode="auto">
            <a:xfrm>
              <a:off x="4834" y="2044"/>
              <a:ext cx="3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a:solidFill>
                    <a:srgbClr val="FF3300"/>
                  </a:solidFill>
                  <a:latin typeface="Comic Sans MS" panose="030F0702030302020204" pitchFamily="66" charset="0"/>
                </a:rPr>
                <a:t>F</a:t>
              </a:r>
              <a:r>
                <a:rPr lang="en-GB" altLang="en-US" baseline="-25000">
                  <a:solidFill>
                    <a:srgbClr val="FF3300"/>
                  </a:solidFill>
                  <a:latin typeface="Comic Sans MS" panose="030F0702030302020204" pitchFamily="66" charset="0"/>
                </a:rPr>
                <a:t>H</a:t>
              </a:r>
            </a:p>
          </p:txBody>
        </p:sp>
        <p:sp>
          <p:nvSpPr>
            <p:cNvPr id="11277" name="Text Box 13"/>
            <p:cNvSpPr txBox="1">
              <a:spLocks noChangeArrowheads="1"/>
            </p:cNvSpPr>
            <p:nvPr/>
          </p:nvSpPr>
          <p:spPr bwMode="auto">
            <a:xfrm>
              <a:off x="4314" y="1986"/>
              <a:ext cx="4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n-US">
                  <a:solidFill>
                    <a:schemeClr val="hlink"/>
                  </a:solidFill>
                  <a:latin typeface="Comic Sans MS" panose="030F0702030302020204" pitchFamily="66" charset="0"/>
                  <a:cs typeface="Arial" charset="0"/>
                </a:rPr>
                <a:t>θ</a:t>
              </a:r>
            </a:p>
          </p:txBody>
        </p:sp>
        <p:sp>
          <p:nvSpPr>
            <p:cNvPr id="11278" name="Text Box 14"/>
            <p:cNvSpPr txBox="1">
              <a:spLocks noChangeArrowheads="1"/>
            </p:cNvSpPr>
            <p:nvPr/>
          </p:nvSpPr>
          <p:spPr bwMode="auto">
            <a:xfrm>
              <a:off x="5314" y="2320"/>
              <a:ext cx="2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a:latin typeface="Comic Sans MS" panose="030F0702030302020204" pitchFamily="66" charset="0"/>
              </a:endParaRPr>
            </a:p>
          </p:txBody>
        </p:sp>
        <p:sp>
          <p:nvSpPr>
            <p:cNvPr id="11279" name="Text Box 15"/>
            <p:cNvSpPr txBox="1">
              <a:spLocks noChangeArrowheads="1"/>
            </p:cNvSpPr>
            <p:nvPr/>
          </p:nvSpPr>
          <p:spPr bwMode="auto">
            <a:xfrm>
              <a:off x="5318" y="782"/>
              <a:ext cx="2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a:latin typeface="Comic Sans MS" panose="030F0702030302020204" pitchFamily="66" charset="0"/>
              </a:endParaRPr>
            </a:p>
          </p:txBody>
        </p:sp>
        <p:sp>
          <p:nvSpPr>
            <p:cNvPr id="11280" name="Text Box 16"/>
            <p:cNvSpPr txBox="1">
              <a:spLocks noChangeArrowheads="1"/>
            </p:cNvSpPr>
            <p:nvPr/>
          </p:nvSpPr>
          <p:spPr bwMode="auto">
            <a:xfrm>
              <a:off x="3576" y="780"/>
              <a:ext cx="2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a:latin typeface="Comic Sans MS" panose="030F0702030302020204" pitchFamily="66" charset="0"/>
              </a:endParaRPr>
            </a:p>
          </p:txBody>
        </p:sp>
        <p:sp>
          <p:nvSpPr>
            <p:cNvPr id="11281" name="Text Box 17"/>
            <p:cNvSpPr txBox="1">
              <a:spLocks noChangeArrowheads="1"/>
            </p:cNvSpPr>
            <p:nvPr/>
          </p:nvSpPr>
          <p:spPr bwMode="auto">
            <a:xfrm>
              <a:off x="3514" y="2254"/>
              <a:ext cx="2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a:latin typeface="Comic Sans MS" panose="030F0702030302020204" pitchFamily="66" charset="0"/>
              </a:endParaRPr>
            </a:p>
          </p:txBody>
        </p:sp>
      </p:grpSp>
    </p:spTree>
    <p:extLst>
      <p:ext uri="{BB962C8B-B14F-4D97-AF65-F5344CB8AC3E}">
        <p14:creationId xmlns:p14="http://schemas.microsoft.com/office/powerpoint/2010/main" val="42469653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022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022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022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8022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80227">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80227">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80227">
                                            <p:txEl>
                                              <p:pRg st="9" end="9"/>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8022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620688"/>
            <a:ext cx="8296275" cy="581025"/>
          </a:xfrm>
        </p:spPr>
        <p:txBody>
          <a:bodyPr>
            <a:normAutofit/>
          </a:bodyPr>
          <a:lstStyle/>
          <a:p>
            <a:pPr eaLnBrk="1" hangingPunct="1">
              <a:lnSpc>
                <a:spcPct val="100000"/>
              </a:lnSpc>
            </a:pPr>
            <a:r>
              <a:rPr lang="en-GB" altLang="en-US" sz="2400" dirty="0" smtClean="0">
                <a:latin typeface="Comic Sans MS" panose="030F0702030302020204" pitchFamily="66" charset="0"/>
              </a:rPr>
              <a:t>Inclined planes</a:t>
            </a:r>
          </a:p>
        </p:txBody>
      </p:sp>
      <p:sp>
        <p:nvSpPr>
          <p:cNvPr id="178179" name="Rectangle 3"/>
          <p:cNvSpPr>
            <a:spLocks noGrp="1" noChangeArrowheads="1"/>
          </p:cNvSpPr>
          <p:nvPr>
            <p:ph type="body" sz="half" idx="1"/>
          </p:nvPr>
        </p:nvSpPr>
        <p:spPr>
          <a:xfrm>
            <a:off x="420688" y="1196752"/>
            <a:ext cx="5337175" cy="5544616"/>
          </a:xfrm>
        </p:spPr>
        <p:txBody>
          <a:bodyPr>
            <a:normAutofit fontScale="85000" lnSpcReduction="10000"/>
          </a:bodyPr>
          <a:lstStyle/>
          <a:p>
            <a:pPr marL="0" indent="0" eaLnBrk="1" hangingPunct="1">
              <a:lnSpc>
                <a:spcPct val="120000"/>
              </a:lnSpc>
              <a:buFontTx/>
              <a:buNone/>
            </a:pPr>
            <a:r>
              <a:rPr lang="en-GB" altLang="en-US" sz="1800" dirty="0" smtClean="0">
                <a:latin typeface="Comic Sans MS" panose="030F0702030302020204" pitchFamily="66" charset="0"/>
              </a:rPr>
              <a:t>Components need not be vertical and horizontal. </a:t>
            </a:r>
          </a:p>
          <a:p>
            <a:pPr marL="0" indent="0" eaLnBrk="1" hangingPunct="1">
              <a:lnSpc>
                <a:spcPct val="120000"/>
              </a:lnSpc>
              <a:buFontTx/>
              <a:buNone/>
            </a:pPr>
            <a:r>
              <a:rPr lang="en-GB" altLang="en-US" sz="1800" dirty="0" smtClean="0">
                <a:latin typeface="Comic Sans MS" panose="030F0702030302020204" pitchFamily="66" charset="0"/>
              </a:rPr>
              <a:t>In the example opposite the weight of the block </a:t>
            </a:r>
            <a:r>
              <a:rPr lang="en-GB" altLang="en-US" sz="1800" b="1" dirty="0" smtClean="0">
                <a:solidFill>
                  <a:schemeClr val="accent2"/>
                </a:solidFill>
                <a:latin typeface="Comic Sans MS" panose="030F0702030302020204" pitchFamily="66" charset="0"/>
              </a:rPr>
              <a:t>W</a:t>
            </a:r>
            <a:r>
              <a:rPr lang="en-GB" altLang="en-US" sz="1800" dirty="0" smtClean="0">
                <a:latin typeface="Comic Sans MS" panose="030F0702030302020204" pitchFamily="66" charset="0"/>
              </a:rPr>
              <a:t> has components parallel, </a:t>
            </a:r>
            <a:r>
              <a:rPr lang="en-GB" altLang="en-US" sz="1800" b="1" dirty="0" smtClean="0">
                <a:solidFill>
                  <a:srgbClr val="FF3300"/>
                </a:solidFill>
                <a:latin typeface="Comic Sans MS" panose="030F0702030302020204" pitchFamily="66" charset="0"/>
              </a:rPr>
              <a:t>F</a:t>
            </a:r>
            <a:r>
              <a:rPr lang="en-GB" altLang="en-US" sz="1800" b="1" baseline="-25000" dirty="0" smtClean="0">
                <a:solidFill>
                  <a:srgbClr val="FF3300"/>
                </a:solidFill>
                <a:latin typeface="Comic Sans MS" panose="030F0702030302020204" pitchFamily="66" charset="0"/>
              </a:rPr>
              <a:t>1</a:t>
            </a:r>
            <a:r>
              <a:rPr lang="en-GB" altLang="en-US" sz="1800" dirty="0" smtClean="0">
                <a:latin typeface="Comic Sans MS" panose="030F0702030302020204" pitchFamily="66" charset="0"/>
              </a:rPr>
              <a:t> and perpendicular </a:t>
            </a:r>
            <a:r>
              <a:rPr lang="en-GB" altLang="en-US" sz="1800" b="1" dirty="0" smtClean="0">
                <a:solidFill>
                  <a:srgbClr val="FF3300"/>
                </a:solidFill>
                <a:latin typeface="Comic Sans MS" panose="030F0702030302020204" pitchFamily="66" charset="0"/>
              </a:rPr>
              <a:t>F</a:t>
            </a:r>
            <a:r>
              <a:rPr lang="en-GB" altLang="en-US" sz="1800" b="1" baseline="-25000" dirty="0" smtClean="0">
                <a:solidFill>
                  <a:srgbClr val="FF3300"/>
                </a:solidFill>
                <a:latin typeface="Comic Sans MS" panose="030F0702030302020204" pitchFamily="66" charset="0"/>
              </a:rPr>
              <a:t>2</a:t>
            </a:r>
            <a:r>
              <a:rPr lang="en-GB" altLang="en-US" sz="1800" dirty="0" smtClean="0">
                <a:latin typeface="Comic Sans MS" panose="030F0702030302020204" pitchFamily="66" charset="0"/>
              </a:rPr>
              <a:t> to the inclined plane .</a:t>
            </a:r>
          </a:p>
          <a:p>
            <a:pPr marL="0" indent="0" eaLnBrk="1" hangingPunct="1">
              <a:lnSpc>
                <a:spcPct val="120000"/>
              </a:lnSpc>
              <a:buFontTx/>
              <a:buNone/>
            </a:pPr>
            <a:r>
              <a:rPr lang="en-GB" altLang="en-US" sz="1800" i="1" dirty="0" smtClean="0">
                <a:latin typeface="Comic Sans MS" panose="030F0702030302020204" pitchFamily="66" charset="0"/>
              </a:rPr>
              <a:t>Calculate these components if the block’s weight is 250N and the angle of the plane 20</a:t>
            </a:r>
            <a:r>
              <a:rPr lang="en-GB" altLang="en-US" sz="1800" i="1" baseline="30000" dirty="0" smtClean="0">
                <a:latin typeface="Comic Sans MS" panose="030F0702030302020204" pitchFamily="66" charset="0"/>
              </a:rPr>
              <a:t>o</a:t>
            </a:r>
            <a:r>
              <a:rPr lang="en-GB" altLang="en-US" sz="1800" i="1" dirty="0" smtClean="0">
                <a:latin typeface="Comic Sans MS" panose="030F0702030302020204" pitchFamily="66" charset="0"/>
              </a:rPr>
              <a:t>.</a:t>
            </a:r>
          </a:p>
          <a:p>
            <a:pPr marL="0" indent="0" eaLnBrk="1" hangingPunct="1">
              <a:lnSpc>
                <a:spcPct val="120000"/>
              </a:lnSpc>
              <a:buFontTx/>
              <a:buNone/>
            </a:pPr>
            <a:r>
              <a:rPr lang="en-GB" altLang="en-US" sz="1800" b="1" dirty="0" smtClean="0">
                <a:solidFill>
                  <a:srgbClr val="FF3300"/>
                </a:solidFill>
                <a:latin typeface="Comic Sans MS" panose="030F0702030302020204" pitchFamily="66" charset="0"/>
              </a:rPr>
              <a:t>F</a:t>
            </a:r>
            <a:r>
              <a:rPr lang="en-GB" altLang="en-US" sz="1800" b="1" baseline="-25000" dirty="0" smtClean="0">
                <a:solidFill>
                  <a:srgbClr val="FF3300"/>
                </a:solidFill>
                <a:latin typeface="Comic Sans MS" panose="030F0702030302020204" pitchFamily="66" charset="0"/>
              </a:rPr>
              <a:t>2</a:t>
            </a:r>
            <a:r>
              <a:rPr lang="en-GB" altLang="en-US" sz="1800" b="1" dirty="0" smtClean="0">
                <a:latin typeface="Comic Sans MS" panose="030F0702030302020204" pitchFamily="66" charset="0"/>
              </a:rPr>
              <a:t> </a:t>
            </a:r>
            <a:r>
              <a:rPr lang="en-GB" altLang="en-US" sz="1800" dirty="0" smtClean="0">
                <a:latin typeface="Comic Sans MS" panose="030F0702030302020204" pitchFamily="66" charset="0"/>
              </a:rPr>
              <a:t>is the component next to the angle and is therefore the cosine component.</a:t>
            </a:r>
            <a:endParaRPr lang="en-GB" altLang="en-US" sz="1800" b="1" dirty="0" smtClean="0">
              <a:solidFill>
                <a:srgbClr val="FF3300"/>
              </a:solidFill>
              <a:latin typeface="Comic Sans MS" panose="030F0702030302020204" pitchFamily="66" charset="0"/>
            </a:endParaRPr>
          </a:p>
          <a:p>
            <a:pPr marL="0" indent="0" eaLnBrk="1" hangingPunct="1">
              <a:lnSpc>
                <a:spcPct val="120000"/>
              </a:lnSpc>
              <a:buFontTx/>
              <a:buNone/>
            </a:pPr>
            <a:r>
              <a:rPr lang="en-GB" altLang="en-US" sz="1800" b="1" dirty="0" smtClean="0">
                <a:solidFill>
                  <a:srgbClr val="FF3300"/>
                </a:solidFill>
                <a:latin typeface="Comic Sans MS" panose="030F0702030302020204" pitchFamily="66" charset="0"/>
              </a:rPr>
              <a:t>F</a:t>
            </a:r>
            <a:r>
              <a:rPr lang="en-GB" altLang="en-US" sz="1800" b="1" baseline="-25000" dirty="0" smtClean="0">
                <a:solidFill>
                  <a:srgbClr val="FF3300"/>
                </a:solidFill>
                <a:latin typeface="Comic Sans MS" panose="030F0702030302020204" pitchFamily="66" charset="0"/>
              </a:rPr>
              <a:t>2</a:t>
            </a:r>
            <a:r>
              <a:rPr lang="en-GB" altLang="en-US" sz="1800" b="1" dirty="0" smtClean="0">
                <a:latin typeface="Comic Sans MS" panose="030F0702030302020204" pitchFamily="66" charset="0"/>
              </a:rPr>
              <a:t> = </a:t>
            </a:r>
            <a:r>
              <a:rPr lang="en-GB" altLang="en-US" sz="1800" b="1" dirty="0" smtClean="0">
                <a:solidFill>
                  <a:schemeClr val="accent2"/>
                </a:solidFill>
                <a:latin typeface="Comic Sans MS" panose="030F0702030302020204" pitchFamily="66" charset="0"/>
              </a:rPr>
              <a:t>W</a:t>
            </a:r>
            <a:r>
              <a:rPr lang="en-GB" altLang="en-US" sz="1800" b="1" dirty="0" smtClean="0">
                <a:latin typeface="Comic Sans MS" panose="030F0702030302020204" pitchFamily="66" charset="0"/>
              </a:rPr>
              <a:t> cos </a:t>
            </a:r>
            <a:r>
              <a:rPr lang="el-GR" altLang="en-US" sz="1800" b="1" dirty="0" smtClean="0">
                <a:solidFill>
                  <a:schemeClr val="hlink"/>
                </a:solidFill>
                <a:latin typeface="Comic Sans MS" panose="030F0702030302020204" pitchFamily="66" charset="0"/>
              </a:rPr>
              <a:t>θ</a:t>
            </a:r>
            <a:r>
              <a:rPr lang="en-GB" altLang="en-US" sz="1800" b="1" dirty="0" smtClean="0">
                <a:solidFill>
                  <a:schemeClr val="hlink"/>
                </a:solidFill>
                <a:latin typeface="Comic Sans MS" panose="030F0702030302020204" pitchFamily="66" charset="0"/>
              </a:rPr>
              <a:t> </a:t>
            </a:r>
          </a:p>
          <a:p>
            <a:pPr marL="0" indent="0" eaLnBrk="1" hangingPunct="1">
              <a:lnSpc>
                <a:spcPct val="120000"/>
              </a:lnSpc>
              <a:buFontTx/>
              <a:buNone/>
            </a:pPr>
            <a:r>
              <a:rPr lang="en-GB" altLang="en-US" sz="1800" dirty="0" smtClean="0">
                <a:latin typeface="Comic Sans MS" panose="030F0702030302020204" pitchFamily="66" charset="0"/>
              </a:rPr>
              <a:t>= 250 x cos 20</a:t>
            </a:r>
            <a:r>
              <a:rPr lang="en-GB" altLang="en-US" sz="1800" baseline="30000" dirty="0" smtClean="0">
                <a:latin typeface="Comic Sans MS" panose="030F0702030302020204" pitchFamily="66" charset="0"/>
              </a:rPr>
              <a:t>o</a:t>
            </a:r>
            <a:r>
              <a:rPr lang="en-GB" altLang="en-US" sz="1800" dirty="0" smtClean="0">
                <a:latin typeface="Comic Sans MS" panose="030F0702030302020204" pitchFamily="66" charset="0"/>
              </a:rPr>
              <a:t> = 250 x 0.9397</a:t>
            </a:r>
          </a:p>
          <a:p>
            <a:pPr marL="0" indent="0" eaLnBrk="1" hangingPunct="1">
              <a:lnSpc>
                <a:spcPct val="120000"/>
              </a:lnSpc>
              <a:buFontTx/>
              <a:buNone/>
            </a:pPr>
            <a:r>
              <a:rPr lang="en-GB" altLang="en-US" sz="1800" b="1" dirty="0" smtClean="0">
                <a:solidFill>
                  <a:srgbClr val="FF3300"/>
                </a:solidFill>
                <a:latin typeface="Comic Sans MS" panose="030F0702030302020204" pitchFamily="66" charset="0"/>
              </a:rPr>
              <a:t>F</a:t>
            </a:r>
            <a:r>
              <a:rPr lang="en-GB" altLang="en-US" sz="1800" b="1" baseline="-25000" dirty="0" smtClean="0">
                <a:solidFill>
                  <a:srgbClr val="FF3300"/>
                </a:solidFill>
                <a:latin typeface="Comic Sans MS" panose="030F0702030302020204" pitchFamily="66" charset="0"/>
              </a:rPr>
              <a:t>2</a:t>
            </a:r>
            <a:r>
              <a:rPr lang="en-GB" altLang="en-US" sz="1800" b="1" dirty="0" smtClean="0">
                <a:solidFill>
                  <a:srgbClr val="FF3300"/>
                </a:solidFill>
                <a:latin typeface="Comic Sans MS" panose="030F0702030302020204" pitchFamily="66" charset="0"/>
              </a:rPr>
              <a:t> = component perpendicular to the plane </a:t>
            </a:r>
          </a:p>
          <a:p>
            <a:pPr marL="0" indent="0" eaLnBrk="1" hangingPunct="1">
              <a:lnSpc>
                <a:spcPct val="120000"/>
              </a:lnSpc>
              <a:buFontTx/>
              <a:buNone/>
            </a:pPr>
            <a:r>
              <a:rPr lang="en-GB" altLang="en-US" sz="1800" b="1" dirty="0" smtClean="0">
                <a:solidFill>
                  <a:srgbClr val="FF3300"/>
                </a:solidFill>
                <a:latin typeface="Comic Sans MS" panose="030F0702030302020204" pitchFamily="66" charset="0"/>
              </a:rPr>
              <a:t>= 235 N</a:t>
            </a:r>
          </a:p>
          <a:p>
            <a:pPr marL="0" indent="0" eaLnBrk="1" hangingPunct="1">
              <a:lnSpc>
                <a:spcPct val="120000"/>
              </a:lnSpc>
              <a:buFontTx/>
              <a:buNone/>
            </a:pPr>
            <a:r>
              <a:rPr lang="en-GB" altLang="en-US" sz="1800" b="1" dirty="0" smtClean="0">
                <a:solidFill>
                  <a:srgbClr val="FF3300"/>
                </a:solidFill>
                <a:latin typeface="Comic Sans MS" panose="030F0702030302020204" pitchFamily="66" charset="0"/>
              </a:rPr>
              <a:t>F</a:t>
            </a:r>
            <a:r>
              <a:rPr lang="en-GB" altLang="en-US" sz="1800" b="1" baseline="-25000" dirty="0" smtClean="0">
                <a:solidFill>
                  <a:srgbClr val="FF3300"/>
                </a:solidFill>
                <a:latin typeface="Comic Sans MS" panose="030F0702030302020204" pitchFamily="66" charset="0"/>
              </a:rPr>
              <a:t>1</a:t>
            </a:r>
            <a:r>
              <a:rPr lang="en-GB" altLang="en-US" sz="1800" b="1" dirty="0" smtClean="0">
                <a:latin typeface="Comic Sans MS" panose="030F0702030302020204" pitchFamily="66" charset="0"/>
              </a:rPr>
              <a:t> = </a:t>
            </a:r>
            <a:r>
              <a:rPr lang="en-GB" altLang="en-US" sz="1800" b="1" dirty="0" smtClean="0">
                <a:solidFill>
                  <a:schemeClr val="accent2"/>
                </a:solidFill>
                <a:latin typeface="Comic Sans MS" panose="030F0702030302020204" pitchFamily="66" charset="0"/>
              </a:rPr>
              <a:t>W</a:t>
            </a:r>
            <a:r>
              <a:rPr lang="en-GB" altLang="en-US" sz="1800" b="1" dirty="0" smtClean="0">
                <a:latin typeface="Comic Sans MS" panose="030F0702030302020204" pitchFamily="66" charset="0"/>
              </a:rPr>
              <a:t> sin </a:t>
            </a:r>
            <a:r>
              <a:rPr lang="el-GR" altLang="en-US" sz="1800" b="1" dirty="0" smtClean="0">
                <a:solidFill>
                  <a:schemeClr val="hlink"/>
                </a:solidFill>
                <a:latin typeface="Comic Sans MS" panose="030F0702030302020204" pitchFamily="66" charset="0"/>
              </a:rPr>
              <a:t>θ</a:t>
            </a:r>
            <a:r>
              <a:rPr lang="en-GB" altLang="en-US" sz="1800" b="1" dirty="0" smtClean="0">
                <a:solidFill>
                  <a:schemeClr val="hlink"/>
                </a:solidFill>
                <a:latin typeface="Comic Sans MS" panose="030F0702030302020204" pitchFamily="66" charset="0"/>
              </a:rPr>
              <a:t> </a:t>
            </a:r>
          </a:p>
          <a:p>
            <a:pPr marL="0" indent="0" eaLnBrk="1" hangingPunct="1">
              <a:lnSpc>
                <a:spcPct val="120000"/>
              </a:lnSpc>
              <a:buFontTx/>
              <a:buNone/>
            </a:pPr>
            <a:r>
              <a:rPr lang="en-GB" altLang="en-US" sz="1800" dirty="0" smtClean="0">
                <a:latin typeface="Comic Sans MS" panose="030F0702030302020204" pitchFamily="66" charset="0"/>
              </a:rPr>
              <a:t>= 250 x sin 20</a:t>
            </a:r>
            <a:r>
              <a:rPr lang="en-GB" altLang="en-US" sz="1800" baseline="30000" dirty="0" smtClean="0">
                <a:latin typeface="Comic Sans MS" panose="030F0702030302020204" pitchFamily="66" charset="0"/>
              </a:rPr>
              <a:t>o</a:t>
            </a:r>
            <a:r>
              <a:rPr lang="en-GB" altLang="en-US" sz="1800" dirty="0" smtClean="0">
                <a:latin typeface="Comic Sans MS" panose="030F0702030302020204" pitchFamily="66" charset="0"/>
              </a:rPr>
              <a:t> = 250 x 0.3420</a:t>
            </a:r>
          </a:p>
          <a:p>
            <a:pPr marL="0" indent="0" eaLnBrk="1" hangingPunct="1">
              <a:lnSpc>
                <a:spcPct val="120000"/>
              </a:lnSpc>
              <a:buFontTx/>
              <a:buNone/>
            </a:pPr>
            <a:r>
              <a:rPr lang="en-GB" altLang="en-US" sz="1800" b="1" dirty="0" smtClean="0">
                <a:solidFill>
                  <a:srgbClr val="FF3300"/>
                </a:solidFill>
                <a:latin typeface="Comic Sans MS" panose="030F0702030302020204" pitchFamily="66" charset="0"/>
              </a:rPr>
              <a:t>F</a:t>
            </a:r>
            <a:r>
              <a:rPr lang="en-GB" altLang="en-US" sz="1800" b="1" baseline="-25000" dirty="0" smtClean="0">
                <a:solidFill>
                  <a:srgbClr val="FF3300"/>
                </a:solidFill>
                <a:latin typeface="Comic Sans MS" panose="030F0702030302020204" pitchFamily="66" charset="0"/>
              </a:rPr>
              <a:t>1</a:t>
            </a:r>
            <a:r>
              <a:rPr lang="en-GB" altLang="en-US" sz="1800" b="1" dirty="0" smtClean="0">
                <a:solidFill>
                  <a:srgbClr val="FF3300"/>
                </a:solidFill>
                <a:latin typeface="Comic Sans MS" panose="030F0702030302020204" pitchFamily="66" charset="0"/>
              </a:rPr>
              <a:t> = component parallel to the plane </a:t>
            </a:r>
          </a:p>
          <a:p>
            <a:pPr marL="0" indent="0" eaLnBrk="1" hangingPunct="1">
              <a:lnSpc>
                <a:spcPct val="120000"/>
              </a:lnSpc>
              <a:buFontTx/>
              <a:buNone/>
            </a:pPr>
            <a:r>
              <a:rPr lang="en-GB" altLang="en-US" sz="1800" b="1" dirty="0" smtClean="0">
                <a:solidFill>
                  <a:srgbClr val="FF3300"/>
                </a:solidFill>
                <a:latin typeface="Comic Sans MS" panose="030F0702030302020204" pitchFamily="66" charset="0"/>
              </a:rPr>
              <a:t>= 85.5 N</a:t>
            </a:r>
          </a:p>
        </p:txBody>
      </p:sp>
      <p:grpSp>
        <p:nvGrpSpPr>
          <p:cNvPr id="2" name="Group 18"/>
          <p:cNvGrpSpPr>
            <a:grpSpLocks/>
          </p:cNvGrpSpPr>
          <p:nvPr/>
        </p:nvGrpSpPr>
        <p:grpSpPr bwMode="auto">
          <a:xfrm>
            <a:off x="5411321" y="2940989"/>
            <a:ext cx="3381375" cy="2271713"/>
            <a:chOff x="3390" y="1122"/>
            <a:chExt cx="2130" cy="1431"/>
          </a:xfrm>
        </p:grpSpPr>
        <p:sp>
          <p:nvSpPr>
            <p:cNvPr id="12296" name="Freeform 5"/>
            <p:cNvSpPr>
              <a:spLocks/>
            </p:cNvSpPr>
            <p:nvPr/>
          </p:nvSpPr>
          <p:spPr bwMode="auto">
            <a:xfrm>
              <a:off x="3720" y="1710"/>
              <a:ext cx="106" cy="114"/>
            </a:xfrm>
            <a:custGeom>
              <a:avLst/>
              <a:gdLst>
                <a:gd name="T0" fmla="*/ 0 w 142"/>
                <a:gd name="T1" fmla="*/ 0 h 354"/>
                <a:gd name="T2" fmla="*/ 90 w 142"/>
                <a:gd name="T3" fmla="*/ 52 h 354"/>
                <a:gd name="T4" fmla="*/ 99 w 142"/>
                <a:gd name="T5" fmla="*/ 114 h 354"/>
                <a:gd name="T6" fmla="*/ 0 60000 65536"/>
                <a:gd name="T7" fmla="*/ 0 60000 65536"/>
                <a:gd name="T8" fmla="*/ 0 60000 65536"/>
                <a:gd name="T9" fmla="*/ 0 w 142"/>
                <a:gd name="T10" fmla="*/ 0 h 354"/>
                <a:gd name="T11" fmla="*/ 142 w 142"/>
                <a:gd name="T12" fmla="*/ 354 h 354"/>
              </a:gdLst>
              <a:ahLst/>
              <a:cxnLst>
                <a:cxn ang="T6">
                  <a:pos x="T0" y="T1"/>
                </a:cxn>
                <a:cxn ang="T7">
                  <a:pos x="T2" y="T3"/>
                </a:cxn>
                <a:cxn ang="T8">
                  <a:pos x="T4" y="T5"/>
                </a:cxn>
              </a:cxnLst>
              <a:rect l="T9" t="T10" r="T11" b="T12"/>
              <a:pathLst>
                <a:path w="142" h="354">
                  <a:moveTo>
                    <a:pt x="0" y="0"/>
                  </a:moveTo>
                  <a:cubicBezTo>
                    <a:pt x="49" y="51"/>
                    <a:pt x="98" y="103"/>
                    <a:pt x="120" y="162"/>
                  </a:cubicBezTo>
                  <a:cubicBezTo>
                    <a:pt x="142" y="221"/>
                    <a:pt x="137" y="287"/>
                    <a:pt x="132" y="354"/>
                  </a:cubicBezTo>
                </a:path>
              </a:pathLst>
            </a:custGeom>
            <a:noFill/>
            <a:ln w="285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Comic Sans MS" panose="030F0702030302020204" pitchFamily="66" charset="0"/>
              </a:endParaRPr>
            </a:p>
          </p:txBody>
        </p:sp>
        <p:sp>
          <p:nvSpPr>
            <p:cNvPr id="12297" name="Text Box 6"/>
            <p:cNvSpPr txBox="1">
              <a:spLocks noChangeArrowheads="1"/>
            </p:cNvSpPr>
            <p:nvPr/>
          </p:nvSpPr>
          <p:spPr bwMode="auto">
            <a:xfrm>
              <a:off x="4386" y="2322"/>
              <a:ext cx="97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b="1">
                  <a:solidFill>
                    <a:schemeClr val="accent2"/>
                  </a:solidFill>
                  <a:latin typeface="Comic Sans MS" panose="030F0702030302020204" pitchFamily="66" charset="0"/>
                </a:rPr>
                <a:t>W = 250N</a:t>
              </a:r>
            </a:p>
          </p:txBody>
        </p:sp>
        <p:sp>
          <p:nvSpPr>
            <p:cNvPr id="12298" name="Text Box 7"/>
            <p:cNvSpPr txBox="1">
              <a:spLocks noChangeArrowheads="1"/>
            </p:cNvSpPr>
            <p:nvPr/>
          </p:nvSpPr>
          <p:spPr bwMode="auto">
            <a:xfrm>
              <a:off x="4176" y="1122"/>
              <a:ext cx="3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b="1">
                  <a:solidFill>
                    <a:srgbClr val="FF3300"/>
                  </a:solidFill>
                  <a:latin typeface="Comic Sans MS" panose="030F0702030302020204" pitchFamily="66" charset="0"/>
                </a:rPr>
                <a:t>F</a:t>
              </a:r>
              <a:r>
                <a:rPr lang="en-GB" altLang="en-US" b="1" baseline="-25000">
                  <a:solidFill>
                    <a:srgbClr val="FF3300"/>
                  </a:solidFill>
                  <a:latin typeface="Comic Sans MS" panose="030F0702030302020204" pitchFamily="66" charset="0"/>
                </a:rPr>
                <a:t>1</a:t>
              </a:r>
            </a:p>
          </p:txBody>
        </p:sp>
        <p:sp>
          <p:nvSpPr>
            <p:cNvPr id="12299" name="Text Box 8"/>
            <p:cNvSpPr txBox="1">
              <a:spLocks noChangeArrowheads="1"/>
            </p:cNvSpPr>
            <p:nvPr/>
          </p:nvSpPr>
          <p:spPr bwMode="auto">
            <a:xfrm>
              <a:off x="5002" y="2020"/>
              <a:ext cx="3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b="1">
                  <a:solidFill>
                    <a:srgbClr val="FF3300"/>
                  </a:solidFill>
                  <a:latin typeface="Comic Sans MS" panose="030F0702030302020204" pitchFamily="66" charset="0"/>
                </a:rPr>
                <a:t>F</a:t>
              </a:r>
              <a:r>
                <a:rPr lang="en-GB" altLang="en-US" b="1" baseline="-25000">
                  <a:solidFill>
                    <a:srgbClr val="FF3300"/>
                  </a:solidFill>
                  <a:latin typeface="Comic Sans MS" panose="030F0702030302020204" pitchFamily="66" charset="0"/>
                </a:rPr>
                <a:t>2</a:t>
              </a:r>
            </a:p>
          </p:txBody>
        </p:sp>
        <p:sp>
          <p:nvSpPr>
            <p:cNvPr id="12300" name="Text Box 9"/>
            <p:cNvSpPr txBox="1">
              <a:spLocks noChangeArrowheads="1"/>
            </p:cNvSpPr>
            <p:nvPr/>
          </p:nvSpPr>
          <p:spPr bwMode="auto">
            <a:xfrm>
              <a:off x="3852" y="1632"/>
              <a:ext cx="6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n-US" b="1">
                  <a:solidFill>
                    <a:schemeClr val="hlink"/>
                  </a:solidFill>
                  <a:latin typeface="Comic Sans MS" panose="030F0702030302020204" pitchFamily="66" charset="0"/>
                  <a:cs typeface="Arial" charset="0"/>
                </a:rPr>
                <a:t>θ</a:t>
              </a:r>
              <a:r>
                <a:rPr lang="en-GB" altLang="en-US" b="1">
                  <a:solidFill>
                    <a:schemeClr val="hlink"/>
                  </a:solidFill>
                  <a:latin typeface="Comic Sans MS" panose="030F0702030302020204" pitchFamily="66" charset="0"/>
                  <a:cs typeface="Arial" charset="0"/>
                </a:rPr>
                <a:t> = </a:t>
              </a:r>
              <a:r>
                <a:rPr lang="en-GB" altLang="en-US" b="1">
                  <a:solidFill>
                    <a:schemeClr val="hlink"/>
                  </a:solidFill>
                  <a:latin typeface="Comic Sans MS" panose="030F0702030302020204" pitchFamily="66" charset="0"/>
                </a:rPr>
                <a:t>20</a:t>
              </a:r>
              <a:r>
                <a:rPr lang="en-GB" altLang="en-US" b="1" baseline="30000">
                  <a:solidFill>
                    <a:schemeClr val="hlink"/>
                  </a:solidFill>
                  <a:latin typeface="Comic Sans MS" panose="030F0702030302020204" pitchFamily="66" charset="0"/>
                </a:rPr>
                <a:t>o</a:t>
              </a:r>
              <a:endParaRPr lang="el-GR" altLang="en-US" b="1" baseline="30000">
                <a:solidFill>
                  <a:schemeClr val="hlink"/>
                </a:solidFill>
                <a:latin typeface="Comic Sans MS" panose="030F0702030302020204" pitchFamily="66" charset="0"/>
              </a:endParaRPr>
            </a:p>
          </p:txBody>
        </p:sp>
        <p:sp>
          <p:nvSpPr>
            <p:cNvPr id="12301" name="AutoShape 10"/>
            <p:cNvSpPr>
              <a:spLocks noChangeArrowheads="1"/>
            </p:cNvSpPr>
            <p:nvPr/>
          </p:nvSpPr>
          <p:spPr bwMode="auto">
            <a:xfrm flipH="1">
              <a:off x="3390" y="1158"/>
              <a:ext cx="2130" cy="672"/>
            </a:xfrm>
            <a:prstGeom prst="rtTriangle">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latin typeface="Comic Sans MS" panose="030F0702030302020204" pitchFamily="66" charset="0"/>
              </a:endParaRPr>
            </a:p>
          </p:txBody>
        </p:sp>
        <p:sp>
          <p:nvSpPr>
            <p:cNvPr id="12302" name="Line 11"/>
            <p:cNvSpPr>
              <a:spLocks noChangeShapeType="1"/>
            </p:cNvSpPr>
            <p:nvPr/>
          </p:nvSpPr>
          <p:spPr bwMode="auto">
            <a:xfrm flipV="1">
              <a:off x="3402" y="1164"/>
              <a:ext cx="2100" cy="66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latin typeface="Comic Sans MS" panose="030F0702030302020204" pitchFamily="66" charset="0"/>
              </a:endParaRPr>
            </a:p>
          </p:txBody>
        </p:sp>
        <p:sp>
          <p:nvSpPr>
            <p:cNvPr id="12303" name="Rectangle 12"/>
            <p:cNvSpPr>
              <a:spLocks noChangeArrowheads="1"/>
            </p:cNvSpPr>
            <p:nvPr/>
          </p:nvSpPr>
          <p:spPr bwMode="auto">
            <a:xfrm rot="-1073344">
              <a:off x="4578" y="1185"/>
              <a:ext cx="252" cy="204"/>
            </a:xfrm>
            <a:prstGeom prst="rect">
              <a:avLst/>
            </a:prstGeom>
            <a:solidFill>
              <a:schemeClr val="folHlink"/>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latin typeface="Comic Sans MS" panose="030F0702030302020204" pitchFamily="66" charset="0"/>
              </a:endParaRPr>
            </a:p>
          </p:txBody>
        </p:sp>
        <p:sp>
          <p:nvSpPr>
            <p:cNvPr id="12304" name="Line 13"/>
            <p:cNvSpPr>
              <a:spLocks noChangeShapeType="1"/>
            </p:cNvSpPr>
            <p:nvPr/>
          </p:nvSpPr>
          <p:spPr bwMode="auto">
            <a:xfrm>
              <a:off x="4704" y="1290"/>
              <a:ext cx="12" cy="1038"/>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GB">
                <a:latin typeface="Comic Sans MS" panose="030F0702030302020204" pitchFamily="66" charset="0"/>
              </a:endParaRPr>
            </a:p>
          </p:txBody>
        </p:sp>
        <p:sp>
          <p:nvSpPr>
            <p:cNvPr id="12305" name="Line 14"/>
            <p:cNvSpPr>
              <a:spLocks noChangeShapeType="1"/>
            </p:cNvSpPr>
            <p:nvPr/>
          </p:nvSpPr>
          <p:spPr bwMode="auto">
            <a:xfrm flipH="1">
              <a:off x="4218" y="1308"/>
              <a:ext cx="474" cy="156"/>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GB">
                <a:latin typeface="Comic Sans MS" panose="030F0702030302020204" pitchFamily="66" charset="0"/>
              </a:endParaRPr>
            </a:p>
          </p:txBody>
        </p:sp>
        <p:sp>
          <p:nvSpPr>
            <p:cNvPr id="12306" name="Line 15"/>
            <p:cNvSpPr>
              <a:spLocks noChangeShapeType="1"/>
            </p:cNvSpPr>
            <p:nvPr/>
          </p:nvSpPr>
          <p:spPr bwMode="auto">
            <a:xfrm>
              <a:off x="4716" y="1302"/>
              <a:ext cx="294" cy="918"/>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GB">
                <a:latin typeface="Comic Sans MS" panose="030F0702030302020204" pitchFamily="66" charset="0"/>
              </a:endParaRPr>
            </a:p>
          </p:txBody>
        </p:sp>
      </p:grpSp>
      <p:grpSp>
        <p:nvGrpSpPr>
          <p:cNvPr id="3" name="Group 19"/>
          <p:cNvGrpSpPr>
            <a:grpSpLocks/>
          </p:cNvGrpSpPr>
          <p:nvPr/>
        </p:nvGrpSpPr>
        <p:grpSpPr bwMode="auto">
          <a:xfrm>
            <a:off x="7462838" y="3518743"/>
            <a:ext cx="860425" cy="404813"/>
            <a:chOff x="4335" y="3110"/>
            <a:chExt cx="542" cy="255"/>
          </a:xfrm>
        </p:grpSpPr>
        <p:sp>
          <p:nvSpPr>
            <p:cNvPr id="12294" name="Freeform 16"/>
            <p:cNvSpPr>
              <a:spLocks/>
            </p:cNvSpPr>
            <p:nvPr/>
          </p:nvSpPr>
          <p:spPr bwMode="auto">
            <a:xfrm>
              <a:off x="4335" y="3110"/>
              <a:ext cx="174" cy="48"/>
            </a:xfrm>
            <a:custGeom>
              <a:avLst/>
              <a:gdLst>
                <a:gd name="T0" fmla="*/ 0 w 174"/>
                <a:gd name="T1" fmla="*/ 36 h 48"/>
                <a:gd name="T2" fmla="*/ 90 w 174"/>
                <a:gd name="T3" fmla="*/ 42 h 48"/>
                <a:gd name="T4" fmla="*/ 174 w 174"/>
                <a:gd name="T5" fmla="*/ 0 h 48"/>
                <a:gd name="T6" fmla="*/ 0 60000 65536"/>
                <a:gd name="T7" fmla="*/ 0 60000 65536"/>
                <a:gd name="T8" fmla="*/ 0 60000 65536"/>
                <a:gd name="T9" fmla="*/ 0 w 174"/>
                <a:gd name="T10" fmla="*/ 0 h 48"/>
                <a:gd name="T11" fmla="*/ 174 w 174"/>
                <a:gd name="T12" fmla="*/ 48 h 48"/>
              </a:gdLst>
              <a:ahLst/>
              <a:cxnLst>
                <a:cxn ang="T6">
                  <a:pos x="T0" y="T1"/>
                </a:cxn>
                <a:cxn ang="T7">
                  <a:pos x="T2" y="T3"/>
                </a:cxn>
                <a:cxn ang="T8">
                  <a:pos x="T4" y="T5"/>
                </a:cxn>
              </a:cxnLst>
              <a:rect l="T9" t="T10" r="T11" b="T12"/>
              <a:pathLst>
                <a:path w="174" h="48">
                  <a:moveTo>
                    <a:pt x="0" y="36"/>
                  </a:moveTo>
                  <a:cubicBezTo>
                    <a:pt x="30" y="42"/>
                    <a:pt x="61" y="48"/>
                    <a:pt x="90" y="42"/>
                  </a:cubicBezTo>
                  <a:cubicBezTo>
                    <a:pt x="119" y="36"/>
                    <a:pt x="146" y="18"/>
                    <a:pt x="174" y="0"/>
                  </a:cubicBezTo>
                </a:path>
              </a:pathLst>
            </a:custGeom>
            <a:noFill/>
            <a:ln w="285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Comic Sans MS" panose="030F0702030302020204" pitchFamily="66" charset="0"/>
              </a:endParaRPr>
            </a:p>
          </p:txBody>
        </p:sp>
        <p:sp>
          <p:nvSpPr>
            <p:cNvPr id="12295" name="Text Box 17"/>
            <p:cNvSpPr txBox="1">
              <a:spLocks noChangeArrowheads="1"/>
            </p:cNvSpPr>
            <p:nvPr/>
          </p:nvSpPr>
          <p:spPr bwMode="auto">
            <a:xfrm>
              <a:off x="4397" y="3134"/>
              <a:ext cx="4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n-US" b="1">
                  <a:solidFill>
                    <a:schemeClr val="hlink"/>
                  </a:solidFill>
                  <a:latin typeface="Comic Sans MS" panose="030F0702030302020204" pitchFamily="66" charset="0"/>
                  <a:cs typeface="Arial" charset="0"/>
                </a:rPr>
                <a:t>θ</a:t>
              </a:r>
            </a:p>
          </p:txBody>
        </p:sp>
      </p:grpSp>
    </p:spTree>
    <p:extLst>
      <p:ext uri="{BB962C8B-B14F-4D97-AF65-F5344CB8AC3E}">
        <p14:creationId xmlns:p14="http://schemas.microsoft.com/office/powerpoint/2010/main" val="31066403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81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817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78179">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78179">
                                            <p:txEl>
                                              <p:pRg st="3" end="3"/>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78179">
                                            <p:txEl>
                                              <p:pRg st="4" end="4"/>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78179">
                                            <p:txEl>
                                              <p:pRg st="5" end="5"/>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78179">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8179">
                                            <p:txEl>
                                              <p:pRg st="7" end="7"/>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78179">
                                            <p:txEl>
                                              <p:pRg st="8" end="8"/>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78179">
                                            <p:txEl>
                                              <p:pRg st="9" end="9"/>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78179">
                                            <p:txEl>
                                              <p:pRg st="10" end="10"/>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7817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016" y="692696"/>
            <a:ext cx="9324528" cy="1143000"/>
          </a:xfrm>
        </p:spPr>
        <p:txBody>
          <a:bodyPr>
            <a:normAutofit/>
          </a:bodyPr>
          <a:lstStyle/>
          <a:p>
            <a:r>
              <a:rPr lang="en-GB" sz="3600" dirty="0" smtClean="0">
                <a:latin typeface="Comic Sans MS" panose="030F0702030302020204" pitchFamily="66" charset="0"/>
              </a:rPr>
              <a:t>What are all the forces acting on the diagram?</a:t>
            </a:r>
            <a:endParaRPr lang="en-GB" sz="3600" dirty="0">
              <a:latin typeface="Comic Sans MS" panose="030F0702030302020204" pitchFamily="66" charset="0"/>
            </a:endParaRPr>
          </a:p>
        </p:txBody>
      </p:sp>
      <p:pic>
        <p:nvPicPr>
          <p:cNvPr id="1026" name="Picture 2" descr="\\tjwasvr05\staffmydocs$\abaker\My Documents\My Work\12BO AQA AS Level\Unit 2 pictures\7.2 The forces on a child on a swing without labels.jpg"/>
          <p:cNvPicPr>
            <a:picLocks noChangeAspect="1" noChangeArrowheads="1"/>
          </p:cNvPicPr>
          <p:nvPr/>
        </p:nvPicPr>
        <p:blipFill>
          <a:blip r:embed="rId2" cstate="print"/>
          <a:srcRect/>
          <a:stretch>
            <a:fillRect/>
          </a:stretch>
        </p:blipFill>
        <p:spPr bwMode="auto">
          <a:xfrm>
            <a:off x="611560" y="1988840"/>
            <a:ext cx="8171906" cy="3528392"/>
          </a:xfrm>
          <a:prstGeom prst="rect">
            <a:avLst/>
          </a:prstGeom>
          <a:noFill/>
        </p:spPr>
      </p:pic>
      <p:pic>
        <p:nvPicPr>
          <p:cNvPr id="1027" name="Picture 3" descr="\\tjwasvr05\staffmydocs$\abaker\My Documents\My Work\12BO AQA AS Level\Unit 2 pictures\7.2 The forces on a child on a swing labelled.jpg"/>
          <p:cNvPicPr>
            <a:picLocks noChangeAspect="1" noChangeArrowheads="1"/>
          </p:cNvPicPr>
          <p:nvPr/>
        </p:nvPicPr>
        <p:blipFill>
          <a:blip r:embed="rId3" cstate="print"/>
          <a:srcRect/>
          <a:stretch>
            <a:fillRect/>
          </a:stretch>
        </p:blipFill>
        <p:spPr bwMode="auto">
          <a:xfrm>
            <a:off x="611560" y="1988839"/>
            <a:ext cx="8136904" cy="3513277"/>
          </a:xfrm>
          <a:prstGeom prst="rect">
            <a:avLst/>
          </a:prstGeom>
          <a:noFill/>
        </p:spPr>
      </p:pic>
      <p:sp>
        <p:nvSpPr>
          <p:cNvPr id="4" name="Rectangle 3"/>
          <p:cNvSpPr/>
          <p:nvPr/>
        </p:nvSpPr>
        <p:spPr>
          <a:xfrm>
            <a:off x="5218468" y="1628800"/>
            <a:ext cx="3746020" cy="49685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6582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92696"/>
            <a:ext cx="8229600" cy="854968"/>
          </a:xfrm>
        </p:spPr>
        <p:txBody>
          <a:bodyPr/>
          <a:lstStyle/>
          <a:p>
            <a:r>
              <a:rPr lang="en-GB" dirty="0" smtClean="0">
                <a:latin typeface="Comic Sans MS" panose="030F0702030302020204" pitchFamily="66" charset="0"/>
              </a:rPr>
              <a:t>Three force test and diagram</a:t>
            </a:r>
            <a:endParaRPr lang="en-GB" dirty="0">
              <a:latin typeface="Comic Sans MS" panose="030F0702030302020204" pitchFamily="66" charset="0"/>
            </a:endParaRPr>
          </a:p>
        </p:txBody>
      </p:sp>
      <p:pic>
        <p:nvPicPr>
          <p:cNvPr id="2050" name="Picture 2" descr="\\tjwasvr05\staffmydocs$\abaker\My Documents\My Work\12BO AQA AS Level\Unit 2 pictures\7.2 Testing three forces (experiment set-up).jpg"/>
          <p:cNvPicPr>
            <a:picLocks noChangeAspect="1" noChangeArrowheads="1"/>
          </p:cNvPicPr>
          <p:nvPr/>
        </p:nvPicPr>
        <p:blipFill>
          <a:blip r:embed="rId2" cstate="print"/>
          <a:srcRect/>
          <a:stretch>
            <a:fillRect/>
          </a:stretch>
        </p:blipFill>
        <p:spPr bwMode="auto">
          <a:xfrm>
            <a:off x="116035" y="1412776"/>
            <a:ext cx="5833036" cy="3384376"/>
          </a:xfrm>
          <a:prstGeom prst="rect">
            <a:avLst/>
          </a:prstGeom>
          <a:noFill/>
        </p:spPr>
      </p:pic>
      <p:pic>
        <p:nvPicPr>
          <p:cNvPr id="2051" name="Picture 3" descr="\\tjwasvr05\staffmydocs$\abaker\My Documents\My Work\12BO AQA AS Level\Unit 2 pictures\7.2 Testing three forces (force diagram).jpg"/>
          <p:cNvPicPr>
            <a:picLocks noChangeAspect="1" noChangeArrowheads="1"/>
          </p:cNvPicPr>
          <p:nvPr/>
        </p:nvPicPr>
        <p:blipFill>
          <a:blip r:embed="rId3" cstate="print"/>
          <a:srcRect/>
          <a:stretch>
            <a:fillRect/>
          </a:stretch>
        </p:blipFill>
        <p:spPr bwMode="auto">
          <a:xfrm>
            <a:off x="5940152" y="2348880"/>
            <a:ext cx="3013943" cy="4032448"/>
          </a:xfrm>
          <a:prstGeom prst="rect">
            <a:avLst/>
          </a:prstGeom>
          <a:noFill/>
        </p:spPr>
      </p:pic>
    </p:spTree>
    <p:extLst>
      <p:ext uri="{BB962C8B-B14F-4D97-AF65-F5344CB8AC3E}">
        <p14:creationId xmlns:p14="http://schemas.microsoft.com/office/powerpoint/2010/main" val="376787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648" t="37652" r="21102" b="3771"/>
          <a:stretch/>
        </p:blipFill>
        <p:spPr bwMode="auto">
          <a:xfrm>
            <a:off x="387299" y="764704"/>
            <a:ext cx="6024619" cy="4929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0159" t="45040" r="17562" b="33333"/>
          <a:stretch/>
        </p:blipFill>
        <p:spPr bwMode="auto">
          <a:xfrm>
            <a:off x="611560" y="5517232"/>
            <a:ext cx="6252047" cy="1798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363415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TotalTime>
  <Words>477</Words>
  <Application>Microsoft Office PowerPoint</Application>
  <PresentationFormat>On-screen Show (4:3)</PresentationFormat>
  <Paragraphs>88</Paragraphs>
  <Slides>11</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Comic Sans MS</vt:lpstr>
      <vt:lpstr>1_Office Theme</vt:lpstr>
      <vt:lpstr>PowerPoint Presentation</vt:lpstr>
      <vt:lpstr>Equilibrium rules</vt:lpstr>
      <vt:lpstr>The parallelogram of vectors </vt:lpstr>
      <vt:lpstr>Resolution of vectors</vt:lpstr>
      <vt:lpstr>Question</vt:lpstr>
      <vt:lpstr>Inclined planes</vt:lpstr>
      <vt:lpstr>What are all the forces acting on the diagram?</vt:lpstr>
      <vt:lpstr>Three force test and diagram</vt:lpstr>
      <vt:lpstr>PowerPoint Presentation</vt:lpstr>
      <vt:lpstr>PowerPoint Presentation</vt:lpstr>
      <vt:lpstr>PowerPoint Presentation</vt:lpstr>
    </vt:vector>
  </TitlesOfParts>
  <Company>The City of London of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Duddy</dc:creator>
  <cp:lastModifiedBy>Josh Duddy</cp:lastModifiedBy>
  <cp:revision>15</cp:revision>
  <dcterms:created xsi:type="dcterms:W3CDTF">2016-05-16T13:02:05Z</dcterms:created>
  <dcterms:modified xsi:type="dcterms:W3CDTF">2018-11-05T14:32:09Z</dcterms:modified>
</cp:coreProperties>
</file>