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96" y="-3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F5A8CF-11DB-4635-AC36-1E7F00B410D0}" type="datetimeFigureOut">
              <a:rPr lang="en-GB" smtClean="0"/>
              <a:t>24/05/2016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3D60F58-BC3B-4EAE-A1E9-06280DD29EAE}" type="slidenum">
              <a:rPr lang="en-GB" smtClean="0"/>
              <a:t>‹#›</a:t>
            </a:fld>
            <a:endParaRPr lang="en-GB"/>
          </a:p>
        </p:txBody>
      </p:sp>
    </p:spTree>
    <p:extLst>
      <p:ext uri="{BB962C8B-B14F-4D97-AF65-F5344CB8AC3E}">
        <p14:creationId xmlns:p14="http://schemas.microsoft.com/office/powerpoint/2010/main" val="20943774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68D8FE6-35F5-470E-B0DE-7B0FFB2056D0}" type="slidenum">
              <a:rPr lang="en-GB" altLang="en-US"/>
              <a:pPr eaLnBrk="1" hangingPunct="1"/>
              <a:t>2</a:t>
            </a:fld>
            <a:endParaRPr lang="en-GB" altLang="en-US"/>
          </a:p>
        </p:txBody>
      </p:sp>
      <p:sp>
        <p:nvSpPr>
          <p:cNvPr id="62467" name="Rectangle 2"/>
          <p:cNvSpPr>
            <a:spLocks noRo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8C00CF6-282A-4F30-BA4A-240C4752CBEE}" type="slidenum">
              <a:rPr lang="en-GB" altLang="en-US"/>
              <a:pPr eaLnBrk="1" hangingPunct="1"/>
              <a:t>3</a:t>
            </a:fld>
            <a:endParaRPr lang="en-GB" altLang="en-US"/>
          </a:p>
        </p:txBody>
      </p:sp>
      <p:sp>
        <p:nvSpPr>
          <p:cNvPr id="63491" name="Rectangle 2"/>
          <p:cNvSpPr>
            <a:spLocks noRo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33810A1-7DDF-4E68-A96E-6140F24F8C79}" type="slidenum">
              <a:rPr lang="en-GB" altLang="en-US"/>
              <a:pPr eaLnBrk="1" hangingPunct="1"/>
              <a:t>4</a:t>
            </a:fld>
            <a:endParaRPr lang="en-GB" altLang="en-US"/>
          </a:p>
        </p:txBody>
      </p:sp>
      <p:sp>
        <p:nvSpPr>
          <p:cNvPr id="64515" name="Rectangle 2"/>
          <p:cNvSpPr>
            <a:spLocks noRo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97C3B81-E884-4EDE-B76B-F93156025FFA}" type="slidenum">
              <a:rPr lang="en-GB" altLang="en-US"/>
              <a:pPr eaLnBrk="1" hangingPunct="1"/>
              <a:t>5</a:t>
            </a:fld>
            <a:endParaRPr lang="en-GB" altLang="en-US"/>
          </a:p>
        </p:txBody>
      </p:sp>
      <p:sp>
        <p:nvSpPr>
          <p:cNvPr id="65539" name="Rectangle 2"/>
          <p:cNvSpPr>
            <a:spLocks noRo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C3D9547-0CD4-4490-BEA4-D8077496E950}" type="slidenum">
              <a:rPr lang="en-GB" altLang="en-US"/>
              <a:pPr eaLnBrk="1" hangingPunct="1"/>
              <a:t>6</a:t>
            </a:fld>
            <a:endParaRPr lang="en-GB" altLang="en-US"/>
          </a:p>
        </p:txBody>
      </p:sp>
      <p:sp>
        <p:nvSpPr>
          <p:cNvPr id="66563" name="Rectangle 2"/>
          <p:cNvSpPr>
            <a:spLocks noRo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0907A01-4069-400C-91F2-387D144E6FA1}" type="slidenum">
              <a:rPr lang="en-GB" altLang="en-US"/>
              <a:pPr eaLnBrk="1" hangingPunct="1"/>
              <a:t>7</a:t>
            </a:fld>
            <a:endParaRPr lang="en-GB" altLang="en-US"/>
          </a:p>
        </p:txBody>
      </p:sp>
      <p:sp>
        <p:nvSpPr>
          <p:cNvPr id="67587" name="Rectangle 2"/>
          <p:cNvSpPr>
            <a:spLocks noRot="1"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531002D-F57E-42B0-97E1-AA02C4B0F7F2}" type="slidenum">
              <a:rPr lang="en-GB" altLang="en-US"/>
              <a:pPr eaLnBrk="1" hangingPunct="1"/>
              <a:t>8</a:t>
            </a:fld>
            <a:endParaRPr lang="en-GB" altLang="en-US"/>
          </a:p>
        </p:txBody>
      </p:sp>
      <p:sp>
        <p:nvSpPr>
          <p:cNvPr id="68611" name="Rectangle 2"/>
          <p:cNvSpPr>
            <a:spLocks noRo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7F0A7CE-0D38-463A-9282-8993E5804873}" type="slidenum">
              <a:rPr lang="en-GB" altLang="en-US"/>
              <a:pPr eaLnBrk="1" hangingPunct="1"/>
              <a:t>9</a:t>
            </a:fld>
            <a:endParaRPr lang="en-GB" altLang="en-US"/>
          </a:p>
        </p:txBody>
      </p:sp>
      <p:sp>
        <p:nvSpPr>
          <p:cNvPr id="109571" name="Rectangle 2"/>
          <p:cNvSpPr>
            <a:spLocks noRot="1" noChangeArrowheads="1" noTextEdit="1"/>
          </p:cNvSpPr>
          <p:nvPr>
            <p:ph type="sldImg"/>
          </p:nvPr>
        </p:nvSpPr>
        <p:spPr>
          <a:ln/>
        </p:spPr>
      </p:sp>
      <p:sp>
        <p:nvSpPr>
          <p:cNvPr id="1095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B09DC94-B61F-427F-9D02-81F9A0316177}" type="datetimeFigureOut">
              <a:rPr lang="en-GB" smtClean="0">
                <a:solidFill>
                  <a:prstClr val="black">
                    <a:tint val="75000"/>
                  </a:prstClr>
                </a:solidFill>
              </a:rPr>
              <a:pPr/>
              <a:t>24/05/2016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27529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09DC94-B61F-427F-9D02-81F9A0316177}" type="datetimeFigureOut">
              <a:rPr lang="en-GB" smtClean="0">
                <a:solidFill>
                  <a:prstClr val="black">
                    <a:tint val="75000"/>
                  </a:prstClr>
                </a:solidFill>
              </a:rPr>
              <a:pPr/>
              <a:t>24/05/2016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341767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09DC94-B61F-427F-9D02-81F9A0316177}" type="datetimeFigureOut">
              <a:rPr lang="en-GB" smtClean="0">
                <a:solidFill>
                  <a:prstClr val="black">
                    <a:tint val="75000"/>
                  </a:prstClr>
                </a:solidFill>
              </a:rPr>
              <a:pPr/>
              <a:t>24/05/2016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1834520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8229600" cy="45259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8393FD2E-6D87-4078-88E4-6F0F89A2245A}" type="slidenum">
              <a:rPr lang="en-GB"/>
              <a:pPr>
                <a:defRPr/>
              </a:pPr>
              <a:t>‹#›</a:t>
            </a:fld>
            <a:endParaRPr lang="en-GB"/>
          </a:p>
        </p:txBody>
      </p:sp>
    </p:spTree>
    <p:extLst>
      <p:ext uri="{BB962C8B-B14F-4D97-AF65-F5344CB8AC3E}">
        <p14:creationId xmlns:p14="http://schemas.microsoft.com/office/powerpoint/2010/main" val="1051059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09DC94-B61F-427F-9D02-81F9A0316177}" type="datetimeFigureOut">
              <a:rPr lang="en-GB" smtClean="0">
                <a:solidFill>
                  <a:prstClr val="black">
                    <a:tint val="75000"/>
                  </a:prstClr>
                </a:solidFill>
              </a:rPr>
              <a:pPr/>
              <a:t>24/05/2016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182841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09DC94-B61F-427F-9D02-81F9A0316177}" type="datetimeFigureOut">
              <a:rPr lang="en-GB" smtClean="0">
                <a:solidFill>
                  <a:prstClr val="black">
                    <a:tint val="75000"/>
                  </a:prstClr>
                </a:solidFill>
              </a:rPr>
              <a:pPr/>
              <a:t>24/05/2016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924909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B09DC94-B61F-427F-9D02-81F9A0316177}" type="datetimeFigureOut">
              <a:rPr lang="en-GB" smtClean="0">
                <a:solidFill>
                  <a:prstClr val="black">
                    <a:tint val="75000"/>
                  </a:prstClr>
                </a:solidFill>
              </a:rPr>
              <a:pPr/>
              <a:t>24/05/2016</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312135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B09DC94-B61F-427F-9D02-81F9A0316177}" type="datetimeFigureOut">
              <a:rPr lang="en-GB" smtClean="0">
                <a:solidFill>
                  <a:prstClr val="black">
                    <a:tint val="75000"/>
                  </a:prstClr>
                </a:solidFill>
              </a:rPr>
              <a:pPr/>
              <a:t>24/05/2016</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522784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B09DC94-B61F-427F-9D02-81F9A0316177}" type="datetimeFigureOut">
              <a:rPr lang="en-GB" smtClean="0">
                <a:solidFill>
                  <a:prstClr val="black">
                    <a:tint val="75000"/>
                  </a:prstClr>
                </a:solidFill>
              </a:rPr>
              <a:pPr/>
              <a:t>24/05/2016</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100454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09DC94-B61F-427F-9D02-81F9A0316177}" type="datetimeFigureOut">
              <a:rPr lang="en-GB" smtClean="0">
                <a:solidFill>
                  <a:prstClr val="black">
                    <a:tint val="75000"/>
                  </a:prstClr>
                </a:solidFill>
              </a:rPr>
              <a:pPr/>
              <a:t>24/05/2016</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061032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09DC94-B61F-427F-9D02-81F9A0316177}" type="datetimeFigureOut">
              <a:rPr lang="en-GB" smtClean="0">
                <a:solidFill>
                  <a:prstClr val="black">
                    <a:tint val="75000"/>
                  </a:prstClr>
                </a:solidFill>
              </a:rPr>
              <a:pPr/>
              <a:t>24/05/2016</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792336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09DC94-B61F-427F-9D02-81F9A0316177}" type="datetimeFigureOut">
              <a:rPr lang="en-GB" smtClean="0">
                <a:solidFill>
                  <a:prstClr val="black">
                    <a:tint val="75000"/>
                  </a:prstClr>
                </a:solidFill>
              </a:rPr>
              <a:pPr/>
              <a:t>24/05/2016</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844933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09DC94-B61F-427F-9D02-81F9A0316177}" type="datetimeFigureOut">
              <a:rPr lang="en-GB" smtClean="0">
                <a:solidFill>
                  <a:prstClr val="black">
                    <a:tint val="75000"/>
                  </a:prstClr>
                </a:solidFill>
              </a:rPr>
              <a:pPr/>
              <a:t>24/05/2016</a:t>
            </a:fld>
            <a:endParaRPr lang="en-GB">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7AD5E3-E43C-4A68-9813-F0D14292B65C}" type="slidenum">
              <a:rPr lang="en-GB" smtClean="0">
                <a:solidFill>
                  <a:prstClr val="black">
                    <a:tint val="75000"/>
                  </a:prstClr>
                </a:solidFill>
              </a:rPr>
              <a:pPr/>
              <a:t>‹#›</a:t>
            </a:fld>
            <a:endParaRPr lang="en-GB">
              <a:solidFill>
                <a:prstClr val="black">
                  <a:tint val="75000"/>
                </a:prstClr>
              </a:solidFill>
            </a:endParaRPr>
          </a:p>
        </p:txBody>
      </p:sp>
      <p:sp>
        <p:nvSpPr>
          <p:cNvPr id="7" name="TextBox 6"/>
          <p:cNvSpPr txBox="1"/>
          <p:nvPr userDrawn="1"/>
        </p:nvSpPr>
        <p:spPr>
          <a:xfrm>
            <a:off x="0" y="0"/>
            <a:ext cx="9144000" cy="369332"/>
          </a:xfrm>
          <a:prstGeom prst="rect">
            <a:avLst/>
          </a:prstGeom>
          <a:solidFill>
            <a:srgbClr val="FFFF00"/>
          </a:solidFill>
        </p:spPr>
        <p:txBody>
          <a:bodyPr wrap="square" rtlCol="0">
            <a:spAutoFit/>
          </a:bodyPr>
          <a:lstStyle/>
          <a:p>
            <a:r>
              <a:rPr lang="en-GB" dirty="0">
                <a:solidFill>
                  <a:prstClr val="black"/>
                </a:solidFill>
                <a:latin typeface="Comic Sans MS" panose="030F0702030302020204" pitchFamily="66" charset="0"/>
              </a:rPr>
              <a:t>LO</a:t>
            </a:r>
          </a:p>
        </p:txBody>
      </p:sp>
      <p:sp>
        <p:nvSpPr>
          <p:cNvPr id="8" name="TextBox 7"/>
          <p:cNvSpPr txBox="1"/>
          <p:nvPr userDrawn="1"/>
        </p:nvSpPr>
        <p:spPr>
          <a:xfrm>
            <a:off x="0" y="365126"/>
            <a:ext cx="9144000" cy="369332"/>
          </a:xfrm>
          <a:prstGeom prst="rect">
            <a:avLst/>
          </a:prstGeom>
          <a:solidFill>
            <a:srgbClr val="00B0F0"/>
          </a:solidFill>
        </p:spPr>
        <p:txBody>
          <a:bodyPr wrap="square" rtlCol="0">
            <a:spAutoFit/>
          </a:bodyPr>
          <a:lstStyle/>
          <a:p>
            <a:r>
              <a:rPr lang="en-GB" dirty="0">
                <a:solidFill>
                  <a:prstClr val="black"/>
                </a:solidFill>
                <a:latin typeface="Comic Sans MS" panose="030F0702030302020204" pitchFamily="66" charset="0"/>
              </a:rPr>
              <a:t>Key Words:</a:t>
            </a:r>
          </a:p>
        </p:txBody>
      </p:sp>
    </p:spTree>
    <p:extLst>
      <p:ext uri="{BB962C8B-B14F-4D97-AF65-F5344CB8AC3E}">
        <p14:creationId xmlns:p14="http://schemas.microsoft.com/office/powerpoint/2010/main" val="34459335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5CC31813-D645-4F9D-BFD2-65F377D5AD62}" type="datetime4">
              <a:rPr lang="en-GB">
                <a:solidFill>
                  <a:prstClr val="black">
                    <a:tint val="75000"/>
                  </a:prstClr>
                </a:solidFill>
              </a:rPr>
              <a:pPr>
                <a:defRPr/>
              </a:pPr>
              <a:t>24 May 2016</a:t>
            </a:fld>
            <a:endParaRPr lang="en-GB">
              <a:solidFill>
                <a:prstClr val="black">
                  <a:tint val="75000"/>
                </a:prstClr>
              </a:solidFill>
            </a:endParaRPr>
          </a:p>
        </p:txBody>
      </p:sp>
      <p:sp>
        <p:nvSpPr>
          <p:cNvPr id="37891" name="Content Placeholder 2"/>
          <p:cNvSpPr>
            <a:spLocks noGrp="1"/>
          </p:cNvSpPr>
          <p:nvPr>
            <p:ph idx="1"/>
          </p:nvPr>
        </p:nvSpPr>
        <p:spPr>
          <a:xfrm>
            <a:off x="628650" y="5263769"/>
            <a:ext cx="7886700" cy="4351338"/>
          </a:xfrm>
        </p:spPr>
        <p:txBody>
          <a:bodyPr/>
          <a:lstStyle/>
          <a:p>
            <a:pPr>
              <a:buFont typeface="Arial" panose="020B0604020202020204" pitchFamily="34" charset="0"/>
              <a:buNone/>
            </a:pPr>
            <a:r>
              <a:rPr lang="en-GB" altLang="en-US" dirty="0" smtClean="0"/>
              <a:t>Objective</a:t>
            </a:r>
          </a:p>
        </p:txBody>
      </p:sp>
      <p:graphicFrame>
        <p:nvGraphicFramePr>
          <p:cNvPr id="30" name="Table 29"/>
          <p:cNvGraphicFramePr>
            <a:graphicFrameLocks noGrp="1"/>
          </p:cNvGraphicFramePr>
          <p:nvPr>
            <p:extLst>
              <p:ext uri="{D42A27DB-BD31-4B8C-83A1-F6EECF244321}">
                <p14:modId xmlns:p14="http://schemas.microsoft.com/office/powerpoint/2010/main" val="2600610895"/>
              </p:ext>
            </p:extLst>
          </p:nvPr>
        </p:nvGraphicFramePr>
        <p:xfrm>
          <a:off x="0" y="764704"/>
          <a:ext cx="9144000" cy="822325"/>
        </p:xfrm>
        <a:graphic>
          <a:graphicData uri="http://schemas.openxmlformats.org/drawingml/2006/table">
            <a:tbl>
              <a:tblPr firstRow="1" bandRow="1">
                <a:tableStyleId>{2D5ABB26-0587-4C30-8999-92F81FD0307C}</a:tableStyleId>
              </a:tblPr>
              <a:tblGrid>
                <a:gridCol w="2041236"/>
                <a:gridCol w="4618182"/>
                <a:gridCol w="2484582"/>
              </a:tblGrid>
              <a:tr h="822325">
                <a:tc>
                  <a:txBody>
                    <a:bodyPr/>
                    <a:lstStyle/>
                    <a:p>
                      <a:r>
                        <a:rPr lang="en-GB" sz="1800" b="1" u="sng" dirty="0" smtClean="0">
                          <a:latin typeface="Comic Sans MS" panose="030F0702030302020204" pitchFamily="66" charset="0"/>
                        </a:rPr>
                        <a:t>CW</a:t>
                      </a:r>
                      <a:endParaRPr lang="en-GB" sz="1800" b="1" u="sng" dirty="0">
                        <a:latin typeface="Comic Sans MS" panose="030F0702030302020204" pitchFamily="66" charset="0"/>
                      </a:endParaRPr>
                    </a:p>
                  </a:txBody>
                  <a:tcPr marL="91443" marR="91443" marT="45570" marB="45570"/>
                </a:tc>
                <a:tc>
                  <a:txBody>
                    <a:bodyPr/>
                    <a:lstStyle/>
                    <a:p>
                      <a:pPr algn="ctr"/>
                      <a:endParaRPr lang="en-GB" sz="2400" b="1" u="sng" dirty="0">
                        <a:latin typeface="Comic Sans MS" panose="030F0702030302020204" pitchFamily="66" charset="0"/>
                      </a:endParaRPr>
                    </a:p>
                  </a:txBody>
                  <a:tcPr marL="91443" marR="91443" marT="45570" marB="45570"/>
                </a:tc>
                <a:tc>
                  <a:txBody>
                    <a:bodyPr/>
                    <a:lstStyle/>
                    <a:p>
                      <a:pPr algn="r"/>
                      <a:fld id="{23DC5882-FF6C-467E-8072-EFA141FB0D08}" type="datetime1">
                        <a:rPr lang="en-GB" sz="1800" b="1" u="sng" smtClean="0">
                          <a:latin typeface="Comic Sans MS" panose="030F0702030302020204" pitchFamily="66" charset="0"/>
                        </a:rPr>
                        <a:t>24/05/2016</a:t>
                      </a:fld>
                      <a:endParaRPr lang="en-GB" sz="1800" b="1" u="sng" dirty="0">
                        <a:latin typeface="Comic Sans MS" panose="030F0702030302020204" pitchFamily="66" charset="0"/>
                      </a:endParaRPr>
                    </a:p>
                  </a:txBody>
                  <a:tcPr marL="91443" marR="91443" marT="45570" marB="45570"/>
                </a:tc>
              </a:tr>
            </a:tbl>
          </a:graphicData>
        </a:graphic>
      </p:graphicFrame>
      <p:graphicFrame>
        <p:nvGraphicFramePr>
          <p:cNvPr id="32" name="Table 31"/>
          <p:cNvGraphicFramePr>
            <a:graphicFrameLocks noGrp="1"/>
          </p:cNvGraphicFramePr>
          <p:nvPr>
            <p:extLst>
              <p:ext uri="{D42A27DB-BD31-4B8C-83A1-F6EECF244321}">
                <p14:modId xmlns:p14="http://schemas.microsoft.com/office/powerpoint/2010/main" val="221851880"/>
              </p:ext>
            </p:extLst>
          </p:nvPr>
        </p:nvGraphicFramePr>
        <p:xfrm>
          <a:off x="296846" y="5045933"/>
          <a:ext cx="8785225" cy="1656953"/>
        </p:xfrm>
        <a:graphic>
          <a:graphicData uri="http://schemas.openxmlformats.org/drawingml/2006/table">
            <a:tbl>
              <a:tblPr firstRow="1" bandRow="1">
                <a:tableStyleId>{5C22544A-7EE6-4342-B048-85BDC9FD1C3A}</a:tableStyleId>
              </a:tblPr>
              <a:tblGrid>
                <a:gridCol w="933057"/>
                <a:gridCol w="7852168"/>
              </a:tblGrid>
              <a:tr h="0">
                <a:tc gridSpan="2">
                  <a:txBody>
                    <a:bodyPr/>
                    <a:lstStyle/>
                    <a:p>
                      <a:r>
                        <a:rPr lang="en-GB" sz="1600" dirty="0" smtClean="0">
                          <a:latin typeface="Comic Sans MS" panose="030F0702030302020204" pitchFamily="66" charset="0"/>
                        </a:rPr>
                        <a:t>From</a:t>
                      </a:r>
                      <a:r>
                        <a:rPr lang="en-GB" sz="1600" baseline="0" dirty="0" smtClean="0">
                          <a:latin typeface="Comic Sans MS" panose="030F0702030302020204" pitchFamily="66" charset="0"/>
                        </a:rPr>
                        <a:t> my learning today I will be able to:</a:t>
                      </a:r>
                      <a:endParaRPr lang="en-GB" sz="1600" dirty="0">
                        <a:latin typeface="Comic Sans MS" panose="030F0702030302020204" pitchFamily="66" charset="0"/>
                      </a:endParaRPr>
                    </a:p>
                  </a:txBody>
                  <a:tcPr marL="91443" marR="91443" marT="45717" marB="45717"/>
                </a:tc>
                <a:tc hMerge="1">
                  <a:txBody>
                    <a:bodyPr/>
                    <a:lstStyle/>
                    <a:p>
                      <a:endParaRPr lang="en-GB"/>
                    </a:p>
                  </a:txBody>
                  <a:tcPr/>
                </a:tc>
              </a:tr>
              <a:tr h="457240">
                <a:tc>
                  <a:txBody>
                    <a:bodyPr/>
                    <a:lstStyle/>
                    <a:p>
                      <a:pPr algn="ctr"/>
                      <a:r>
                        <a:rPr lang="en-GB" sz="1600" b="1" dirty="0" smtClean="0">
                          <a:latin typeface="Comic Sans MS" panose="030F0702030302020204" pitchFamily="66" charset="0"/>
                        </a:rPr>
                        <a:t>Key:</a:t>
                      </a:r>
                      <a:endParaRPr lang="en-GB" sz="1600" b="1" dirty="0">
                        <a:latin typeface="Comic Sans MS" panose="030F0702030302020204" pitchFamily="66" charset="0"/>
                      </a:endParaRPr>
                    </a:p>
                  </a:txBody>
                  <a:tcPr marL="91443" marR="91443" marT="45717" marB="45717" anchor="ctr">
                    <a:solidFill>
                      <a:srgbClr val="92D050"/>
                    </a:solidFill>
                  </a:tcPr>
                </a:tc>
                <a:tc>
                  <a:txBody>
                    <a:bodyPr/>
                    <a:lstStyle/>
                    <a:p>
                      <a:endParaRPr lang="en-GB" sz="1600" dirty="0" smtClean="0">
                        <a:latin typeface="Comic Sans MS" pitchFamily="66" charset="0"/>
                      </a:endParaRPr>
                    </a:p>
                  </a:txBody>
                  <a:tcPr marL="91443" marR="91443" marT="45717" marB="45717">
                    <a:solidFill>
                      <a:srgbClr val="92D050"/>
                    </a:solidFill>
                  </a:tcPr>
                </a:tc>
              </a:tr>
              <a:tr h="529165">
                <a:tc>
                  <a:txBody>
                    <a:bodyPr/>
                    <a:lstStyle/>
                    <a:p>
                      <a:pPr algn="ctr"/>
                      <a:r>
                        <a:rPr lang="en-GB" sz="1600" b="1" dirty="0" smtClean="0">
                          <a:latin typeface="Comic Sans MS" panose="030F0702030302020204" pitchFamily="66" charset="0"/>
                        </a:rPr>
                        <a:t>Boost:</a:t>
                      </a:r>
                      <a:endParaRPr lang="en-GB" sz="1600" b="1" dirty="0">
                        <a:latin typeface="Comic Sans MS" panose="030F0702030302020204" pitchFamily="66" charset="0"/>
                      </a:endParaRPr>
                    </a:p>
                  </a:txBody>
                  <a:tcPr marL="91443" marR="91443" marT="45717" marB="45717" anchor="ctr">
                    <a:solidFill>
                      <a:srgbClr val="FFC000"/>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GB" sz="1600" dirty="0" smtClean="0">
                        <a:latin typeface="Comic Sans MS" pitchFamily="66" charset="0"/>
                      </a:endParaRPr>
                    </a:p>
                  </a:txBody>
                  <a:tcPr marL="91443" marR="91443" marT="45717" marB="45717">
                    <a:solidFill>
                      <a:srgbClr val="FFC000"/>
                    </a:solidFill>
                  </a:tcPr>
                </a:tc>
              </a:tr>
              <a:tr h="140456">
                <a:tc>
                  <a:txBody>
                    <a:bodyPr/>
                    <a:lstStyle/>
                    <a:p>
                      <a:pPr algn="ctr"/>
                      <a:r>
                        <a:rPr lang="en-GB" sz="1600" b="1" dirty="0" smtClean="0">
                          <a:latin typeface="Comic Sans MS" panose="030F0702030302020204" pitchFamily="66" charset="0"/>
                        </a:rPr>
                        <a:t>Aspire:</a:t>
                      </a:r>
                      <a:endParaRPr lang="en-GB" sz="1600" b="1" dirty="0">
                        <a:latin typeface="Comic Sans MS" panose="030F0702030302020204" pitchFamily="66" charset="0"/>
                      </a:endParaRPr>
                    </a:p>
                  </a:txBody>
                  <a:tcPr marL="91443" marR="91443" marT="45717" marB="45717" anchor="ct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sz="1600" dirty="0" smtClean="0">
                        <a:latin typeface="Comic Sans MS" pitchFamily="66" charset="0"/>
                      </a:endParaRPr>
                    </a:p>
                  </a:txBody>
                  <a:tcPr marL="91443" marR="91443" marT="45717" marB="45717">
                    <a:solidFill>
                      <a:schemeClr val="accent2">
                        <a:lumMod val="40000"/>
                        <a:lumOff val="60000"/>
                      </a:schemeClr>
                    </a:solidFill>
                  </a:tcPr>
                </a:tc>
              </a:tr>
            </a:tbl>
          </a:graphicData>
        </a:graphic>
      </p:graphicFrame>
    </p:spTree>
    <p:extLst>
      <p:ext uri="{BB962C8B-B14F-4D97-AF65-F5344CB8AC3E}">
        <p14:creationId xmlns:p14="http://schemas.microsoft.com/office/powerpoint/2010/main" val="24883347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745827"/>
            <a:ext cx="8229600" cy="850900"/>
          </a:xfrm>
        </p:spPr>
        <p:txBody>
          <a:bodyPr/>
          <a:lstStyle/>
          <a:p>
            <a:pPr eaLnBrk="1" hangingPunct="1"/>
            <a:r>
              <a:rPr lang="en-GB" altLang="en-US" sz="4000" smtClean="0">
                <a:latin typeface="Comic Sans MS" panose="030F0702030302020204" pitchFamily="66" charset="0"/>
              </a:rPr>
              <a:t>Distance (</a:t>
            </a:r>
            <a:r>
              <a:rPr lang="en-GB" altLang="en-US" sz="4000" b="1" i="1" smtClean="0">
                <a:solidFill>
                  <a:srgbClr val="FF3300"/>
                </a:solidFill>
                <a:latin typeface="Comic Sans MS" panose="030F0702030302020204" pitchFamily="66" charset="0"/>
              </a:rPr>
              <a:t>x</a:t>
            </a:r>
            <a:r>
              <a:rPr lang="en-GB" altLang="en-US" sz="4000" smtClean="0">
                <a:latin typeface="Comic Sans MS" panose="030F0702030302020204" pitchFamily="66" charset="0"/>
              </a:rPr>
              <a:t>) and Displacement (</a:t>
            </a:r>
            <a:r>
              <a:rPr lang="en-GB" altLang="en-US" sz="4000" b="1" i="1" smtClean="0">
                <a:solidFill>
                  <a:srgbClr val="FF3300"/>
                </a:solidFill>
                <a:latin typeface="Comic Sans MS" panose="030F0702030302020204" pitchFamily="66" charset="0"/>
              </a:rPr>
              <a:t>s</a:t>
            </a:r>
            <a:r>
              <a:rPr lang="en-GB" altLang="en-US" sz="4000" smtClean="0">
                <a:latin typeface="Comic Sans MS" panose="030F0702030302020204" pitchFamily="66" charset="0"/>
              </a:rPr>
              <a:t>)</a:t>
            </a:r>
          </a:p>
        </p:txBody>
      </p:sp>
      <p:sp>
        <p:nvSpPr>
          <p:cNvPr id="148483" name="Rectangle 3"/>
          <p:cNvSpPr>
            <a:spLocks noGrp="1" noChangeArrowheads="1"/>
          </p:cNvSpPr>
          <p:nvPr>
            <p:ph type="body" idx="1"/>
          </p:nvPr>
        </p:nvSpPr>
        <p:spPr>
          <a:xfrm>
            <a:off x="457200" y="1739602"/>
            <a:ext cx="8229600" cy="4857750"/>
          </a:xfrm>
        </p:spPr>
        <p:txBody>
          <a:bodyPr/>
          <a:lstStyle/>
          <a:p>
            <a:pPr marL="0" indent="0" eaLnBrk="1" hangingPunct="1">
              <a:lnSpc>
                <a:spcPct val="90000"/>
              </a:lnSpc>
              <a:buFontTx/>
              <a:buNone/>
            </a:pPr>
            <a:r>
              <a:rPr lang="en-GB" altLang="en-US" b="1" smtClean="0">
                <a:solidFill>
                  <a:srgbClr val="FF3300"/>
                </a:solidFill>
                <a:latin typeface="Comic Sans MS" panose="030F0702030302020204" pitchFamily="66" charset="0"/>
              </a:rPr>
              <a:t>Distance (</a:t>
            </a:r>
            <a:r>
              <a:rPr lang="en-GB" altLang="en-US" b="1" i="1" smtClean="0">
                <a:solidFill>
                  <a:srgbClr val="FF3300"/>
                </a:solidFill>
                <a:latin typeface="Comic Sans MS" panose="030F0702030302020204" pitchFamily="66" charset="0"/>
              </a:rPr>
              <a:t>x</a:t>
            </a:r>
            <a:r>
              <a:rPr lang="en-GB" altLang="en-US" b="1" smtClean="0">
                <a:solidFill>
                  <a:srgbClr val="FF3300"/>
                </a:solidFill>
                <a:latin typeface="Comic Sans MS" panose="030F0702030302020204" pitchFamily="66" charset="0"/>
              </a:rPr>
              <a:t>)</a:t>
            </a:r>
          </a:p>
          <a:p>
            <a:pPr marL="825500" lvl="1" eaLnBrk="1" hangingPunct="1">
              <a:lnSpc>
                <a:spcPct val="90000"/>
              </a:lnSpc>
            </a:pPr>
            <a:r>
              <a:rPr lang="en-GB" altLang="en-US" smtClean="0">
                <a:latin typeface="Comic Sans MS" panose="030F0702030302020204" pitchFamily="66" charset="0"/>
              </a:rPr>
              <a:t>the length of the path moved by an object</a:t>
            </a:r>
          </a:p>
          <a:p>
            <a:pPr marL="825500" lvl="1" eaLnBrk="1" hangingPunct="1">
              <a:lnSpc>
                <a:spcPct val="90000"/>
              </a:lnSpc>
            </a:pPr>
            <a:r>
              <a:rPr lang="en-GB" altLang="en-US" smtClean="0">
                <a:latin typeface="Comic Sans MS" panose="030F0702030302020204" pitchFamily="66" charset="0"/>
              </a:rPr>
              <a:t>scalar quantity</a:t>
            </a:r>
          </a:p>
          <a:p>
            <a:pPr marL="825500" lvl="1" eaLnBrk="1" hangingPunct="1">
              <a:lnSpc>
                <a:spcPct val="90000"/>
              </a:lnSpc>
            </a:pPr>
            <a:r>
              <a:rPr lang="en-GB" altLang="en-US" smtClean="0">
                <a:latin typeface="Comic Sans MS" panose="030F0702030302020204" pitchFamily="66" charset="0"/>
              </a:rPr>
              <a:t>SI unit: metre (m)</a:t>
            </a:r>
          </a:p>
          <a:p>
            <a:pPr marL="0" indent="0" eaLnBrk="1" hangingPunct="1">
              <a:lnSpc>
                <a:spcPct val="90000"/>
              </a:lnSpc>
              <a:buFontTx/>
              <a:buNone/>
            </a:pPr>
            <a:r>
              <a:rPr lang="en-GB" altLang="en-US" b="1" smtClean="0">
                <a:solidFill>
                  <a:srgbClr val="FF3300"/>
                </a:solidFill>
                <a:latin typeface="Comic Sans MS" panose="030F0702030302020204" pitchFamily="66" charset="0"/>
              </a:rPr>
              <a:t>Displacement (</a:t>
            </a:r>
            <a:r>
              <a:rPr lang="en-GB" altLang="en-US" b="1" i="1" smtClean="0">
                <a:solidFill>
                  <a:srgbClr val="FF3300"/>
                </a:solidFill>
                <a:latin typeface="Comic Sans MS" panose="030F0702030302020204" pitchFamily="66" charset="0"/>
              </a:rPr>
              <a:t>s</a:t>
            </a:r>
            <a:r>
              <a:rPr lang="en-GB" altLang="en-US" b="1" smtClean="0">
                <a:solidFill>
                  <a:srgbClr val="FF3300"/>
                </a:solidFill>
                <a:latin typeface="Comic Sans MS" panose="030F0702030302020204" pitchFamily="66" charset="0"/>
              </a:rPr>
              <a:t>)</a:t>
            </a:r>
          </a:p>
          <a:p>
            <a:pPr marL="825500" lvl="1" eaLnBrk="1" hangingPunct="1">
              <a:lnSpc>
                <a:spcPct val="90000"/>
              </a:lnSpc>
            </a:pPr>
            <a:r>
              <a:rPr lang="en-GB" altLang="en-US" smtClean="0">
                <a:latin typeface="Comic Sans MS" panose="030F0702030302020204" pitchFamily="66" charset="0"/>
              </a:rPr>
              <a:t>the length and direction of the straight line drawn from object’s initial position to its final position</a:t>
            </a:r>
          </a:p>
          <a:p>
            <a:pPr marL="825500" lvl="1" eaLnBrk="1" hangingPunct="1">
              <a:lnSpc>
                <a:spcPct val="90000"/>
              </a:lnSpc>
            </a:pPr>
            <a:r>
              <a:rPr lang="en-GB" altLang="en-US" smtClean="0">
                <a:latin typeface="Comic Sans MS" panose="030F0702030302020204" pitchFamily="66" charset="0"/>
              </a:rPr>
              <a:t>vector quantity</a:t>
            </a:r>
          </a:p>
          <a:p>
            <a:pPr marL="825500" lvl="1" eaLnBrk="1" hangingPunct="1">
              <a:lnSpc>
                <a:spcPct val="90000"/>
              </a:lnSpc>
            </a:pPr>
            <a:r>
              <a:rPr lang="en-GB" altLang="en-US" smtClean="0">
                <a:latin typeface="Comic Sans MS" panose="030F0702030302020204" pitchFamily="66" charset="0"/>
              </a:rPr>
              <a:t>SI unit: metre (m)</a:t>
            </a:r>
          </a:p>
        </p:txBody>
      </p:sp>
    </p:spTree>
    <p:extLst>
      <p:ext uri="{BB962C8B-B14F-4D97-AF65-F5344CB8AC3E}">
        <p14:creationId xmlns:p14="http://schemas.microsoft.com/office/powerpoint/2010/main" val="19852934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84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4848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4848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4848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4848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4848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4848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4848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altLang="en-US" smtClean="0">
                <a:latin typeface="Comic Sans MS" panose="030F0702030302020204" pitchFamily="66" charset="0"/>
              </a:rPr>
              <a:t>Speed (</a:t>
            </a:r>
            <a:r>
              <a:rPr lang="en-GB" altLang="en-US" b="1" i="1" smtClean="0">
                <a:solidFill>
                  <a:srgbClr val="FF3300"/>
                </a:solidFill>
                <a:latin typeface="Comic Sans MS" panose="030F0702030302020204" pitchFamily="66" charset="0"/>
              </a:rPr>
              <a:t>v</a:t>
            </a:r>
            <a:r>
              <a:rPr lang="en-GB" altLang="en-US" smtClean="0">
                <a:latin typeface="Comic Sans MS" panose="030F0702030302020204" pitchFamily="66" charset="0"/>
              </a:rPr>
              <a:t>)</a:t>
            </a:r>
          </a:p>
        </p:txBody>
      </p:sp>
      <p:sp>
        <p:nvSpPr>
          <p:cNvPr id="150531" name="Rectangle 3"/>
          <p:cNvSpPr>
            <a:spLocks noGrp="1" noChangeArrowheads="1"/>
          </p:cNvSpPr>
          <p:nvPr>
            <p:ph type="body" idx="1"/>
          </p:nvPr>
        </p:nvSpPr>
        <p:spPr>
          <a:xfrm>
            <a:off x="457200" y="1484313"/>
            <a:ext cx="8229600" cy="4641850"/>
          </a:xfrm>
        </p:spPr>
        <p:txBody>
          <a:bodyPr/>
          <a:lstStyle/>
          <a:p>
            <a:pPr marL="0" indent="0" eaLnBrk="1" hangingPunct="1">
              <a:lnSpc>
                <a:spcPct val="90000"/>
              </a:lnSpc>
              <a:buFontTx/>
              <a:buNone/>
            </a:pPr>
            <a:r>
              <a:rPr lang="en-GB" altLang="en-US" b="1" smtClean="0">
                <a:latin typeface="Comic Sans MS" panose="030F0702030302020204" pitchFamily="66" charset="0"/>
              </a:rPr>
              <a:t>average speed = </a:t>
            </a:r>
            <a:r>
              <a:rPr lang="en-GB" altLang="en-US" b="1" u="sng" smtClean="0">
                <a:latin typeface="Comic Sans MS" panose="030F0702030302020204" pitchFamily="66" charset="0"/>
              </a:rPr>
              <a:t>distance change</a:t>
            </a:r>
          </a:p>
          <a:p>
            <a:pPr marL="0" indent="0" eaLnBrk="1" hangingPunct="1">
              <a:lnSpc>
                <a:spcPct val="90000"/>
              </a:lnSpc>
              <a:buFontTx/>
              <a:buNone/>
            </a:pPr>
            <a:r>
              <a:rPr lang="en-GB" altLang="en-US" b="1" smtClean="0">
                <a:latin typeface="Comic Sans MS" panose="030F0702030302020204" pitchFamily="66" charset="0"/>
              </a:rPr>
              <a:t>				time taken</a:t>
            </a:r>
          </a:p>
          <a:p>
            <a:pPr marL="0" indent="0" eaLnBrk="1" hangingPunct="1">
              <a:lnSpc>
                <a:spcPct val="90000"/>
              </a:lnSpc>
              <a:buFontTx/>
              <a:buNone/>
            </a:pPr>
            <a:r>
              <a:rPr lang="en-GB" altLang="en-US" b="1" i="1" smtClean="0">
                <a:solidFill>
                  <a:srgbClr val="FF3300"/>
                </a:solidFill>
                <a:latin typeface="Comic Sans MS" panose="030F0702030302020204" pitchFamily="66" charset="0"/>
              </a:rPr>
              <a:t>		   </a:t>
            </a:r>
            <a:r>
              <a:rPr lang="en-GB" altLang="en-US" sz="3600" b="1" i="1" smtClean="0">
                <a:solidFill>
                  <a:srgbClr val="FF3300"/>
                </a:solidFill>
                <a:latin typeface="Comic Sans MS" panose="030F0702030302020204" pitchFamily="66" charset="0"/>
              </a:rPr>
              <a:t>v</a:t>
            </a:r>
            <a:r>
              <a:rPr lang="en-GB" altLang="en-US" sz="3600" b="1" i="1" baseline="-25000" smtClean="0">
                <a:solidFill>
                  <a:srgbClr val="FF3300"/>
                </a:solidFill>
                <a:latin typeface="Comic Sans MS" panose="030F0702030302020204" pitchFamily="66" charset="0"/>
              </a:rPr>
              <a:t>av</a:t>
            </a:r>
            <a:r>
              <a:rPr lang="en-GB" altLang="en-US" sz="3600" b="1" i="1" smtClean="0">
                <a:solidFill>
                  <a:srgbClr val="FF3300"/>
                </a:solidFill>
                <a:latin typeface="Comic Sans MS" panose="030F0702030302020204" pitchFamily="66" charset="0"/>
              </a:rPr>
              <a:t> = </a:t>
            </a:r>
            <a:r>
              <a:rPr lang="el-GR" altLang="en-US" sz="3600" b="1" i="1" smtClean="0">
                <a:solidFill>
                  <a:srgbClr val="FF3300"/>
                </a:solidFill>
                <a:latin typeface="Comic Sans MS" panose="030F0702030302020204" pitchFamily="66" charset="0"/>
                <a:cs typeface="Arial" charset="0"/>
              </a:rPr>
              <a:t>Δ</a:t>
            </a:r>
            <a:r>
              <a:rPr lang="en-GB" altLang="en-US" sz="3600" b="1" i="1" smtClean="0">
                <a:solidFill>
                  <a:srgbClr val="FF3300"/>
                </a:solidFill>
                <a:latin typeface="Comic Sans MS" panose="030F0702030302020204" pitchFamily="66" charset="0"/>
                <a:cs typeface="Arial" charset="0"/>
              </a:rPr>
              <a:t>x / </a:t>
            </a:r>
            <a:r>
              <a:rPr lang="el-GR" altLang="en-US" sz="3600" b="1" i="1" smtClean="0">
                <a:solidFill>
                  <a:srgbClr val="FF3300"/>
                </a:solidFill>
                <a:latin typeface="Comic Sans MS" panose="030F0702030302020204" pitchFamily="66" charset="0"/>
                <a:cs typeface="Arial" charset="0"/>
              </a:rPr>
              <a:t>Δ</a:t>
            </a:r>
            <a:r>
              <a:rPr lang="en-GB" altLang="en-US" sz="3600" b="1" i="1" smtClean="0">
                <a:solidFill>
                  <a:srgbClr val="FF3300"/>
                </a:solidFill>
                <a:latin typeface="Comic Sans MS" panose="030F0702030302020204" pitchFamily="66" charset="0"/>
                <a:cs typeface="Arial" charset="0"/>
              </a:rPr>
              <a:t>t</a:t>
            </a:r>
            <a:endParaRPr lang="el-GR" altLang="en-US" sz="3600" b="1" i="1" smtClean="0">
              <a:solidFill>
                <a:srgbClr val="FF3300"/>
              </a:solidFill>
              <a:latin typeface="Comic Sans MS" panose="030F0702030302020204" pitchFamily="66" charset="0"/>
              <a:cs typeface="Arial" charset="0"/>
            </a:endParaRPr>
          </a:p>
          <a:p>
            <a:pPr marL="0" indent="0" eaLnBrk="1" hangingPunct="1">
              <a:lnSpc>
                <a:spcPct val="90000"/>
              </a:lnSpc>
              <a:buFontTx/>
              <a:buNone/>
            </a:pPr>
            <a:r>
              <a:rPr lang="en-GB" altLang="en-US" smtClean="0">
                <a:latin typeface="Comic Sans MS" panose="030F0702030302020204" pitchFamily="66" charset="0"/>
              </a:rPr>
              <a:t>scalar quantity</a:t>
            </a:r>
          </a:p>
          <a:p>
            <a:pPr marL="0" indent="0" eaLnBrk="1" hangingPunct="1">
              <a:lnSpc>
                <a:spcPct val="90000"/>
              </a:lnSpc>
              <a:buFontTx/>
              <a:buNone/>
            </a:pPr>
            <a:r>
              <a:rPr lang="en-GB" altLang="en-US" smtClean="0">
                <a:latin typeface="Comic Sans MS" panose="030F0702030302020204" pitchFamily="66" charset="0"/>
              </a:rPr>
              <a:t>SI unit: ms </a:t>
            </a:r>
            <a:r>
              <a:rPr lang="en-GB" altLang="en-US" baseline="30000" smtClean="0">
                <a:latin typeface="Comic Sans MS" panose="030F0702030302020204" pitchFamily="66" charset="0"/>
              </a:rPr>
              <a:t>-1</a:t>
            </a:r>
          </a:p>
          <a:p>
            <a:pPr marL="0" indent="0" eaLnBrk="1" hangingPunct="1">
              <a:lnSpc>
                <a:spcPct val="90000"/>
              </a:lnSpc>
              <a:buFontTx/>
              <a:buNone/>
            </a:pPr>
            <a:endParaRPr lang="en-GB" altLang="en-US" smtClean="0">
              <a:latin typeface="Comic Sans MS" panose="030F0702030302020204" pitchFamily="66" charset="0"/>
            </a:endParaRPr>
          </a:p>
          <a:p>
            <a:pPr marL="0" indent="0" eaLnBrk="1" hangingPunct="1">
              <a:lnSpc>
                <a:spcPct val="90000"/>
              </a:lnSpc>
              <a:buFontTx/>
              <a:buNone/>
            </a:pPr>
            <a:r>
              <a:rPr lang="en-GB" altLang="en-US" smtClean="0">
                <a:latin typeface="Comic Sans MS" panose="030F0702030302020204" pitchFamily="66" charset="0"/>
              </a:rPr>
              <a:t>Instantaneous speed (</a:t>
            </a:r>
            <a:r>
              <a:rPr lang="en-GB" altLang="en-US" b="1" i="1" smtClean="0">
                <a:solidFill>
                  <a:srgbClr val="FF3300"/>
                </a:solidFill>
                <a:latin typeface="Comic Sans MS" panose="030F0702030302020204" pitchFamily="66" charset="0"/>
              </a:rPr>
              <a:t>v</a:t>
            </a:r>
            <a:r>
              <a:rPr lang="en-GB" altLang="en-US" smtClean="0">
                <a:latin typeface="Comic Sans MS" panose="030F0702030302020204" pitchFamily="66" charset="0"/>
              </a:rPr>
              <a:t>) is the rate of change of distance with time: </a:t>
            </a:r>
            <a:r>
              <a:rPr lang="en-GB" altLang="en-US" b="1" i="1" smtClean="0">
                <a:solidFill>
                  <a:srgbClr val="FF3300"/>
                </a:solidFill>
                <a:latin typeface="Comic Sans MS" panose="030F0702030302020204" pitchFamily="66" charset="0"/>
              </a:rPr>
              <a:t>v = dx / dt</a:t>
            </a:r>
          </a:p>
        </p:txBody>
      </p:sp>
    </p:spTree>
    <p:extLst>
      <p:ext uri="{BB962C8B-B14F-4D97-AF65-F5344CB8AC3E}">
        <p14:creationId xmlns:p14="http://schemas.microsoft.com/office/powerpoint/2010/main" val="1633123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053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0531">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50531">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50531">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50531">
                                            <p:txEl>
                                              <p:pRg st="4" end="4"/>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5053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latin typeface="Comic Sans MS" panose="030F0702030302020204" pitchFamily="66" charset="0"/>
              </a:rPr>
              <a:t>Velocity (</a:t>
            </a:r>
            <a:r>
              <a:rPr lang="en-GB" altLang="en-US" b="1" i="1" smtClean="0">
                <a:solidFill>
                  <a:srgbClr val="FF3300"/>
                </a:solidFill>
                <a:latin typeface="Comic Sans MS" panose="030F0702030302020204" pitchFamily="66" charset="0"/>
              </a:rPr>
              <a:t>v</a:t>
            </a:r>
            <a:r>
              <a:rPr lang="en-GB" altLang="en-US" smtClean="0">
                <a:latin typeface="Comic Sans MS" panose="030F0702030302020204" pitchFamily="66" charset="0"/>
              </a:rPr>
              <a:t>)</a:t>
            </a:r>
          </a:p>
        </p:txBody>
      </p:sp>
      <p:sp>
        <p:nvSpPr>
          <p:cNvPr id="175107" name="Rectangle 3"/>
          <p:cNvSpPr>
            <a:spLocks noGrp="1" noChangeArrowheads="1"/>
          </p:cNvSpPr>
          <p:nvPr>
            <p:ph type="body" idx="1"/>
          </p:nvPr>
        </p:nvSpPr>
        <p:spPr>
          <a:xfrm>
            <a:off x="457200" y="1484313"/>
            <a:ext cx="8229600" cy="4641850"/>
          </a:xfrm>
        </p:spPr>
        <p:txBody>
          <a:bodyPr/>
          <a:lstStyle/>
          <a:p>
            <a:pPr marL="0" indent="0" eaLnBrk="1" hangingPunct="1">
              <a:buFontTx/>
              <a:buNone/>
            </a:pPr>
            <a:r>
              <a:rPr lang="en-GB" altLang="en-US" sz="2800" b="1" smtClean="0">
                <a:latin typeface="Comic Sans MS" panose="030F0702030302020204" pitchFamily="66" charset="0"/>
              </a:rPr>
              <a:t>average velocity = </a:t>
            </a:r>
            <a:r>
              <a:rPr lang="en-GB" altLang="en-US" sz="2800" b="1" u="sng" smtClean="0">
                <a:latin typeface="Comic Sans MS" panose="030F0702030302020204" pitchFamily="66" charset="0"/>
              </a:rPr>
              <a:t>displacement change</a:t>
            </a:r>
          </a:p>
          <a:p>
            <a:pPr marL="0" indent="0" eaLnBrk="1" hangingPunct="1">
              <a:buFontTx/>
              <a:buNone/>
            </a:pPr>
            <a:r>
              <a:rPr lang="en-GB" altLang="en-US" sz="2800" b="1" smtClean="0">
                <a:latin typeface="Comic Sans MS" panose="030F0702030302020204" pitchFamily="66" charset="0"/>
              </a:rPr>
              <a:t>				   time taken</a:t>
            </a:r>
          </a:p>
          <a:p>
            <a:pPr marL="0" indent="0" eaLnBrk="1" hangingPunct="1">
              <a:buFontTx/>
              <a:buNone/>
            </a:pPr>
            <a:r>
              <a:rPr lang="en-GB" altLang="en-US" sz="2800" b="1" i="1" smtClean="0">
                <a:solidFill>
                  <a:srgbClr val="FF3300"/>
                </a:solidFill>
                <a:latin typeface="Comic Sans MS" panose="030F0702030302020204" pitchFamily="66" charset="0"/>
              </a:rPr>
              <a:t>		   </a:t>
            </a:r>
            <a:r>
              <a:rPr lang="en-GB" altLang="en-US" b="1" i="1" smtClean="0">
                <a:solidFill>
                  <a:srgbClr val="FF3300"/>
                </a:solidFill>
                <a:latin typeface="Comic Sans MS" panose="030F0702030302020204" pitchFamily="66" charset="0"/>
              </a:rPr>
              <a:t>v</a:t>
            </a:r>
            <a:r>
              <a:rPr lang="en-GB" altLang="en-US" b="1" i="1" baseline="-25000" smtClean="0">
                <a:solidFill>
                  <a:srgbClr val="FF3300"/>
                </a:solidFill>
                <a:latin typeface="Comic Sans MS" panose="030F0702030302020204" pitchFamily="66" charset="0"/>
              </a:rPr>
              <a:t>av</a:t>
            </a:r>
            <a:r>
              <a:rPr lang="en-GB" altLang="en-US" b="1" i="1" smtClean="0">
                <a:solidFill>
                  <a:srgbClr val="FF3300"/>
                </a:solidFill>
                <a:latin typeface="Comic Sans MS" panose="030F0702030302020204" pitchFamily="66" charset="0"/>
              </a:rPr>
              <a:t> = </a:t>
            </a:r>
            <a:r>
              <a:rPr lang="el-GR" altLang="en-US" b="1" i="1" smtClean="0">
                <a:solidFill>
                  <a:srgbClr val="FF3300"/>
                </a:solidFill>
                <a:latin typeface="Comic Sans MS" panose="030F0702030302020204" pitchFamily="66" charset="0"/>
                <a:cs typeface="Arial" charset="0"/>
              </a:rPr>
              <a:t>Δ</a:t>
            </a:r>
            <a:r>
              <a:rPr lang="en-GB" altLang="en-US" b="1" i="1" smtClean="0">
                <a:solidFill>
                  <a:srgbClr val="FF3300"/>
                </a:solidFill>
                <a:latin typeface="Comic Sans MS" panose="030F0702030302020204" pitchFamily="66" charset="0"/>
                <a:cs typeface="Arial" charset="0"/>
              </a:rPr>
              <a:t>s / </a:t>
            </a:r>
            <a:r>
              <a:rPr lang="el-GR" altLang="en-US" b="1" i="1" smtClean="0">
                <a:solidFill>
                  <a:srgbClr val="FF3300"/>
                </a:solidFill>
                <a:latin typeface="Comic Sans MS" panose="030F0702030302020204" pitchFamily="66" charset="0"/>
                <a:cs typeface="Arial" charset="0"/>
              </a:rPr>
              <a:t>Δ</a:t>
            </a:r>
            <a:r>
              <a:rPr lang="en-GB" altLang="en-US" b="1" i="1" smtClean="0">
                <a:solidFill>
                  <a:srgbClr val="FF3300"/>
                </a:solidFill>
                <a:latin typeface="Comic Sans MS" panose="030F0702030302020204" pitchFamily="66" charset="0"/>
                <a:cs typeface="Arial" charset="0"/>
              </a:rPr>
              <a:t>t</a:t>
            </a:r>
            <a:endParaRPr lang="el-GR" altLang="en-US" b="1" i="1" smtClean="0">
              <a:solidFill>
                <a:srgbClr val="FF3300"/>
              </a:solidFill>
              <a:latin typeface="Comic Sans MS" panose="030F0702030302020204" pitchFamily="66" charset="0"/>
              <a:cs typeface="Arial" charset="0"/>
            </a:endParaRPr>
          </a:p>
          <a:p>
            <a:pPr marL="0" indent="0" eaLnBrk="1" hangingPunct="1">
              <a:buFontTx/>
              <a:buNone/>
            </a:pPr>
            <a:r>
              <a:rPr lang="en-GB" altLang="en-US" sz="2800" smtClean="0">
                <a:latin typeface="Comic Sans MS" panose="030F0702030302020204" pitchFamily="66" charset="0"/>
              </a:rPr>
              <a:t>vector quantity</a:t>
            </a:r>
          </a:p>
          <a:p>
            <a:pPr marL="0" indent="0" eaLnBrk="1" hangingPunct="1">
              <a:buFontTx/>
              <a:buNone/>
            </a:pPr>
            <a:r>
              <a:rPr lang="en-GB" altLang="en-US" sz="2800" smtClean="0">
                <a:latin typeface="Comic Sans MS" panose="030F0702030302020204" pitchFamily="66" charset="0"/>
              </a:rPr>
              <a:t>direction:  same as the displacement change</a:t>
            </a:r>
          </a:p>
          <a:p>
            <a:pPr marL="0" indent="0" eaLnBrk="1" hangingPunct="1">
              <a:buFontTx/>
              <a:buNone/>
            </a:pPr>
            <a:r>
              <a:rPr lang="en-GB" altLang="en-US" sz="2800" smtClean="0">
                <a:latin typeface="Comic Sans MS" panose="030F0702030302020204" pitchFamily="66" charset="0"/>
              </a:rPr>
              <a:t>SI unit: ms </a:t>
            </a:r>
            <a:r>
              <a:rPr lang="en-GB" altLang="en-US" sz="2800" baseline="30000" smtClean="0">
                <a:latin typeface="Comic Sans MS" panose="030F0702030302020204" pitchFamily="66" charset="0"/>
              </a:rPr>
              <a:t>-1</a:t>
            </a:r>
          </a:p>
          <a:p>
            <a:pPr marL="0" indent="0" eaLnBrk="1" hangingPunct="1">
              <a:buFontTx/>
              <a:buNone/>
            </a:pPr>
            <a:endParaRPr lang="en-GB" altLang="en-US" sz="2800" smtClean="0">
              <a:latin typeface="Comic Sans MS" panose="030F0702030302020204" pitchFamily="66" charset="0"/>
            </a:endParaRPr>
          </a:p>
          <a:p>
            <a:pPr marL="0" indent="0" eaLnBrk="1" hangingPunct="1">
              <a:buFontTx/>
              <a:buNone/>
            </a:pPr>
            <a:r>
              <a:rPr lang="en-GB" altLang="en-US" sz="2800" smtClean="0">
                <a:latin typeface="Comic Sans MS" panose="030F0702030302020204" pitchFamily="66" charset="0"/>
              </a:rPr>
              <a:t>Instantaneous velocity (</a:t>
            </a:r>
            <a:r>
              <a:rPr lang="en-GB" altLang="en-US" sz="2800" b="1" i="1" smtClean="0">
                <a:solidFill>
                  <a:srgbClr val="FF3300"/>
                </a:solidFill>
                <a:latin typeface="Comic Sans MS" panose="030F0702030302020204" pitchFamily="66" charset="0"/>
              </a:rPr>
              <a:t>v</a:t>
            </a:r>
            <a:r>
              <a:rPr lang="en-GB" altLang="en-US" sz="2800" smtClean="0">
                <a:latin typeface="Comic Sans MS" panose="030F0702030302020204" pitchFamily="66" charset="0"/>
              </a:rPr>
              <a:t>) is the rate of change of displacement with time: </a:t>
            </a:r>
            <a:r>
              <a:rPr lang="en-GB" altLang="en-US" sz="2800" b="1" i="1" smtClean="0">
                <a:solidFill>
                  <a:srgbClr val="FF3300"/>
                </a:solidFill>
                <a:latin typeface="Comic Sans MS" panose="030F0702030302020204" pitchFamily="66" charset="0"/>
              </a:rPr>
              <a:t>v = ds / dt</a:t>
            </a:r>
          </a:p>
        </p:txBody>
      </p:sp>
    </p:spTree>
    <p:extLst>
      <p:ext uri="{BB962C8B-B14F-4D97-AF65-F5344CB8AC3E}">
        <p14:creationId xmlns:p14="http://schemas.microsoft.com/office/powerpoint/2010/main" val="30114270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7510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5107">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75107">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75107">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75107">
                                            <p:txEl>
                                              <p:pRg st="4" end="4"/>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75107">
                                            <p:txEl>
                                              <p:pRg st="5" end="5"/>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17510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673819"/>
            <a:ext cx="8229600" cy="850900"/>
          </a:xfrm>
        </p:spPr>
        <p:txBody>
          <a:bodyPr/>
          <a:lstStyle/>
          <a:p>
            <a:pPr eaLnBrk="1" hangingPunct="1"/>
            <a:r>
              <a:rPr lang="en-GB" altLang="en-US" sz="4000" smtClean="0">
                <a:latin typeface="Comic Sans MS" panose="030F0702030302020204" pitchFamily="66" charset="0"/>
              </a:rPr>
              <a:t>Speed and Velocity Conversions</a:t>
            </a:r>
          </a:p>
        </p:txBody>
      </p:sp>
      <p:sp>
        <p:nvSpPr>
          <p:cNvPr id="180227" name="Rectangle 3"/>
          <p:cNvSpPr>
            <a:spLocks noGrp="1" noChangeArrowheads="1"/>
          </p:cNvSpPr>
          <p:nvPr>
            <p:ph type="body" idx="1"/>
          </p:nvPr>
        </p:nvSpPr>
        <p:spPr>
          <a:xfrm>
            <a:off x="457200" y="1667594"/>
            <a:ext cx="8229600" cy="4857750"/>
          </a:xfrm>
        </p:spPr>
        <p:txBody>
          <a:bodyPr/>
          <a:lstStyle/>
          <a:p>
            <a:pPr marL="0" indent="0" eaLnBrk="1" hangingPunct="1">
              <a:buFontTx/>
              <a:buNone/>
            </a:pPr>
            <a:r>
              <a:rPr lang="en-GB" altLang="en-US" smtClean="0">
                <a:latin typeface="Comic Sans MS" panose="030F0702030302020204" pitchFamily="66" charset="0"/>
              </a:rPr>
              <a:t>1 kilometre per hour (km h</a:t>
            </a:r>
            <a:r>
              <a:rPr lang="en-GB" altLang="en-US" baseline="30000" smtClean="0">
                <a:latin typeface="Comic Sans MS" panose="030F0702030302020204" pitchFamily="66" charset="0"/>
              </a:rPr>
              <a:t>-1</a:t>
            </a:r>
            <a:r>
              <a:rPr lang="en-GB" altLang="en-US" smtClean="0">
                <a:latin typeface="Comic Sans MS" panose="030F0702030302020204" pitchFamily="66" charset="0"/>
              </a:rPr>
              <a:t>)</a:t>
            </a:r>
          </a:p>
          <a:p>
            <a:pPr marL="0" indent="0" eaLnBrk="1" hangingPunct="1">
              <a:buFontTx/>
              <a:buNone/>
            </a:pPr>
            <a:r>
              <a:rPr lang="en-GB" altLang="en-US" smtClean="0">
                <a:latin typeface="Comic Sans MS" panose="030F0702030302020204" pitchFamily="66" charset="0"/>
              </a:rPr>
              <a:t>= 1000 m h</a:t>
            </a:r>
            <a:r>
              <a:rPr lang="en-GB" altLang="en-US" baseline="30000" smtClean="0">
                <a:latin typeface="Comic Sans MS" panose="030F0702030302020204" pitchFamily="66" charset="0"/>
              </a:rPr>
              <a:t>-1</a:t>
            </a:r>
          </a:p>
          <a:p>
            <a:pPr marL="0" indent="0" eaLnBrk="1" hangingPunct="1">
              <a:buFontTx/>
              <a:buNone/>
            </a:pPr>
            <a:r>
              <a:rPr lang="en-GB" altLang="en-US" smtClean="0">
                <a:latin typeface="Comic Sans MS" panose="030F0702030302020204" pitchFamily="66" charset="0"/>
              </a:rPr>
              <a:t>= 1000 / 3600 ms</a:t>
            </a:r>
            <a:r>
              <a:rPr lang="en-GB" altLang="en-US" baseline="30000" smtClean="0">
                <a:latin typeface="Comic Sans MS" panose="030F0702030302020204" pitchFamily="66" charset="0"/>
              </a:rPr>
              <a:t>-1</a:t>
            </a:r>
          </a:p>
          <a:p>
            <a:pPr marL="0" indent="0" eaLnBrk="1" hangingPunct="1">
              <a:buFontTx/>
              <a:buNone/>
            </a:pPr>
            <a:r>
              <a:rPr lang="en-GB" altLang="en-US" b="1" smtClean="0">
                <a:solidFill>
                  <a:srgbClr val="FF3300"/>
                </a:solidFill>
                <a:latin typeface="Comic Sans MS" panose="030F0702030302020204" pitchFamily="66" charset="0"/>
              </a:rPr>
              <a:t>1 km h</a:t>
            </a:r>
            <a:r>
              <a:rPr lang="en-GB" altLang="en-US" b="1" baseline="30000" smtClean="0">
                <a:solidFill>
                  <a:srgbClr val="FF3300"/>
                </a:solidFill>
                <a:latin typeface="Comic Sans MS" panose="030F0702030302020204" pitchFamily="66" charset="0"/>
              </a:rPr>
              <a:t>-1</a:t>
            </a:r>
            <a:r>
              <a:rPr lang="en-GB" altLang="en-US" b="1" smtClean="0">
                <a:solidFill>
                  <a:srgbClr val="FF3300"/>
                </a:solidFill>
                <a:latin typeface="Comic Sans MS" panose="030F0702030302020204" pitchFamily="66" charset="0"/>
              </a:rPr>
              <a:t> = 0.28 ms</a:t>
            </a:r>
            <a:r>
              <a:rPr lang="en-GB" altLang="en-US" b="1" baseline="30000" smtClean="0">
                <a:solidFill>
                  <a:srgbClr val="FF3300"/>
                </a:solidFill>
                <a:latin typeface="Comic Sans MS" panose="030F0702030302020204" pitchFamily="66" charset="0"/>
              </a:rPr>
              <a:t>-1</a:t>
            </a:r>
          </a:p>
          <a:p>
            <a:pPr marL="0" indent="0" eaLnBrk="1" hangingPunct="1">
              <a:buFontTx/>
              <a:buNone/>
            </a:pPr>
            <a:r>
              <a:rPr lang="en-GB" altLang="en-US" b="1" smtClean="0">
                <a:solidFill>
                  <a:srgbClr val="FF3300"/>
                </a:solidFill>
                <a:latin typeface="Comic Sans MS" panose="030F0702030302020204" pitchFamily="66" charset="0"/>
              </a:rPr>
              <a:t>and 1 ms</a:t>
            </a:r>
            <a:r>
              <a:rPr lang="en-GB" altLang="en-US" b="1" baseline="30000" smtClean="0">
                <a:solidFill>
                  <a:srgbClr val="FF3300"/>
                </a:solidFill>
                <a:latin typeface="Comic Sans MS" panose="030F0702030302020204" pitchFamily="66" charset="0"/>
              </a:rPr>
              <a:t>-1</a:t>
            </a:r>
            <a:r>
              <a:rPr lang="en-GB" altLang="en-US" b="1" smtClean="0">
                <a:solidFill>
                  <a:srgbClr val="FF3300"/>
                </a:solidFill>
                <a:latin typeface="Comic Sans MS" panose="030F0702030302020204" pitchFamily="66" charset="0"/>
              </a:rPr>
              <a:t> = 3.6 km h</a:t>
            </a:r>
            <a:r>
              <a:rPr lang="en-GB" altLang="en-US" b="1" baseline="30000" smtClean="0">
                <a:solidFill>
                  <a:srgbClr val="FF3300"/>
                </a:solidFill>
                <a:latin typeface="Comic Sans MS" panose="030F0702030302020204" pitchFamily="66" charset="0"/>
              </a:rPr>
              <a:t>-1</a:t>
            </a:r>
          </a:p>
          <a:p>
            <a:pPr marL="0" indent="0" eaLnBrk="1" hangingPunct="1">
              <a:buFontTx/>
              <a:buNone/>
            </a:pPr>
            <a:endParaRPr lang="en-GB" altLang="en-US" b="1" smtClean="0">
              <a:solidFill>
                <a:srgbClr val="FF3300"/>
              </a:solidFill>
              <a:latin typeface="Comic Sans MS" panose="030F0702030302020204" pitchFamily="66" charset="0"/>
            </a:endParaRPr>
          </a:p>
          <a:p>
            <a:pPr marL="0" indent="0" eaLnBrk="1" hangingPunct="1">
              <a:buFontTx/>
              <a:buNone/>
            </a:pPr>
            <a:r>
              <a:rPr lang="en-GB" altLang="en-US" smtClean="0">
                <a:latin typeface="Comic Sans MS" panose="030F0702030302020204" pitchFamily="66" charset="0"/>
              </a:rPr>
              <a:t>Also:</a:t>
            </a:r>
          </a:p>
          <a:p>
            <a:pPr marL="0" indent="0" eaLnBrk="1" hangingPunct="1">
              <a:buFontTx/>
              <a:buNone/>
            </a:pPr>
            <a:r>
              <a:rPr lang="en-GB" altLang="en-US" smtClean="0">
                <a:latin typeface="Comic Sans MS" panose="030F0702030302020204" pitchFamily="66" charset="0"/>
              </a:rPr>
              <a:t>100 km h</a:t>
            </a:r>
            <a:r>
              <a:rPr lang="en-GB" altLang="en-US" baseline="30000" smtClean="0">
                <a:latin typeface="Comic Sans MS" panose="030F0702030302020204" pitchFamily="66" charset="0"/>
              </a:rPr>
              <a:t>-1</a:t>
            </a:r>
            <a:r>
              <a:rPr lang="en-GB" altLang="en-US" smtClean="0">
                <a:latin typeface="Comic Sans MS" panose="030F0702030302020204" pitchFamily="66" charset="0"/>
              </a:rPr>
              <a:t> = 28 ms</a:t>
            </a:r>
            <a:r>
              <a:rPr lang="en-GB" altLang="en-US" baseline="30000" smtClean="0">
                <a:latin typeface="Comic Sans MS" panose="030F0702030302020204" pitchFamily="66" charset="0"/>
              </a:rPr>
              <a:t>-1</a:t>
            </a:r>
            <a:r>
              <a:rPr lang="en-GB" altLang="en-US" smtClean="0">
                <a:latin typeface="Comic Sans MS" panose="030F0702030302020204" pitchFamily="66" charset="0"/>
              </a:rPr>
              <a:t> = approx 63 m.p.h</a:t>
            </a:r>
          </a:p>
        </p:txBody>
      </p:sp>
    </p:spTree>
    <p:extLst>
      <p:ext uri="{BB962C8B-B14F-4D97-AF65-F5344CB8AC3E}">
        <p14:creationId xmlns:p14="http://schemas.microsoft.com/office/powerpoint/2010/main" val="2966756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802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8022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8022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8022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8022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80227">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8022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568350"/>
            <a:ext cx="8229600" cy="1143000"/>
          </a:xfrm>
        </p:spPr>
        <p:txBody>
          <a:bodyPr/>
          <a:lstStyle/>
          <a:p>
            <a:pPr eaLnBrk="1" hangingPunct="1"/>
            <a:r>
              <a:rPr lang="en-GB" altLang="en-US" smtClean="0">
                <a:latin typeface="Comic Sans MS" panose="030F0702030302020204" pitchFamily="66" charset="0"/>
              </a:rPr>
              <a:t>Complete</a:t>
            </a:r>
          </a:p>
        </p:txBody>
      </p:sp>
      <p:graphicFrame>
        <p:nvGraphicFramePr>
          <p:cNvPr id="182347" name="Group 75"/>
          <p:cNvGraphicFramePr>
            <a:graphicFrameLocks noGrp="1"/>
          </p:cNvGraphicFramePr>
          <p:nvPr>
            <p:ph idx="1"/>
            <p:extLst>
              <p:ext uri="{D42A27DB-BD31-4B8C-83A1-F6EECF244321}">
                <p14:modId xmlns:p14="http://schemas.microsoft.com/office/powerpoint/2010/main" val="1669237539"/>
              </p:ext>
            </p:extLst>
          </p:nvPr>
        </p:nvGraphicFramePr>
        <p:xfrm>
          <a:off x="468313" y="1706587"/>
          <a:ext cx="8229600" cy="4530725"/>
        </p:xfrm>
        <a:graphic>
          <a:graphicData uri="http://schemas.openxmlformats.org/drawingml/2006/table">
            <a:tbl>
              <a:tblPr/>
              <a:tblGrid>
                <a:gridCol w="2743200"/>
                <a:gridCol w="2743200"/>
                <a:gridCol w="2743200"/>
              </a:tblGrid>
              <a:tr h="6477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1" i="0" u="none" strike="noStrike" cap="none" normalizeH="0" baseline="0" dirty="0" smtClean="0">
                          <a:ln>
                            <a:noFill/>
                          </a:ln>
                          <a:solidFill>
                            <a:schemeClr val="tx1"/>
                          </a:solidFill>
                          <a:effectLst/>
                          <a:latin typeface="Comic Sans MS" panose="030F0702030302020204" pitchFamily="66" charset="0"/>
                        </a:rPr>
                        <a:t>distance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1" i="0" u="none" strike="noStrike" cap="none" normalizeH="0" baseline="0" smtClean="0">
                          <a:ln>
                            <a:noFill/>
                          </a:ln>
                          <a:solidFill>
                            <a:schemeClr val="tx1"/>
                          </a:solidFill>
                          <a:effectLst/>
                          <a:latin typeface="Comic Sans MS" panose="030F0702030302020204" pitchFamily="66" charset="0"/>
                        </a:rPr>
                        <a:t>time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1" i="0" u="none" strike="noStrike" cap="none" normalizeH="0" baseline="0" smtClean="0">
                          <a:ln>
                            <a:noFill/>
                          </a:ln>
                          <a:solidFill>
                            <a:schemeClr val="tx1"/>
                          </a:solidFill>
                          <a:effectLst/>
                          <a:latin typeface="Comic Sans MS" panose="030F0702030302020204" pitchFamily="66" charset="0"/>
                        </a:rPr>
                        <a:t>speed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45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Comic Sans MS" panose="030F0702030302020204" pitchFamily="66" charset="0"/>
                        </a:rPr>
                        <a:t>60 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dirty="0" smtClean="0">
                          <a:ln>
                            <a:noFill/>
                          </a:ln>
                          <a:solidFill>
                            <a:schemeClr val="tx1"/>
                          </a:solidFill>
                          <a:effectLst/>
                          <a:latin typeface="Comic Sans MS" panose="030F0702030302020204" pitchFamily="66" charset="0"/>
                        </a:rPr>
                        <a:t>3 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bg1"/>
                          </a:solidFill>
                          <a:effectLst/>
                          <a:latin typeface="Comic Sans MS" panose="030F0702030302020204" pitchFamily="66" charset="0"/>
                        </a:rPr>
                        <a:t>20</a:t>
                      </a:r>
                      <a:r>
                        <a:rPr kumimoji="0" lang="en-GB" sz="2800" b="0" i="0" u="none" strike="noStrike" cap="none" normalizeH="0" baseline="0" smtClean="0">
                          <a:ln>
                            <a:noFill/>
                          </a:ln>
                          <a:solidFill>
                            <a:schemeClr val="tx1"/>
                          </a:solidFill>
                          <a:effectLst/>
                          <a:latin typeface="Comic Sans MS" panose="030F0702030302020204" pitchFamily="66" charset="0"/>
                        </a:rPr>
                        <a:t> ms</a:t>
                      </a:r>
                      <a:r>
                        <a:rPr kumimoji="0" lang="en-GB" sz="2800" b="0" i="0" u="none" strike="noStrike" cap="none" normalizeH="0" baseline="30000" smtClean="0">
                          <a:ln>
                            <a:noFill/>
                          </a:ln>
                          <a:solidFill>
                            <a:schemeClr val="tx1"/>
                          </a:solidFill>
                          <a:effectLst/>
                          <a:latin typeface="Comic Sans MS" panose="030F0702030302020204" pitchFamily="66"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bg1"/>
                          </a:solidFill>
                          <a:effectLst/>
                          <a:latin typeface="Comic Sans MS" panose="030F0702030302020204" pitchFamily="66" charset="0"/>
                        </a:rPr>
                        <a:t>1400</a:t>
                      </a:r>
                      <a:r>
                        <a:rPr kumimoji="0" lang="en-GB" sz="2800" b="0" i="0" u="none" strike="noStrike" cap="none" normalizeH="0" baseline="0" smtClean="0">
                          <a:ln>
                            <a:noFill/>
                          </a:ln>
                          <a:solidFill>
                            <a:schemeClr val="tx1"/>
                          </a:solidFill>
                          <a:effectLst/>
                          <a:latin typeface="Comic Sans MS" panose="030F0702030302020204" pitchFamily="66" charset="0"/>
                        </a:rPr>
                        <a:t> 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dirty="0" smtClean="0">
                          <a:ln>
                            <a:noFill/>
                          </a:ln>
                          <a:solidFill>
                            <a:schemeClr val="tx1"/>
                          </a:solidFill>
                          <a:effectLst/>
                          <a:latin typeface="Comic Sans MS" panose="030F0702030302020204" pitchFamily="66" charset="0"/>
                        </a:rPr>
                        <a:t>35 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Comic Sans MS" panose="030F0702030302020204" pitchFamily="66" charset="0"/>
                        </a:rPr>
                        <a:t>40 ms</a:t>
                      </a:r>
                      <a:r>
                        <a:rPr kumimoji="0" lang="en-GB" sz="2800" b="0" i="0" u="none" strike="noStrike" cap="none" normalizeH="0" baseline="30000" smtClean="0">
                          <a:ln>
                            <a:noFill/>
                          </a:ln>
                          <a:solidFill>
                            <a:schemeClr val="tx1"/>
                          </a:solidFill>
                          <a:effectLst/>
                          <a:latin typeface="Comic Sans MS" panose="030F0702030302020204" pitchFamily="66"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Comic Sans MS" panose="030F0702030302020204" pitchFamily="66" charset="0"/>
                        </a:rPr>
                        <a:t>300 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dirty="0" smtClean="0">
                          <a:ln>
                            <a:noFill/>
                          </a:ln>
                          <a:solidFill>
                            <a:schemeClr val="bg1"/>
                          </a:solidFill>
                          <a:effectLst/>
                          <a:latin typeface="Comic Sans MS" panose="030F0702030302020204" pitchFamily="66" charset="0"/>
                        </a:rPr>
                        <a:t>0.20</a:t>
                      </a:r>
                      <a:r>
                        <a:rPr kumimoji="0" lang="en-GB" sz="2800" b="0" i="0" u="none" strike="noStrike" cap="none" normalizeH="0" baseline="0" dirty="0" smtClean="0">
                          <a:ln>
                            <a:noFill/>
                          </a:ln>
                          <a:solidFill>
                            <a:schemeClr val="tx1"/>
                          </a:solidFill>
                          <a:effectLst/>
                          <a:latin typeface="Comic Sans MS" panose="030F0702030302020204" pitchFamily="66" charset="0"/>
                        </a:rPr>
                        <a:t> 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Comic Sans MS" panose="030F0702030302020204" pitchFamily="66" charset="0"/>
                        </a:rPr>
                        <a:t>1500 ms</a:t>
                      </a:r>
                      <a:r>
                        <a:rPr kumimoji="0" lang="en-GB" sz="2800" b="0" i="0" u="none" strike="noStrike" cap="none" normalizeH="0" baseline="30000" smtClean="0">
                          <a:ln>
                            <a:noFill/>
                          </a:ln>
                          <a:solidFill>
                            <a:schemeClr val="tx1"/>
                          </a:solidFill>
                          <a:effectLst/>
                          <a:latin typeface="Comic Sans MS" panose="030F0702030302020204" pitchFamily="66"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Comic Sans MS" panose="030F0702030302020204" pitchFamily="66" charset="0"/>
                        </a:rPr>
                        <a:t>80 km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dirty="0" smtClean="0">
                          <a:ln>
                            <a:noFill/>
                          </a:ln>
                          <a:solidFill>
                            <a:schemeClr val="tx1"/>
                          </a:solidFill>
                          <a:effectLst/>
                          <a:latin typeface="Comic Sans MS" panose="030F0702030302020204" pitchFamily="66" charset="0"/>
                        </a:rPr>
                        <a:t>2 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bg1"/>
                          </a:solidFill>
                          <a:effectLst/>
                          <a:latin typeface="Comic Sans MS" panose="030F0702030302020204" pitchFamily="66" charset="0"/>
                        </a:rPr>
                        <a:t>40</a:t>
                      </a:r>
                      <a:r>
                        <a:rPr kumimoji="0" lang="en-GB" sz="2800" b="0" i="0" u="none" strike="noStrike" cap="none" normalizeH="0" baseline="0" smtClean="0">
                          <a:ln>
                            <a:noFill/>
                          </a:ln>
                          <a:solidFill>
                            <a:schemeClr val="tx1"/>
                          </a:solidFill>
                          <a:effectLst/>
                          <a:latin typeface="Comic Sans MS" panose="030F0702030302020204" pitchFamily="66" charset="0"/>
                        </a:rPr>
                        <a:t> km h</a:t>
                      </a:r>
                      <a:r>
                        <a:rPr kumimoji="0" lang="en-GB" sz="2800" b="0" i="0" u="none" strike="noStrike" cap="none" normalizeH="0" baseline="30000" smtClean="0">
                          <a:ln>
                            <a:noFill/>
                          </a:ln>
                          <a:solidFill>
                            <a:schemeClr val="tx1"/>
                          </a:solidFill>
                          <a:effectLst/>
                          <a:latin typeface="Comic Sans MS" panose="030F0702030302020204" pitchFamily="66"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Comic Sans MS" panose="030F0702030302020204" pitchFamily="66" charset="0"/>
                        </a:rPr>
                        <a:t>150 x 10 </a:t>
                      </a:r>
                      <a:r>
                        <a:rPr kumimoji="0" lang="en-GB" sz="2800" b="0" i="0" u="none" strike="noStrike" cap="none" normalizeH="0" baseline="30000" smtClean="0">
                          <a:ln>
                            <a:noFill/>
                          </a:ln>
                          <a:solidFill>
                            <a:schemeClr val="tx1"/>
                          </a:solidFill>
                          <a:effectLst/>
                          <a:latin typeface="Comic Sans MS" panose="030F0702030302020204" pitchFamily="66" charset="0"/>
                        </a:rPr>
                        <a:t>6</a:t>
                      </a:r>
                      <a:r>
                        <a:rPr kumimoji="0" lang="en-GB" sz="2800" b="0" i="0" u="none" strike="noStrike" cap="none" normalizeH="0" baseline="0" smtClean="0">
                          <a:ln>
                            <a:noFill/>
                          </a:ln>
                          <a:solidFill>
                            <a:schemeClr val="tx1"/>
                          </a:solidFill>
                          <a:effectLst/>
                          <a:latin typeface="Comic Sans MS" panose="030F0702030302020204" pitchFamily="66" charset="0"/>
                        </a:rPr>
                        <a:t> km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dirty="0" smtClean="0">
                          <a:ln>
                            <a:noFill/>
                          </a:ln>
                          <a:solidFill>
                            <a:schemeClr val="bg1"/>
                          </a:solidFill>
                          <a:effectLst/>
                          <a:latin typeface="Comic Sans MS" panose="030F0702030302020204" pitchFamily="66" charset="0"/>
                        </a:rPr>
                        <a:t>8</a:t>
                      </a:r>
                      <a:r>
                        <a:rPr kumimoji="0" lang="en-GB" sz="2800" b="0" i="0" u="none" strike="noStrike" cap="none" normalizeH="0" baseline="0" dirty="0" smtClean="0">
                          <a:ln>
                            <a:noFill/>
                          </a:ln>
                          <a:solidFill>
                            <a:schemeClr val="tx1"/>
                          </a:solidFill>
                          <a:effectLst/>
                          <a:latin typeface="Comic Sans MS" panose="030F0702030302020204" pitchFamily="66" charset="0"/>
                        </a:rPr>
                        <a:t> min </a:t>
                      </a:r>
                      <a:r>
                        <a:rPr kumimoji="0" lang="en-GB" sz="2800" b="0" i="0" u="none" strike="noStrike" cap="none" normalizeH="0" baseline="0" dirty="0" smtClean="0">
                          <a:ln>
                            <a:noFill/>
                          </a:ln>
                          <a:solidFill>
                            <a:schemeClr val="bg1"/>
                          </a:solidFill>
                          <a:effectLst/>
                          <a:latin typeface="Comic Sans MS" panose="030F0702030302020204" pitchFamily="66" charset="0"/>
                        </a:rPr>
                        <a:t>20</a:t>
                      </a:r>
                      <a:r>
                        <a:rPr kumimoji="0" lang="en-GB" sz="2800" b="0" i="0" u="none" strike="noStrike" cap="none" normalizeH="0" baseline="0" dirty="0" smtClean="0">
                          <a:ln>
                            <a:noFill/>
                          </a:ln>
                          <a:solidFill>
                            <a:schemeClr val="tx1"/>
                          </a:solidFill>
                          <a:effectLst/>
                          <a:latin typeface="Comic Sans MS" panose="030F0702030302020204" pitchFamily="66" charset="0"/>
                        </a:rPr>
                        <a:t> 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dirty="0" smtClean="0">
                          <a:ln>
                            <a:noFill/>
                          </a:ln>
                          <a:solidFill>
                            <a:schemeClr val="tx1"/>
                          </a:solidFill>
                          <a:effectLst/>
                          <a:latin typeface="Comic Sans MS" panose="030F0702030302020204" pitchFamily="66" charset="0"/>
                        </a:rPr>
                        <a:t>3.0 x 10</a:t>
                      </a:r>
                      <a:r>
                        <a:rPr kumimoji="0" lang="en-GB" sz="2800" b="0" i="0" u="none" strike="noStrike" cap="none" normalizeH="0" baseline="30000" dirty="0" smtClean="0">
                          <a:ln>
                            <a:noFill/>
                          </a:ln>
                          <a:solidFill>
                            <a:schemeClr val="tx1"/>
                          </a:solidFill>
                          <a:effectLst/>
                          <a:latin typeface="Comic Sans MS" panose="030F0702030302020204" pitchFamily="66" charset="0"/>
                        </a:rPr>
                        <a:t>8</a:t>
                      </a:r>
                      <a:r>
                        <a:rPr kumimoji="0" lang="en-GB" sz="2800" b="0" i="0" u="none" strike="noStrike" cap="none" normalizeH="0" baseline="0" dirty="0" smtClean="0">
                          <a:ln>
                            <a:noFill/>
                          </a:ln>
                          <a:solidFill>
                            <a:schemeClr val="tx1"/>
                          </a:solidFill>
                          <a:effectLst/>
                          <a:latin typeface="Comic Sans MS" panose="030F0702030302020204" pitchFamily="66" charset="0"/>
                        </a:rPr>
                        <a:t> ms</a:t>
                      </a:r>
                      <a:r>
                        <a:rPr kumimoji="0" lang="en-GB" sz="2800" b="0" i="0" u="none" strike="noStrike" cap="none" normalizeH="0" baseline="30000" dirty="0" smtClean="0">
                          <a:ln>
                            <a:noFill/>
                          </a:ln>
                          <a:solidFill>
                            <a:schemeClr val="tx1"/>
                          </a:solidFill>
                          <a:effectLst/>
                          <a:latin typeface="Comic Sans MS" panose="030F0702030302020204" pitchFamily="66"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Comic Sans MS" panose="030F0702030302020204" pitchFamily="66" charset="0"/>
                        </a:rPr>
                        <a:t>1 km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bg1"/>
                          </a:solidFill>
                          <a:effectLst/>
                          <a:latin typeface="Comic Sans MS" panose="030F0702030302020204" pitchFamily="66" charset="0"/>
                        </a:rPr>
                        <a:t>3.03</a:t>
                      </a:r>
                      <a:r>
                        <a:rPr kumimoji="0" lang="en-GB" sz="2800" b="0" i="0" u="none" strike="noStrike" cap="none" normalizeH="0" baseline="0" smtClean="0">
                          <a:ln>
                            <a:noFill/>
                          </a:ln>
                          <a:solidFill>
                            <a:schemeClr val="tx1"/>
                          </a:solidFill>
                          <a:effectLst/>
                          <a:latin typeface="Comic Sans MS" panose="030F0702030302020204" pitchFamily="66" charset="0"/>
                        </a:rPr>
                        <a:t> 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dirty="0" smtClean="0">
                          <a:ln>
                            <a:noFill/>
                          </a:ln>
                          <a:solidFill>
                            <a:schemeClr val="tx1"/>
                          </a:solidFill>
                          <a:effectLst/>
                          <a:latin typeface="Comic Sans MS" panose="030F0702030302020204" pitchFamily="66" charset="0"/>
                        </a:rPr>
                        <a:t>330 ms</a:t>
                      </a:r>
                      <a:r>
                        <a:rPr kumimoji="0" lang="en-GB" sz="2800" b="0" i="0" u="none" strike="noStrike" cap="none" normalizeH="0" baseline="30000" dirty="0" smtClean="0">
                          <a:ln>
                            <a:noFill/>
                          </a:ln>
                          <a:solidFill>
                            <a:schemeClr val="tx1"/>
                          </a:solidFill>
                          <a:effectLst/>
                          <a:latin typeface="Comic Sans MS" panose="030F0702030302020204" pitchFamily="66"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82348" name="Text Box 76"/>
          <p:cNvSpPr txBox="1">
            <a:spLocks noChangeArrowheads="1"/>
          </p:cNvSpPr>
          <p:nvPr/>
        </p:nvSpPr>
        <p:spPr bwMode="auto">
          <a:xfrm>
            <a:off x="6629400" y="2351112"/>
            <a:ext cx="7778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sz="2800">
                <a:solidFill>
                  <a:srgbClr val="FF3300"/>
                </a:solidFill>
                <a:latin typeface="Comic Sans MS" panose="030F0702030302020204" pitchFamily="66" charset="0"/>
              </a:rPr>
              <a:t>20</a:t>
            </a:r>
          </a:p>
        </p:txBody>
      </p:sp>
      <p:sp>
        <p:nvSpPr>
          <p:cNvPr id="182349" name="Text Box 77"/>
          <p:cNvSpPr txBox="1">
            <a:spLocks noChangeArrowheads="1"/>
          </p:cNvSpPr>
          <p:nvPr/>
        </p:nvSpPr>
        <p:spPr bwMode="auto">
          <a:xfrm>
            <a:off x="1182688" y="3013100"/>
            <a:ext cx="11731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sz="2800">
                <a:solidFill>
                  <a:srgbClr val="FF3300"/>
                </a:solidFill>
                <a:latin typeface="Comic Sans MS" panose="030F0702030302020204" pitchFamily="66" charset="0"/>
              </a:rPr>
              <a:t>1400</a:t>
            </a:r>
          </a:p>
        </p:txBody>
      </p:sp>
      <p:sp>
        <p:nvSpPr>
          <p:cNvPr id="182351" name="Text Box 79"/>
          <p:cNvSpPr txBox="1">
            <a:spLocks noChangeArrowheads="1"/>
          </p:cNvSpPr>
          <p:nvPr/>
        </p:nvSpPr>
        <p:spPr bwMode="auto">
          <a:xfrm>
            <a:off x="4017963" y="3644925"/>
            <a:ext cx="11731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sz="2800">
                <a:solidFill>
                  <a:srgbClr val="FF3300"/>
                </a:solidFill>
                <a:latin typeface="Comic Sans MS" panose="030F0702030302020204" pitchFamily="66" charset="0"/>
              </a:rPr>
              <a:t>0.20</a:t>
            </a:r>
          </a:p>
        </p:txBody>
      </p:sp>
      <p:sp>
        <p:nvSpPr>
          <p:cNvPr id="182352" name="Text Box 80"/>
          <p:cNvSpPr txBox="1">
            <a:spLocks noChangeArrowheads="1"/>
          </p:cNvSpPr>
          <p:nvPr/>
        </p:nvSpPr>
        <p:spPr bwMode="auto">
          <a:xfrm>
            <a:off x="6502400" y="4298975"/>
            <a:ext cx="11731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sz="2800">
                <a:solidFill>
                  <a:srgbClr val="FF3300"/>
                </a:solidFill>
                <a:latin typeface="Comic Sans MS" panose="030F0702030302020204" pitchFamily="66" charset="0"/>
              </a:rPr>
              <a:t>40</a:t>
            </a:r>
          </a:p>
        </p:txBody>
      </p:sp>
      <p:sp>
        <p:nvSpPr>
          <p:cNvPr id="182353" name="Text Box 81"/>
          <p:cNvSpPr txBox="1">
            <a:spLocks noChangeArrowheads="1"/>
          </p:cNvSpPr>
          <p:nvPr/>
        </p:nvSpPr>
        <p:spPr bwMode="auto">
          <a:xfrm>
            <a:off x="3633788" y="4943500"/>
            <a:ext cx="4254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sz="2800">
                <a:solidFill>
                  <a:srgbClr val="FF3300"/>
                </a:solidFill>
                <a:latin typeface="Comic Sans MS" panose="030F0702030302020204" pitchFamily="66" charset="0"/>
              </a:rPr>
              <a:t>8</a:t>
            </a:r>
          </a:p>
        </p:txBody>
      </p:sp>
      <p:sp>
        <p:nvSpPr>
          <p:cNvPr id="182354" name="Text Box 82"/>
          <p:cNvSpPr txBox="1">
            <a:spLocks noChangeArrowheads="1"/>
          </p:cNvSpPr>
          <p:nvPr/>
        </p:nvSpPr>
        <p:spPr bwMode="auto">
          <a:xfrm>
            <a:off x="4672013" y="4941912"/>
            <a:ext cx="581025"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sz="2800">
                <a:solidFill>
                  <a:srgbClr val="FF3300"/>
                </a:solidFill>
                <a:latin typeface="Comic Sans MS" panose="030F0702030302020204" pitchFamily="66" charset="0"/>
              </a:rPr>
              <a:t>20</a:t>
            </a:r>
          </a:p>
        </p:txBody>
      </p:sp>
      <p:sp>
        <p:nvSpPr>
          <p:cNvPr id="182355" name="Text Box 83"/>
          <p:cNvSpPr txBox="1">
            <a:spLocks noChangeArrowheads="1"/>
          </p:cNvSpPr>
          <p:nvPr/>
        </p:nvSpPr>
        <p:spPr bwMode="auto">
          <a:xfrm>
            <a:off x="4006850" y="5597550"/>
            <a:ext cx="11731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sz="2800">
                <a:solidFill>
                  <a:srgbClr val="FF3300"/>
                </a:solidFill>
                <a:latin typeface="Comic Sans MS" panose="030F0702030302020204" pitchFamily="66" charset="0"/>
              </a:rPr>
              <a:t>3.03</a:t>
            </a:r>
          </a:p>
        </p:txBody>
      </p:sp>
    </p:spTree>
    <p:extLst>
      <p:ext uri="{BB962C8B-B14F-4D97-AF65-F5344CB8AC3E}">
        <p14:creationId xmlns:p14="http://schemas.microsoft.com/office/powerpoint/2010/main" val="24072560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82348">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82349">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82351">
                                            <p:txEl>
                                              <p:pRg st="0" end="0"/>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82352">
                                            <p:txEl>
                                              <p:pRg st="0" end="0"/>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82353">
                                            <p:txEl>
                                              <p:pRg st="0" end="0"/>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82354">
                                            <p:txEl>
                                              <p:pRg st="0" end="0"/>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8235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892770"/>
            <a:ext cx="8229600" cy="922337"/>
          </a:xfrm>
        </p:spPr>
        <p:txBody>
          <a:bodyPr/>
          <a:lstStyle/>
          <a:p>
            <a:pPr eaLnBrk="1" hangingPunct="1"/>
            <a:r>
              <a:rPr lang="en-GB" altLang="en-US" smtClean="0">
                <a:latin typeface="Comic Sans MS" panose="030F0702030302020204" pitchFamily="66" charset="0"/>
              </a:rPr>
              <a:t>Speed and Velocity Question</a:t>
            </a:r>
          </a:p>
        </p:txBody>
      </p:sp>
      <p:sp>
        <p:nvSpPr>
          <p:cNvPr id="9219" name="Rectangle 3"/>
          <p:cNvSpPr>
            <a:spLocks noGrp="1" noChangeArrowheads="1"/>
          </p:cNvSpPr>
          <p:nvPr>
            <p:ph type="body" idx="1"/>
          </p:nvPr>
        </p:nvSpPr>
        <p:spPr>
          <a:xfrm>
            <a:off x="468313" y="1959570"/>
            <a:ext cx="3609975" cy="4349750"/>
          </a:xfrm>
        </p:spPr>
        <p:txBody>
          <a:bodyPr>
            <a:normAutofit fontScale="92500"/>
          </a:bodyPr>
          <a:lstStyle/>
          <a:p>
            <a:pPr marL="0" indent="0" eaLnBrk="1" hangingPunct="1">
              <a:lnSpc>
                <a:spcPct val="90000"/>
              </a:lnSpc>
              <a:buFontTx/>
              <a:buNone/>
            </a:pPr>
            <a:r>
              <a:rPr lang="en-GB" altLang="en-US" sz="2800" i="1" smtClean="0">
                <a:latin typeface="Comic Sans MS" panose="030F0702030302020204" pitchFamily="66" charset="0"/>
              </a:rPr>
              <a:t>Two cars (A and B) travel from Chertsey to Weybridge by the routes shown opposite. If both cars take 30 minutes to complete their journeys calculate their individual average speeds and velocities.</a:t>
            </a:r>
          </a:p>
        </p:txBody>
      </p:sp>
      <p:grpSp>
        <p:nvGrpSpPr>
          <p:cNvPr id="9220" name="Group 16"/>
          <p:cNvGrpSpPr>
            <a:grpSpLocks/>
          </p:cNvGrpSpPr>
          <p:nvPr/>
        </p:nvGrpSpPr>
        <p:grpSpPr bwMode="auto">
          <a:xfrm>
            <a:off x="4211638" y="2462807"/>
            <a:ext cx="4932362" cy="3319463"/>
            <a:chOff x="2653" y="1162"/>
            <a:chExt cx="3107" cy="2091"/>
          </a:xfrm>
        </p:grpSpPr>
        <p:sp>
          <p:nvSpPr>
            <p:cNvPr id="9221" name="Line 4"/>
            <p:cNvSpPr>
              <a:spLocks noChangeShapeType="1"/>
            </p:cNvSpPr>
            <p:nvPr/>
          </p:nvSpPr>
          <p:spPr bwMode="auto">
            <a:xfrm>
              <a:off x="3424" y="2251"/>
              <a:ext cx="1769" cy="0"/>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9222" name="Freeform 5"/>
            <p:cNvSpPr>
              <a:spLocks/>
            </p:cNvSpPr>
            <p:nvPr/>
          </p:nvSpPr>
          <p:spPr bwMode="auto">
            <a:xfrm>
              <a:off x="3377" y="1484"/>
              <a:ext cx="2134" cy="759"/>
            </a:xfrm>
            <a:custGeom>
              <a:avLst/>
              <a:gdLst>
                <a:gd name="T0" fmla="*/ 0 w 2134"/>
                <a:gd name="T1" fmla="*/ 759 h 759"/>
                <a:gd name="T2" fmla="*/ 9 w 2134"/>
                <a:gd name="T3" fmla="*/ 384 h 759"/>
                <a:gd name="T4" fmla="*/ 18 w 2134"/>
                <a:gd name="T5" fmla="*/ 357 h 759"/>
                <a:gd name="T6" fmla="*/ 114 w 2134"/>
                <a:gd name="T7" fmla="*/ 183 h 759"/>
                <a:gd name="T8" fmla="*/ 306 w 2134"/>
                <a:gd name="T9" fmla="*/ 200 h 759"/>
                <a:gd name="T10" fmla="*/ 350 w 2134"/>
                <a:gd name="T11" fmla="*/ 235 h 759"/>
                <a:gd name="T12" fmla="*/ 402 w 2134"/>
                <a:gd name="T13" fmla="*/ 253 h 759"/>
                <a:gd name="T14" fmla="*/ 707 w 2134"/>
                <a:gd name="T15" fmla="*/ 244 h 759"/>
                <a:gd name="T16" fmla="*/ 760 w 2134"/>
                <a:gd name="T17" fmla="*/ 227 h 759"/>
                <a:gd name="T18" fmla="*/ 873 w 2134"/>
                <a:gd name="T19" fmla="*/ 174 h 759"/>
                <a:gd name="T20" fmla="*/ 926 w 2134"/>
                <a:gd name="T21" fmla="*/ 148 h 759"/>
                <a:gd name="T22" fmla="*/ 1030 w 2134"/>
                <a:gd name="T23" fmla="*/ 87 h 759"/>
                <a:gd name="T24" fmla="*/ 1074 w 2134"/>
                <a:gd name="T25" fmla="*/ 43 h 759"/>
                <a:gd name="T26" fmla="*/ 1214 w 2134"/>
                <a:gd name="T27" fmla="*/ 0 h 759"/>
                <a:gd name="T28" fmla="*/ 1449 w 2134"/>
                <a:gd name="T29" fmla="*/ 35 h 759"/>
                <a:gd name="T30" fmla="*/ 1475 w 2134"/>
                <a:gd name="T31" fmla="*/ 235 h 759"/>
                <a:gd name="T32" fmla="*/ 1589 w 2134"/>
                <a:gd name="T33" fmla="*/ 349 h 759"/>
                <a:gd name="T34" fmla="*/ 1632 w 2134"/>
                <a:gd name="T35" fmla="*/ 384 h 759"/>
                <a:gd name="T36" fmla="*/ 2069 w 2134"/>
                <a:gd name="T37" fmla="*/ 419 h 759"/>
                <a:gd name="T38" fmla="*/ 2121 w 2134"/>
                <a:gd name="T39" fmla="*/ 436 h 759"/>
                <a:gd name="T40" fmla="*/ 2008 w 2134"/>
                <a:gd name="T41" fmla="*/ 611 h 759"/>
                <a:gd name="T42" fmla="*/ 1929 w 2134"/>
                <a:gd name="T43" fmla="*/ 680 h 759"/>
                <a:gd name="T44" fmla="*/ 1903 w 2134"/>
                <a:gd name="T45" fmla="*/ 715 h 75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134"/>
                <a:gd name="T70" fmla="*/ 0 h 759"/>
                <a:gd name="T71" fmla="*/ 2134 w 2134"/>
                <a:gd name="T72" fmla="*/ 759 h 75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134" h="759">
                  <a:moveTo>
                    <a:pt x="0" y="759"/>
                  </a:moveTo>
                  <a:cubicBezTo>
                    <a:pt x="3" y="634"/>
                    <a:pt x="3" y="509"/>
                    <a:pt x="9" y="384"/>
                  </a:cubicBezTo>
                  <a:cubicBezTo>
                    <a:pt x="9" y="375"/>
                    <a:pt x="16" y="366"/>
                    <a:pt x="18" y="357"/>
                  </a:cubicBezTo>
                  <a:cubicBezTo>
                    <a:pt x="32" y="273"/>
                    <a:pt x="25" y="214"/>
                    <a:pt x="114" y="183"/>
                  </a:cubicBezTo>
                  <a:cubicBezTo>
                    <a:pt x="178" y="186"/>
                    <a:pt x="249" y="171"/>
                    <a:pt x="306" y="200"/>
                  </a:cubicBezTo>
                  <a:cubicBezTo>
                    <a:pt x="323" y="208"/>
                    <a:pt x="333" y="227"/>
                    <a:pt x="350" y="235"/>
                  </a:cubicBezTo>
                  <a:cubicBezTo>
                    <a:pt x="366" y="243"/>
                    <a:pt x="402" y="253"/>
                    <a:pt x="402" y="253"/>
                  </a:cubicBezTo>
                  <a:cubicBezTo>
                    <a:pt x="504" y="250"/>
                    <a:pt x="606" y="251"/>
                    <a:pt x="707" y="244"/>
                  </a:cubicBezTo>
                  <a:cubicBezTo>
                    <a:pt x="726" y="243"/>
                    <a:pt x="760" y="227"/>
                    <a:pt x="760" y="227"/>
                  </a:cubicBezTo>
                  <a:cubicBezTo>
                    <a:pt x="795" y="203"/>
                    <a:pt x="835" y="193"/>
                    <a:pt x="873" y="174"/>
                  </a:cubicBezTo>
                  <a:cubicBezTo>
                    <a:pt x="938" y="141"/>
                    <a:pt x="860" y="170"/>
                    <a:pt x="926" y="148"/>
                  </a:cubicBezTo>
                  <a:cubicBezTo>
                    <a:pt x="955" y="119"/>
                    <a:pt x="991" y="100"/>
                    <a:pt x="1030" y="87"/>
                  </a:cubicBezTo>
                  <a:cubicBezTo>
                    <a:pt x="1045" y="72"/>
                    <a:pt x="1054" y="49"/>
                    <a:pt x="1074" y="43"/>
                  </a:cubicBezTo>
                  <a:cubicBezTo>
                    <a:pt x="1121" y="29"/>
                    <a:pt x="1166" y="11"/>
                    <a:pt x="1214" y="0"/>
                  </a:cubicBezTo>
                  <a:cubicBezTo>
                    <a:pt x="1294" y="9"/>
                    <a:pt x="1371" y="19"/>
                    <a:pt x="1449" y="35"/>
                  </a:cubicBezTo>
                  <a:cubicBezTo>
                    <a:pt x="1471" y="100"/>
                    <a:pt x="1451" y="171"/>
                    <a:pt x="1475" y="235"/>
                  </a:cubicBezTo>
                  <a:cubicBezTo>
                    <a:pt x="1494" y="286"/>
                    <a:pt x="1543" y="326"/>
                    <a:pt x="1589" y="349"/>
                  </a:cubicBezTo>
                  <a:cubicBezTo>
                    <a:pt x="1606" y="357"/>
                    <a:pt x="1615" y="377"/>
                    <a:pt x="1632" y="384"/>
                  </a:cubicBezTo>
                  <a:cubicBezTo>
                    <a:pt x="1747" y="433"/>
                    <a:pt x="2017" y="418"/>
                    <a:pt x="2069" y="419"/>
                  </a:cubicBezTo>
                  <a:cubicBezTo>
                    <a:pt x="2070" y="419"/>
                    <a:pt x="2121" y="435"/>
                    <a:pt x="2121" y="436"/>
                  </a:cubicBezTo>
                  <a:cubicBezTo>
                    <a:pt x="2134" y="510"/>
                    <a:pt x="2076" y="588"/>
                    <a:pt x="2008" y="611"/>
                  </a:cubicBezTo>
                  <a:cubicBezTo>
                    <a:pt x="1978" y="639"/>
                    <a:pt x="1970" y="667"/>
                    <a:pt x="1929" y="680"/>
                  </a:cubicBezTo>
                  <a:cubicBezTo>
                    <a:pt x="1918" y="713"/>
                    <a:pt x="1929" y="703"/>
                    <a:pt x="1903" y="715"/>
                  </a:cubicBezTo>
                </a:path>
              </a:pathLst>
            </a:custGeom>
            <a:noFill/>
            <a:ln w="38100">
              <a:solidFill>
                <a:srgbClr val="FF33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sp>
          <p:nvSpPr>
            <p:cNvPr id="9223" name="Freeform 6"/>
            <p:cNvSpPr>
              <a:spLocks/>
            </p:cNvSpPr>
            <p:nvPr/>
          </p:nvSpPr>
          <p:spPr bwMode="auto">
            <a:xfrm>
              <a:off x="3247" y="2330"/>
              <a:ext cx="1954" cy="485"/>
            </a:xfrm>
            <a:custGeom>
              <a:avLst/>
              <a:gdLst>
                <a:gd name="T0" fmla="*/ 104 w 1954"/>
                <a:gd name="T1" fmla="*/ 0 h 485"/>
                <a:gd name="T2" fmla="*/ 34 w 1954"/>
                <a:gd name="T3" fmla="*/ 79 h 485"/>
                <a:gd name="T4" fmla="*/ 34 w 1954"/>
                <a:gd name="T5" fmla="*/ 375 h 485"/>
                <a:gd name="T6" fmla="*/ 61 w 1954"/>
                <a:gd name="T7" fmla="*/ 437 h 485"/>
                <a:gd name="T8" fmla="*/ 200 w 1954"/>
                <a:gd name="T9" fmla="*/ 454 h 485"/>
                <a:gd name="T10" fmla="*/ 532 w 1954"/>
                <a:gd name="T11" fmla="*/ 410 h 485"/>
                <a:gd name="T12" fmla="*/ 663 w 1954"/>
                <a:gd name="T13" fmla="*/ 375 h 485"/>
                <a:gd name="T14" fmla="*/ 898 w 1954"/>
                <a:gd name="T15" fmla="*/ 314 h 485"/>
                <a:gd name="T16" fmla="*/ 1239 w 1954"/>
                <a:gd name="T17" fmla="*/ 306 h 485"/>
                <a:gd name="T18" fmla="*/ 1562 w 1954"/>
                <a:gd name="T19" fmla="*/ 297 h 485"/>
                <a:gd name="T20" fmla="*/ 1632 w 1954"/>
                <a:gd name="T21" fmla="*/ 245 h 485"/>
                <a:gd name="T22" fmla="*/ 1736 w 1954"/>
                <a:gd name="T23" fmla="*/ 192 h 485"/>
                <a:gd name="T24" fmla="*/ 1797 w 1954"/>
                <a:gd name="T25" fmla="*/ 149 h 485"/>
                <a:gd name="T26" fmla="*/ 1954 w 1954"/>
                <a:gd name="T27" fmla="*/ 18 h 48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954"/>
                <a:gd name="T43" fmla="*/ 0 h 485"/>
                <a:gd name="T44" fmla="*/ 1954 w 1954"/>
                <a:gd name="T45" fmla="*/ 485 h 48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954" h="485">
                  <a:moveTo>
                    <a:pt x="104" y="0"/>
                  </a:moveTo>
                  <a:cubicBezTo>
                    <a:pt x="79" y="26"/>
                    <a:pt x="55" y="49"/>
                    <a:pt x="34" y="79"/>
                  </a:cubicBezTo>
                  <a:cubicBezTo>
                    <a:pt x="0" y="189"/>
                    <a:pt x="20" y="116"/>
                    <a:pt x="34" y="375"/>
                  </a:cubicBezTo>
                  <a:cubicBezTo>
                    <a:pt x="35" y="393"/>
                    <a:pt x="46" y="425"/>
                    <a:pt x="61" y="437"/>
                  </a:cubicBezTo>
                  <a:cubicBezTo>
                    <a:pt x="98" y="466"/>
                    <a:pt x="153" y="450"/>
                    <a:pt x="200" y="454"/>
                  </a:cubicBezTo>
                  <a:cubicBezTo>
                    <a:pt x="322" y="485"/>
                    <a:pt x="428" y="462"/>
                    <a:pt x="532" y="410"/>
                  </a:cubicBezTo>
                  <a:cubicBezTo>
                    <a:pt x="572" y="390"/>
                    <a:pt x="621" y="387"/>
                    <a:pt x="663" y="375"/>
                  </a:cubicBezTo>
                  <a:cubicBezTo>
                    <a:pt x="741" y="353"/>
                    <a:pt x="817" y="326"/>
                    <a:pt x="898" y="314"/>
                  </a:cubicBezTo>
                  <a:cubicBezTo>
                    <a:pt x="1007" y="282"/>
                    <a:pt x="1127" y="298"/>
                    <a:pt x="1239" y="306"/>
                  </a:cubicBezTo>
                  <a:cubicBezTo>
                    <a:pt x="1347" y="303"/>
                    <a:pt x="1455" y="310"/>
                    <a:pt x="1562" y="297"/>
                  </a:cubicBezTo>
                  <a:cubicBezTo>
                    <a:pt x="1615" y="291"/>
                    <a:pt x="1601" y="263"/>
                    <a:pt x="1632" y="245"/>
                  </a:cubicBezTo>
                  <a:cubicBezTo>
                    <a:pt x="1665" y="226"/>
                    <a:pt x="1699" y="205"/>
                    <a:pt x="1736" y="192"/>
                  </a:cubicBezTo>
                  <a:cubicBezTo>
                    <a:pt x="1758" y="171"/>
                    <a:pt x="1767" y="158"/>
                    <a:pt x="1797" y="149"/>
                  </a:cubicBezTo>
                  <a:cubicBezTo>
                    <a:pt x="1846" y="100"/>
                    <a:pt x="1905" y="67"/>
                    <a:pt x="1954" y="18"/>
                  </a:cubicBezTo>
                </a:path>
              </a:pathLst>
            </a:custGeom>
            <a:noFill/>
            <a:ln w="38100">
              <a:solidFill>
                <a:srgbClr val="FF00FF"/>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sp>
          <p:nvSpPr>
            <p:cNvPr id="9224" name="Oval 7"/>
            <p:cNvSpPr>
              <a:spLocks noChangeArrowheads="1"/>
            </p:cNvSpPr>
            <p:nvPr/>
          </p:nvSpPr>
          <p:spPr bwMode="auto">
            <a:xfrm>
              <a:off x="3198" y="2115"/>
              <a:ext cx="362" cy="317"/>
            </a:xfrm>
            <a:prstGeom prst="ellipse">
              <a:avLst/>
            </a:prstGeom>
            <a:solidFill>
              <a:schemeClr val="folHlink"/>
            </a:solidFill>
            <a:ln w="9525">
              <a:solidFill>
                <a:schemeClr val="tx1"/>
              </a:solidFill>
              <a:round/>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sp>
          <p:nvSpPr>
            <p:cNvPr id="9225" name="Oval 8"/>
            <p:cNvSpPr>
              <a:spLocks noChangeArrowheads="1"/>
            </p:cNvSpPr>
            <p:nvPr/>
          </p:nvSpPr>
          <p:spPr bwMode="auto">
            <a:xfrm>
              <a:off x="5193" y="2069"/>
              <a:ext cx="363" cy="363"/>
            </a:xfrm>
            <a:prstGeom prst="ellipse">
              <a:avLst/>
            </a:prstGeom>
            <a:solidFill>
              <a:schemeClr val="hlink"/>
            </a:solidFill>
            <a:ln w="9525">
              <a:solidFill>
                <a:schemeClr val="tx1"/>
              </a:solidFill>
              <a:round/>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latin typeface="Comic Sans MS" panose="030F0702030302020204" pitchFamily="66" charset="0"/>
              </a:endParaRPr>
            </a:p>
          </p:txBody>
        </p:sp>
        <p:sp>
          <p:nvSpPr>
            <p:cNvPr id="9226" name="Text Box 9"/>
            <p:cNvSpPr txBox="1">
              <a:spLocks noChangeArrowheads="1"/>
            </p:cNvSpPr>
            <p:nvPr/>
          </p:nvSpPr>
          <p:spPr bwMode="auto">
            <a:xfrm>
              <a:off x="3243" y="1162"/>
              <a:ext cx="1633"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a:solidFill>
                    <a:srgbClr val="FF3300"/>
                  </a:solidFill>
                  <a:latin typeface="Comic Sans MS" panose="030F0702030302020204" pitchFamily="66" charset="0"/>
                </a:rPr>
                <a:t>car A: distance = 6km</a:t>
              </a:r>
            </a:p>
          </p:txBody>
        </p:sp>
        <p:sp>
          <p:nvSpPr>
            <p:cNvPr id="9227" name="Text Box 10"/>
            <p:cNvSpPr txBox="1">
              <a:spLocks noChangeArrowheads="1"/>
            </p:cNvSpPr>
            <p:nvPr/>
          </p:nvSpPr>
          <p:spPr bwMode="auto">
            <a:xfrm>
              <a:off x="3515" y="3022"/>
              <a:ext cx="1633"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a:solidFill>
                    <a:srgbClr val="FF00FF"/>
                  </a:solidFill>
                  <a:latin typeface="Comic Sans MS" panose="030F0702030302020204" pitchFamily="66" charset="0"/>
                </a:rPr>
                <a:t>car B: distance = 4km</a:t>
              </a:r>
            </a:p>
          </p:txBody>
        </p:sp>
        <p:sp>
          <p:nvSpPr>
            <p:cNvPr id="9228" name="Text Box 11"/>
            <p:cNvSpPr txBox="1">
              <a:spLocks noChangeArrowheads="1"/>
            </p:cNvSpPr>
            <p:nvPr/>
          </p:nvSpPr>
          <p:spPr bwMode="auto">
            <a:xfrm>
              <a:off x="3470" y="1979"/>
              <a:ext cx="190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a:latin typeface="Comic Sans MS" panose="030F0702030302020204" pitchFamily="66" charset="0"/>
                </a:rPr>
                <a:t>displacement = 2km EAST</a:t>
              </a:r>
            </a:p>
          </p:txBody>
        </p:sp>
        <p:sp>
          <p:nvSpPr>
            <p:cNvPr id="9229" name="Text Box 12"/>
            <p:cNvSpPr txBox="1">
              <a:spLocks noChangeArrowheads="1"/>
            </p:cNvSpPr>
            <p:nvPr/>
          </p:nvSpPr>
          <p:spPr bwMode="auto">
            <a:xfrm>
              <a:off x="2653" y="1933"/>
              <a:ext cx="771"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a:latin typeface="Comic Sans MS" panose="030F0702030302020204" pitchFamily="66" charset="0"/>
                </a:rPr>
                <a:t>Chertsey</a:t>
              </a:r>
            </a:p>
          </p:txBody>
        </p:sp>
        <p:sp>
          <p:nvSpPr>
            <p:cNvPr id="9230" name="Text Box 13"/>
            <p:cNvSpPr txBox="1">
              <a:spLocks noChangeArrowheads="1"/>
            </p:cNvSpPr>
            <p:nvPr/>
          </p:nvSpPr>
          <p:spPr bwMode="auto">
            <a:xfrm>
              <a:off x="4920" y="2523"/>
              <a:ext cx="840" cy="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altLang="en-US">
                  <a:latin typeface="Comic Sans MS" panose="030F0702030302020204" pitchFamily="66" charset="0"/>
                </a:rPr>
                <a:t>Weybridge</a:t>
              </a:r>
            </a:p>
          </p:txBody>
        </p:sp>
        <p:sp>
          <p:nvSpPr>
            <p:cNvPr id="9231" name="Line 14"/>
            <p:cNvSpPr>
              <a:spLocks noChangeShapeType="1"/>
            </p:cNvSpPr>
            <p:nvPr/>
          </p:nvSpPr>
          <p:spPr bwMode="auto">
            <a:xfrm>
              <a:off x="3742" y="1389"/>
              <a:ext cx="272" cy="27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sp>
          <p:nvSpPr>
            <p:cNvPr id="9232" name="Line 15"/>
            <p:cNvSpPr>
              <a:spLocks noChangeShapeType="1"/>
            </p:cNvSpPr>
            <p:nvPr/>
          </p:nvSpPr>
          <p:spPr bwMode="auto">
            <a:xfrm flipV="1">
              <a:off x="3878" y="2704"/>
              <a:ext cx="181" cy="31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latin typeface="Comic Sans MS" panose="030F0702030302020204" pitchFamily="66" charset="0"/>
              </a:endParaRPr>
            </a:p>
          </p:txBody>
        </p:sp>
      </p:grpSp>
    </p:spTree>
    <p:extLst>
      <p:ext uri="{BB962C8B-B14F-4D97-AF65-F5344CB8AC3E}">
        <p14:creationId xmlns:p14="http://schemas.microsoft.com/office/powerpoint/2010/main" val="17527443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5" name="Rectangle 3"/>
          <p:cNvSpPr>
            <a:spLocks noGrp="1" noChangeArrowheads="1"/>
          </p:cNvSpPr>
          <p:nvPr>
            <p:ph type="body" sz="half" idx="1"/>
          </p:nvPr>
        </p:nvSpPr>
        <p:spPr>
          <a:xfrm>
            <a:off x="457200" y="1091902"/>
            <a:ext cx="4038600" cy="5434013"/>
          </a:xfrm>
        </p:spPr>
        <p:txBody>
          <a:bodyPr/>
          <a:lstStyle/>
          <a:p>
            <a:pPr marL="0" indent="0" eaLnBrk="1" hangingPunct="1">
              <a:buFontTx/>
              <a:buNone/>
            </a:pPr>
            <a:r>
              <a:rPr lang="en-GB" altLang="en-US" sz="3200" b="1" smtClean="0">
                <a:latin typeface="Comic Sans MS" panose="030F0702030302020204" pitchFamily="66" charset="0"/>
              </a:rPr>
              <a:t>Car A</a:t>
            </a:r>
          </a:p>
          <a:p>
            <a:pPr marL="0" indent="0" eaLnBrk="1" hangingPunct="1">
              <a:buFontTx/>
              <a:buNone/>
            </a:pPr>
            <a:r>
              <a:rPr lang="en-GB" altLang="en-US" smtClean="0">
                <a:latin typeface="Comic Sans MS" panose="030F0702030302020204" pitchFamily="66" charset="0"/>
              </a:rPr>
              <a:t>speed </a:t>
            </a:r>
          </a:p>
          <a:p>
            <a:pPr marL="0" indent="0" eaLnBrk="1" hangingPunct="1">
              <a:buFontTx/>
              <a:buNone/>
            </a:pPr>
            <a:r>
              <a:rPr lang="en-GB" altLang="en-US" smtClean="0">
                <a:latin typeface="Comic Sans MS" panose="030F0702030302020204" pitchFamily="66" charset="0"/>
              </a:rPr>
              <a:t>= 6km / 0.5h</a:t>
            </a:r>
          </a:p>
          <a:p>
            <a:pPr marL="0" indent="0" eaLnBrk="1" hangingPunct="1">
              <a:buFontTx/>
              <a:buNone/>
            </a:pPr>
            <a:r>
              <a:rPr lang="en-GB" altLang="en-US" b="1" smtClean="0">
                <a:solidFill>
                  <a:srgbClr val="FF3300"/>
                </a:solidFill>
                <a:latin typeface="Comic Sans MS" panose="030F0702030302020204" pitchFamily="66" charset="0"/>
              </a:rPr>
              <a:t>= 12km h</a:t>
            </a:r>
            <a:r>
              <a:rPr lang="en-GB" altLang="en-US" b="1" baseline="30000" smtClean="0">
                <a:solidFill>
                  <a:srgbClr val="FF3300"/>
                </a:solidFill>
                <a:latin typeface="Comic Sans MS" panose="030F0702030302020204" pitchFamily="66" charset="0"/>
              </a:rPr>
              <a:t>-1</a:t>
            </a:r>
          </a:p>
          <a:p>
            <a:pPr marL="0" indent="0" eaLnBrk="1" hangingPunct="1">
              <a:buFontTx/>
              <a:buNone/>
            </a:pPr>
            <a:endParaRPr lang="en-GB" altLang="en-US" b="1" smtClean="0">
              <a:solidFill>
                <a:srgbClr val="FF3300"/>
              </a:solidFill>
              <a:latin typeface="Comic Sans MS" panose="030F0702030302020204" pitchFamily="66" charset="0"/>
            </a:endParaRPr>
          </a:p>
          <a:p>
            <a:pPr marL="0" indent="0" eaLnBrk="1" hangingPunct="1">
              <a:buFontTx/>
              <a:buNone/>
            </a:pPr>
            <a:r>
              <a:rPr lang="en-GB" altLang="en-US" smtClean="0">
                <a:latin typeface="Comic Sans MS" panose="030F0702030302020204" pitchFamily="66" charset="0"/>
              </a:rPr>
              <a:t>velocity </a:t>
            </a:r>
          </a:p>
          <a:p>
            <a:pPr marL="0" indent="0" eaLnBrk="1" hangingPunct="1">
              <a:buFontTx/>
              <a:buNone/>
            </a:pPr>
            <a:r>
              <a:rPr lang="en-GB" altLang="en-US" smtClean="0">
                <a:latin typeface="Comic Sans MS" panose="030F0702030302020204" pitchFamily="66" charset="0"/>
              </a:rPr>
              <a:t>= 2km EAST / 0.5h</a:t>
            </a:r>
          </a:p>
          <a:p>
            <a:pPr marL="0" indent="0" eaLnBrk="1" hangingPunct="1">
              <a:buFontTx/>
              <a:buNone/>
            </a:pPr>
            <a:r>
              <a:rPr lang="en-GB" altLang="en-US" b="1" smtClean="0">
                <a:solidFill>
                  <a:srgbClr val="FF3300"/>
                </a:solidFill>
                <a:latin typeface="Comic Sans MS" panose="030F0702030302020204" pitchFamily="66" charset="0"/>
              </a:rPr>
              <a:t>= 4km h</a:t>
            </a:r>
            <a:r>
              <a:rPr lang="en-GB" altLang="en-US" b="1" baseline="30000" smtClean="0">
                <a:solidFill>
                  <a:srgbClr val="FF3300"/>
                </a:solidFill>
                <a:latin typeface="Comic Sans MS" panose="030F0702030302020204" pitchFamily="66" charset="0"/>
              </a:rPr>
              <a:t>-1</a:t>
            </a:r>
            <a:r>
              <a:rPr lang="en-GB" altLang="en-US" b="1" smtClean="0">
                <a:solidFill>
                  <a:srgbClr val="FF3300"/>
                </a:solidFill>
                <a:latin typeface="Comic Sans MS" panose="030F0702030302020204" pitchFamily="66" charset="0"/>
              </a:rPr>
              <a:t> EAST</a:t>
            </a:r>
          </a:p>
        </p:txBody>
      </p:sp>
      <p:sp>
        <p:nvSpPr>
          <p:cNvPr id="177169" name="Rectangle 17"/>
          <p:cNvSpPr>
            <a:spLocks noGrp="1" noChangeArrowheads="1"/>
          </p:cNvSpPr>
          <p:nvPr>
            <p:ph type="body" sz="half" idx="2"/>
          </p:nvPr>
        </p:nvSpPr>
        <p:spPr>
          <a:xfrm>
            <a:off x="4643438" y="1091902"/>
            <a:ext cx="4038600" cy="5505450"/>
          </a:xfrm>
        </p:spPr>
        <p:txBody>
          <a:bodyPr/>
          <a:lstStyle/>
          <a:p>
            <a:pPr eaLnBrk="1" hangingPunct="1">
              <a:buFontTx/>
              <a:buNone/>
            </a:pPr>
            <a:r>
              <a:rPr lang="en-GB" altLang="en-US" sz="3200" b="1" smtClean="0">
                <a:latin typeface="Comic Sans MS" panose="030F0702030302020204" pitchFamily="66" charset="0"/>
              </a:rPr>
              <a:t>Car B</a:t>
            </a:r>
          </a:p>
          <a:p>
            <a:pPr eaLnBrk="1" hangingPunct="1">
              <a:buFontTx/>
              <a:buNone/>
            </a:pPr>
            <a:r>
              <a:rPr lang="en-GB" altLang="en-US" smtClean="0">
                <a:latin typeface="Comic Sans MS" panose="030F0702030302020204" pitchFamily="66" charset="0"/>
              </a:rPr>
              <a:t>speed </a:t>
            </a:r>
          </a:p>
          <a:p>
            <a:pPr eaLnBrk="1" hangingPunct="1">
              <a:buFontTx/>
              <a:buNone/>
            </a:pPr>
            <a:r>
              <a:rPr lang="en-GB" altLang="en-US" smtClean="0">
                <a:latin typeface="Comic Sans MS" panose="030F0702030302020204" pitchFamily="66" charset="0"/>
              </a:rPr>
              <a:t>= 4km / 0.5h</a:t>
            </a:r>
          </a:p>
          <a:p>
            <a:pPr eaLnBrk="1" hangingPunct="1">
              <a:buFontTx/>
              <a:buNone/>
            </a:pPr>
            <a:r>
              <a:rPr lang="en-GB" altLang="en-US" b="1" smtClean="0">
                <a:solidFill>
                  <a:srgbClr val="FF3300"/>
                </a:solidFill>
                <a:latin typeface="Comic Sans MS" panose="030F0702030302020204" pitchFamily="66" charset="0"/>
              </a:rPr>
              <a:t>= 8km h</a:t>
            </a:r>
            <a:r>
              <a:rPr lang="en-GB" altLang="en-US" b="1" baseline="30000" smtClean="0">
                <a:solidFill>
                  <a:srgbClr val="FF3300"/>
                </a:solidFill>
                <a:latin typeface="Comic Sans MS" panose="030F0702030302020204" pitchFamily="66" charset="0"/>
              </a:rPr>
              <a:t>-1</a:t>
            </a:r>
          </a:p>
          <a:p>
            <a:pPr eaLnBrk="1" hangingPunct="1">
              <a:buFontTx/>
              <a:buNone/>
            </a:pPr>
            <a:endParaRPr lang="en-GB" altLang="en-US" b="1" smtClean="0">
              <a:solidFill>
                <a:srgbClr val="FF3300"/>
              </a:solidFill>
              <a:latin typeface="Comic Sans MS" panose="030F0702030302020204" pitchFamily="66" charset="0"/>
            </a:endParaRPr>
          </a:p>
          <a:p>
            <a:pPr eaLnBrk="1" hangingPunct="1">
              <a:buFontTx/>
              <a:buNone/>
            </a:pPr>
            <a:r>
              <a:rPr lang="en-GB" altLang="en-US" smtClean="0">
                <a:latin typeface="Comic Sans MS" panose="030F0702030302020204" pitchFamily="66" charset="0"/>
              </a:rPr>
              <a:t>velocity </a:t>
            </a:r>
          </a:p>
          <a:p>
            <a:pPr eaLnBrk="1" hangingPunct="1">
              <a:buFontTx/>
              <a:buNone/>
            </a:pPr>
            <a:r>
              <a:rPr lang="en-GB" altLang="en-US" smtClean="0">
                <a:latin typeface="Comic Sans MS" panose="030F0702030302020204" pitchFamily="66" charset="0"/>
              </a:rPr>
              <a:t>= 2km EAST / 0.5h</a:t>
            </a:r>
          </a:p>
          <a:p>
            <a:pPr eaLnBrk="1" hangingPunct="1">
              <a:buFontTx/>
              <a:buNone/>
            </a:pPr>
            <a:r>
              <a:rPr lang="en-GB" altLang="en-US" b="1" smtClean="0">
                <a:solidFill>
                  <a:srgbClr val="FF3300"/>
                </a:solidFill>
                <a:latin typeface="Comic Sans MS" panose="030F0702030302020204" pitchFamily="66" charset="0"/>
              </a:rPr>
              <a:t>= 4km h</a:t>
            </a:r>
            <a:r>
              <a:rPr lang="en-GB" altLang="en-US" b="1" baseline="30000" smtClean="0">
                <a:solidFill>
                  <a:srgbClr val="FF3300"/>
                </a:solidFill>
                <a:latin typeface="Comic Sans MS" panose="030F0702030302020204" pitchFamily="66" charset="0"/>
              </a:rPr>
              <a:t>-1</a:t>
            </a:r>
            <a:r>
              <a:rPr lang="en-GB" altLang="en-US" b="1" smtClean="0">
                <a:solidFill>
                  <a:srgbClr val="FF3300"/>
                </a:solidFill>
                <a:latin typeface="Comic Sans MS" panose="030F0702030302020204" pitchFamily="66" charset="0"/>
              </a:rPr>
              <a:t> EAST</a:t>
            </a:r>
          </a:p>
        </p:txBody>
      </p:sp>
    </p:spTree>
    <p:extLst>
      <p:ext uri="{BB962C8B-B14F-4D97-AF65-F5344CB8AC3E}">
        <p14:creationId xmlns:p14="http://schemas.microsoft.com/office/powerpoint/2010/main" val="29414613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7715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7155">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77155">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77155">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77155">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77155">
                                            <p:txEl>
                                              <p:pRg st="7" end="7"/>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77169">
                                            <p:txEl>
                                              <p:pRg st="0" end="0"/>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77169">
                                            <p:txEl>
                                              <p:pRg st="1" end="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77169">
                                            <p:txEl>
                                              <p:pRg st="2" end="2"/>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177169">
                                            <p:txEl>
                                              <p:pRg st="3" end="3"/>
                                            </p:txEl>
                                          </p:spTgt>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nodeType="clickEffect">
                                  <p:stCondLst>
                                    <p:cond delay="0"/>
                                  </p:stCondLst>
                                  <p:childTnLst>
                                    <p:set>
                                      <p:cBhvr>
                                        <p:cTn id="40" dur="1" fill="hold">
                                          <p:stCondLst>
                                            <p:cond delay="0"/>
                                          </p:stCondLst>
                                        </p:cTn>
                                        <p:tgtEl>
                                          <p:spTgt spid="177169">
                                            <p:txEl>
                                              <p:pRg st="5" end="5"/>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77169">
                                            <p:txEl>
                                              <p:pRg st="6" end="6"/>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17716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type="body" idx="1"/>
          </p:nvPr>
        </p:nvSpPr>
        <p:spPr>
          <a:xfrm>
            <a:off x="628650" y="908720"/>
            <a:ext cx="7886700" cy="5949280"/>
          </a:xfrm>
        </p:spPr>
        <p:txBody>
          <a:bodyPr>
            <a:normAutofit/>
          </a:bodyPr>
          <a:lstStyle/>
          <a:p>
            <a:pPr marL="609600" indent="-609600" eaLnBrk="1" hangingPunct="1">
              <a:lnSpc>
                <a:spcPct val="80000"/>
              </a:lnSpc>
              <a:buFontTx/>
              <a:buAutoNum type="arabicPeriod"/>
            </a:pPr>
            <a:r>
              <a:rPr lang="en-GB" altLang="en-US" sz="2800" dirty="0" smtClean="0">
                <a:latin typeface="Comic Sans MS" panose="030F0702030302020204" pitchFamily="66" charset="0"/>
              </a:rPr>
              <a:t>Define what is meant by: (a) displacement; (b) speed &amp; (c) velocity.</a:t>
            </a:r>
          </a:p>
          <a:p>
            <a:pPr marL="609600" indent="-609600" eaLnBrk="1" hangingPunct="1">
              <a:lnSpc>
                <a:spcPct val="80000"/>
              </a:lnSpc>
              <a:buFontTx/>
              <a:buAutoNum type="arabicPeriod"/>
            </a:pPr>
            <a:r>
              <a:rPr lang="en-GB" altLang="en-US" sz="2800" dirty="0" smtClean="0">
                <a:latin typeface="Comic Sans MS" panose="030F0702030302020204" pitchFamily="66" charset="0"/>
              </a:rPr>
              <a:t>Explain the difference between speed and velocity</a:t>
            </a:r>
            <a:r>
              <a:rPr lang="en-GB" altLang="en-US" sz="2800" dirty="0" smtClean="0">
                <a:latin typeface="Comic Sans MS" panose="030F0702030302020204" pitchFamily="66" charset="0"/>
              </a:rPr>
              <a:t>.</a:t>
            </a:r>
            <a:endParaRPr lang="en-GB" altLang="en-US" sz="2800" dirty="0" smtClean="0">
              <a:latin typeface="Comic Sans MS" panose="030F0702030302020204" pitchFamily="66" charset="0"/>
            </a:endParaRPr>
          </a:p>
          <a:p>
            <a:pPr marL="609600" indent="-609600" eaLnBrk="1" hangingPunct="1">
              <a:lnSpc>
                <a:spcPct val="80000"/>
              </a:lnSpc>
              <a:buFontTx/>
              <a:buAutoNum type="arabicPeriod"/>
            </a:pPr>
            <a:r>
              <a:rPr lang="en-GB" altLang="en-US" sz="2800" i="1" dirty="0" smtClean="0">
                <a:latin typeface="Comic Sans MS" panose="030F0702030302020204" pitchFamily="66" charset="0"/>
              </a:rPr>
              <a:t>A ball is thrown vertically upwards and then caught when it falls down again. Sketch distance-time and displacement-time graphs of the ball’s motion and explain why these graphs are different from each other</a:t>
            </a:r>
            <a:r>
              <a:rPr lang="en-GB" altLang="en-US" sz="2800" i="1" dirty="0" smtClean="0">
                <a:latin typeface="Comic Sans MS" panose="030F0702030302020204" pitchFamily="66" charset="0"/>
              </a:rPr>
              <a:t>.</a:t>
            </a:r>
            <a:endParaRPr lang="en-GB" altLang="en-US" sz="2800" i="1" dirty="0" smtClean="0">
              <a:latin typeface="Comic Sans MS" panose="030F0702030302020204" pitchFamily="66" charset="0"/>
            </a:endParaRPr>
          </a:p>
        </p:txBody>
      </p:sp>
      <p:sp>
        <p:nvSpPr>
          <p:cNvPr id="2" name="Title 1"/>
          <p:cNvSpPr>
            <a:spLocks noGrp="1"/>
          </p:cNvSpPr>
          <p:nvPr>
            <p:ph type="title"/>
          </p:nvPr>
        </p:nvSpPr>
        <p:spPr/>
        <p:txBody>
          <a:bodyPr/>
          <a:lstStyle/>
          <a:p>
            <a:endParaRPr lang="en-GB"/>
          </a:p>
        </p:txBody>
      </p:sp>
    </p:spTree>
    <p:extLst>
      <p:ext uri="{BB962C8B-B14F-4D97-AF65-F5344CB8AC3E}">
        <p14:creationId xmlns:p14="http://schemas.microsoft.com/office/powerpoint/2010/main" val="408841902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370</Words>
  <Application>Microsoft Office PowerPoint</Application>
  <PresentationFormat>On-screen Show (4:3)</PresentationFormat>
  <Paragraphs>106</Paragraphs>
  <Slides>9</Slides>
  <Notes>8</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1_Office Theme</vt:lpstr>
      <vt:lpstr>PowerPoint Presentation</vt:lpstr>
      <vt:lpstr>Distance (x) and Displacement (s)</vt:lpstr>
      <vt:lpstr>Speed (v)</vt:lpstr>
      <vt:lpstr>Velocity (v)</vt:lpstr>
      <vt:lpstr>Speed and Velocity Conversions</vt:lpstr>
      <vt:lpstr>Complete</vt:lpstr>
      <vt:lpstr>Speed and Velocity Question</vt:lpstr>
      <vt:lpstr>PowerPoint Presentation</vt:lpstr>
      <vt:lpstr>PowerPoint Presentation</vt:lpstr>
    </vt:vector>
  </TitlesOfParts>
  <Company>The City of London of Academy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Joshua Duddy</dc:creator>
  <cp:lastModifiedBy>Joshua Duddy</cp:lastModifiedBy>
  <cp:revision>16</cp:revision>
  <dcterms:created xsi:type="dcterms:W3CDTF">2016-05-16T13:02:05Z</dcterms:created>
  <dcterms:modified xsi:type="dcterms:W3CDTF">2016-05-24T16:31:44Z</dcterms:modified>
</cp:coreProperties>
</file>