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7" r:id="rId3"/>
    <p:sldId id="268" r:id="rId4"/>
    <p:sldId id="269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E5470-7853-43D4-B280-867FD2869698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DD692-8A8A-4747-B79B-E85374558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10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862D32-915C-410F-87B5-93353A6AAD09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5C7E56-5F73-423F-AE9F-06FEB1F7C4D2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8905B9-0A38-4778-8C24-8DBCB40EB200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28EE14-6FF2-4C66-B4D8-F170C8277174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579B92-A122-419E-AD83-A428E63AC471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7908A6-6735-46D9-857A-63B2AD664CA3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B31C4C-45C0-4068-8D2D-AB363D0FEF98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887698-4914-4F10-A1B0-BC2B5D6EB893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57F14C-A61C-4A4D-8BA5-71BE98719103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940765-D8DE-4DC9-B6B3-993A2F9923AA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AC1AC4-7086-4FD6-8D05-17D91E27FC36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2C991B-2FB6-42B4-9CCE-9C831E8C108A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0ACF78-B6A7-4F11-92B1-586BB34BB876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20870-1754-4B19-BEC7-18BD97B8ED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058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A1427-02CF-4627-9DEF-057E881A1B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0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motion Graphs	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Gradient, intercept,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Speed, Velocity, Distance, Displacement, Time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 September 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693549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Motion</a:t>
                      </a:r>
                      <a:r>
                        <a:rPr lang="en-GB" sz="2400" b="1" u="sng" baseline="0" dirty="0" smtClean="0">
                          <a:latin typeface="Comic Sans MS" panose="030F0702030302020204" pitchFamily="66" charset="0"/>
                        </a:rPr>
                        <a:t> Graphs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28/09/2018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591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5475" y="1758528"/>
            <a:ext cx="4338638" cy="4622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(b) the displacement of the car after 6 seconds.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displacement = area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= area A + area B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= ½ (12 x 4) + (12 x 2)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= 24 + 24</a:t>
            </a: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displacement = 48 m</a:t>
            </a:r>
            <a:endParaRPr lang="en-GB" altLang="en-US" i="1" smtClean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3556" name="Line 24"/>
          <p:cNvSpPr>
            <a:spLocks noChangeShapeType="1"/>
          </p:cNvSpPr>
          <p:nvPr/>
        </p:nvSpPr>
        <p:spPr bwMode="auto">
          <a:xfrm flipV="1">
            <a:off x="695325" y="1768053"/>
            <a:ext cx="0" cy="397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57" name="Line 25"/>
          <p:cNvSpPr>
            <a:spLocks noChangeShapeType="1"/>
          </p:cNvSpPr>
          <p:nvPr/>
        </p:nvSpPr>
        <p:spPr bwMode="auto">
          <a:xfrm flipV="1">
            <a:off x="549275" y="3976266"/>
            <a:ext cx="334645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58" name="Line 26"/>
          <p:cNvSpPr>
            <a:spLocks noChangeShapeType="1"/>
          </p:cNvSpPr>
          <p:nvPr/>
        </p:nvSpPr>
        <p:spPr bwMode="auto">
          <a:xfrm flipV="1">
            <a:off x="709613" y="2450678"/>
            <a:ext cx="1069975" cy="15478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59" name="Line 27"/>
          <p:cNvSpPr>
            <a:spLocks noChangeShapeType="1"/>
          </p:cNvSpPr>
          <p:nvPr/>
        </p:nvSpPr>
        <p:spPr bwMode="auto">
          <a:xfrm>
            <a:off x="1785938" y="2469728"/>
            <a:ext cx="4445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60" name="Text Box 28"/>
          <p:cNvSpPr txBox="1">
            <a:spLocks noChangeArrowheads="1"/>
          </p:cNvSpPr>
          <p:nvPr/>
        </p:nvSpPr>
        <p:spPr bwMode="auto">
          <a:xfrm>
            <a:off x="750888" y="1764878"/>
            <a:ext cx="101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Comic Sans MS" panose="030F0702030302020204" pitchFamily="66" charset="0"/>
              </a:rPr>
              <a:t>v</a:t>
            </a:r>
            <a:r>
              <a:rPr lang="en-GB" altLang="en-US">
                <a:latin typeface="Comic Sans MS" panose="030F0702030302020204" pitchFamily="66" charset="0"/>
              </a:rPr>
              <a:t> / ms</a:t>
            </a:r>
            <a:r>
              <a:rPr lang="en-GB" altLang="en-US" baseline="30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3561" name="Text Box 29"/>
          <p:cNvSpPr txBox="1">
            <a:spLocks noChangeArrowheads="1"/>
          </p:cNvSpPr>
          <p:nvPr/>
        </p:nvSpPr>
        <p:spPr bwMode="auto">
          <a:xfrm>
            <a:off x="3095624" y="3553991"/>
            <a:ext cx="10443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>
                <a:latin typeface="Comic Sans MS" panose="030F0702030302020204" pitchFamily="66" charset="0"/>
              </a:rPr>
              <a:t>t</a:t>
            </a:r>
            <a:r>
              <a:rPr lang="en-GB" altLang="en-US" dirty="0">
                <a:latin typeface="Comic Sans MS" panose="030F0702030302020204" pitchFamily="66" charset="0"/>
              </a:rPr>
              <a:t> / s</a:t>
            </a:r>
          </a:p>
        </p:txBody>
      </p:sp>
      <p:sp>
        <p:nvSpPr>
          <p:cNvPr id="23562" name="Oval 30"/>
          <p:cNvSpPr>
            <a:spLocks noChangeArrowheads="1"/>
          </p:cNvSpPr>
          <p:nvPr/>
        </p:nvSpPr>
        <p:spPr bwMode="auto">
          <a:xfrm>
            <a:off x="592138" y="3904828"/>
            <a:ext cx="203200" cy="177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3563" name="Text Box 31"/>
          <p:cNvSpPr txBox="1">
            <a:spLocks noChangeArrowheads="1"/>
          </p:cNvSpPr>
          <p:nvPr/>
        </p:nvSpPr>
        <p:spPr bwMode="auto">
          <a:xfrm>
            <a:off x="2724150" y="3600028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23564" name="Line 32"/>
          <p:cNvSpPr>
            <a:spLocks noChangeShapeType="1"/>
          </p:cNvSpPr>
          <p:nvPr/>
        </p:nvSpPr>
        <p:spPr bwMode="auto">
          <a:xfrm flipH="1" flipV="1">
            <a:off x="2249488" y="2457028"/>
            <a:ext cx="966787" cy="26527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65" name="Oval 33"/>
          <p:cNvSpPr>
            <a:spLocks noChangeArrowheads="1"/>
          </p:cNvSpPr>
          <p:nvPr/>
        </p:nvSpPr>
        <p:spPr bwMode="auto">
          <a:xfrm>
            <a:off x="2740025" y="3908003"/>
            <a:ext cx="1270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3566" name="Line 34"/>
          <p:cNvSpPr>
            <a:spLocks noChangeShapeType="1"/>
          </p:cNvSpPr>
          <p:nvPr/>
        </p:nvSpPr>
        <p:spPr bwMode="auto">
          <a:xfrm flipH="1">
            <a:off x="615950" y="2474491"/>
            <a:ext cx="111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67" name="Line 35"/>
          <p:cNvSpPr>
            <a:spLocks noChangeShapeType="1"/>
          </p:cNvSpPr>
          <p:nvPr/>
        </p:nvSpPr>
        <p:spPr bwMode="auto">
          <a:xfrm flipH="1">
            <a:off x="657225" y="5120853"/>
            <a:ext cx="2543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68" name="Text Box 36"/>
          <p:cNvSpPr txBox="1">
            <a:spLocks noChangeArrowheads="1"/>
          </p:cNvSpPr>
          <p:nvPr/>
        </p:nvSpPr>
        <p:spPr bwMode="auto">
          <a:xfrm>
            <a:off x="266700" y="2295103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12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3569" name="Text Box 37"/>
          <p:cNvSpPr txBox="1">
            <a:spLocks noChangeArrowheads="1"/>
          </p:cNvSpPr>
          <p:nvPr/>
        </p:nvSpPr>
        <p:spPr bwMode="auto">
          <a:xfrm>
            <a:off x="198438" y="4924003"/>
            <a:ext cx="526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-10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3570" name="Line 38"/>
          <p:cNvSpPr>
            <a:spLocks noChangeShapeType="1"/>
          </p:cNvSpPr>
          <p:nvPr/>
        </p:nvSpPr>
        <p:spPr bwMode="auto">
          <a:xfrm>
            <a:off x="1773238" y="2471316"/>
            <a:ext cx="6350" cy="1568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71" name="Line 39"/>
          <p:cNvSpPr>
            <a:spLocks noChangeShapeType="1"/>
          </p:cNvSpPr>
          <p:nvPr/>
        </p:nvSpPr>
        <p:spPr bwMode="auto">
          <a:xfrm>
            <a:off x="2257425" y="2457028"/>
            <a:ext cx="28575" cy="1587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72" name="Line 40"/>
          <p:cNvSpPr>
            <a:spLocks noChangeShapeType="1"/>
          </p:cNvSpPr>
          <p:nvPr/>
        </p:nvSpPr>
        <p:spPr bwMode="auto">
          <a:xfrm flipH="1" flipV="1">
            <a:off x="3219450" y="3988966"/>
            <a:ext cx="6350" cy="1123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573" name="Text Box 41"/>
          <p:cNvSpPr txBox="1">
            <a:spLocks noChangeArrowheads="1"/>
          </p:cNvSpPr>
          <p:nvPr/>
        </p:nvSpPr>
        <p:spPr bwMode="auto">
          <a:xfrm>
            <a:off x="1612900" y="3965153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4      6            11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82666" name="Text Box 42"/>
          <p:cNvSpPr txBox="1">
            <a:spLocks noChangeArrowheads="1"/>
          </p:cNvSpPr>
          <p:nvPr/>
        </p:nvSpPr>
        <p:spPr bwMode="auto">
          <a:xfrm>
            <a:off x="1190180" y="3307928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2667" name="Text Box 43"/>
          <p:cNvSpPr txBox="1">
            <a:spLocks noChangeArrowheads="1"/>
          </p:cNvSpPr>
          <p:nvPr/>
        </p:nvSpPr>
        <p:spPr bwMode="auto">
          <a:xfrm>
            <a:off x="1761680" y="3307928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3151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66" grpId="0"/>
      <p:bldP spid="2826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274" y="645567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1899" y="1542504"/>
            <a:ext cx="4713288" cy="4622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(c) time </a:t>
            </a:r>
            <a:r>
              <a:rPr lang="en-GB" altLang="en-US" sz="2000" b="1" i="1" smtClean="0"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By similar triangles: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(T - 6):(11 - T) = 12:10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i.e. (T - 6) / (11 - T) = 12 / 10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(T - 6) / (11 - T) = 1.20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(T - 6) = 1.20 (11 – T)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T - 6 = 13.2 – 1.2T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2.2T = 19.2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T = 19.2 / 2.2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 8.73 seconds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Note: </a:t>
            </a:r>
            <a:r>
              <a:rPr lang="en-GB" altLang="en-US" sz="2000" b="1" smtClean="0"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can also be found by scale drawing or by using the equations of uniform acceleration (see later).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676399" y="1552029"/>
            <a:ext cx="0" cy="397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530349" y="3760242"/>
            <a:ext cx="334645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690687" y="2234654"/>
            <a:ext cx="1069975" cy="15478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1767012" y="2253704"/>
            <a:ext cx="4445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31962" y="1548854"/>
            <a:ext cx="101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Comic Sans MS" panose="030F0702030302020204" pitchFamily="66" charset="0"/>
              </a:rPr>
              <a:t>v</a:t>
            </a:r>
            <a:r>
              <a:rPr lang="en-GB" altLang="en-US">
                <a:latin typeface="Comic Sans MS" panose="030F0702030302020204" pitchFamily="66" charset="0"/>
              </a:rPr>
              <a:t> / ms</a:t>
            </a:r>
            <a:r>
              <a:rPr lang="en-GB" altLang="en-US" baseline="30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076699" y="3337967"/>
            <a:ext cx="800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Comic Sans MS" panose="030F0702030302020204" pitchFamily="66" charset="0"/>
              </a:rPr>
              <a:t>t</a:t>
            </a:r>
            <a:r>
              <a:rPr lang="en-GB" altLang="en-US">
                <a:latin typeface="Comic Sans MS" panose="030F0702030302020204" pitchFamily="66" charset="0"/>
              </a:rPr>
              <a:t> / s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573212" y="3688804"/>
            <a:ext cx="203200" cy="177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705224" y="3384004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 flipV="1">
            <a:off x="2230562" y="2241004"/>
            <a:ext cx="966787" cy="26527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2721099" y="3691979"/>
            <a:ext cx="1270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597024" y="2258467"/>
            <a:ext cx="111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638299" y="4904829"/>
            <a:ext cx="2543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47774" y="2079079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12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79512" y="4707979"/>
            <a:ext cx="526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-10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1754312" y="2255292"/>
            <a:ext cx="6350" cy="1568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38499" y="2241004"/>
            <a:ext cx="28575" cy="1587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 flipV="1">
            <a:off x="3200524" y="3772942"/>
            <a:ext cx="6350" cy="1123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1593974" y="3749129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4      6            11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171254" y="3091904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1742754" y="3091904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769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7575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2100" y="1614512"/>
            <a:ext cx="4672013" cy="4622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  <a:cs typeface="Arial" charset="0"/>
              </a:rPr>
              <a:t>(d) the displacement after 11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displacement = area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= area A + area B + area C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			– area D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= 24 + 24 + ½ (12 x 2.73)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		– ½ (10 x 2.27)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= 24 + 24 + 16.38 – 11.35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= 53.03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displacement = 53.0 m</a:t>
            </a:r>
          </a:p>
        </p:txBody>
      </p:sp>
      <p:sp>
        <p:nvSpPr>
          <p:cNvPr id="25604" name="Line 5"/>
          <p:cNvSpPr>
            <a:spLocks noChangeShapeType="1"/>
          </p:cNvSpPr>
          <p:nvPr/>
        </p:nvSpPr>
        <p:spPr bwMode="auto">
          <a:xfrm flipV="1">
            <a:off x="695325" y="1624037"/>
            <a:ext cx="0" cy="397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V="1">
            <a:off x="549275" y="3832250"/>
            <a:ext cx="334645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 flipV="1">
            <a:off x="709613" y="2306662"/>
            <a:ext cx="1069975" cy="15478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>
            <a:off x="1785938" y="2325712"/>
            <a:ext cx="4445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750888" y="1620862"/>
            <a:ext cx="101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Comic Sans MS" panose="030F0702030302020204" pitchFamily="66" charset="0"/>
              </a:rPr>
              <a:t>v</a:t>
            </a:r>
            <a:r>
              <a:rPr lang="en-GB" altLang="en-US">
                <a:latin typeface="Comic Sans MS" panose="030F0702030302020204" pitchFamily="66" charset="0"/>
              </a:rPr>
              <a:t> / ms</a:t>
            </a:r>
            <a:r>
              <a:rPr lang="en-GB" altLang="en-US" baseline="30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3095624" y="3409975"/>
            <a:ext cx="7926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Comic Sans MS" panose="030F0702030302020204" pitchFamily="66" charset="0"/>
              </a:rPr>
              <a:t>t</a:t>
            </a:r>
            <a:r>
              <a:rPr lang="en-GB" altLang="en-US">
                <a:latin typeface="Comic Sans MS" panose="030F0702030302020204" pitchFamily="66" charset="0"/>
              </a:rPr>
              <a:t> / s</a:t>
            </a:r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592138" y="3760812"/>
            <a:ext cx="203200" cy="177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2724150" y="3456012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 flipH="1" flipV="1">
            <a:off x="2249488" y="2313012"/>
            <a:ext cx="966787" cy="26527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2740025" y="3763987"/>
            <a:ext cx="1270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 flipH="1">
            <a:off x="615950" y="2330475"/>
            <a:ext cx="111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 flipH="1">
            <a:off x="657225" y="4976837"/>
            <a:ext cx="2543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16" name="Text Box 17"/>
          <p:cNvSpPr txBox="1">
            <a:spLocks noChangeArrowheads="1"/>
          </p:cNvSpPr>
          <p:nvPr/>
        </p:nvSpPr>
        <p:spPr bwMode="auto">
          <a:xfrm>
            <a:off x="266700" y="2151087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12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5617" name="Text Box 18"/>
          <p:cNvSpPr txBox="1">
            <a:spLocks noChangeArrowheads="1"/>
          </p:cNvSpPr>
          <p:nvPr/>
        </p:nvSpPr>
        <p:spPr bwMode="auto">
          <a:xfrm>
            <a:off x="198438" y="4779987"/>
            <a:ext cx="526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-10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1773238" y="2327300"/>
            <a:ext cx="6350" cy="1568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2257425" y="2313012"/>
            <a:ext cx="28575" cy="1587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20" name="Line 21"/>
          <p:cNvSpPr>
            <a:spLocks noChangeShapeType="1"/>
          </p:cNvSpPr>
          <p:nvPr/>
        </p:nvSpPr>
        <p:spPr bwMode="auto">
          <a:xfrm flipH="1" flipV="1">
            <a:off x="3219450" y="3844950"/>
            <a:ext cx="6350" cy="1123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5621" name="Text Box 22"/>
          <p:cNvSpPr txBox="1">
            <a:spLocks noChangeArrowheads="1"/>
          </p:cNvSpPr>
          <p:nvPr/>
        </p:nvSpPr>
        <p:spPr bwMode="auto">
          <a:xfrm>
            <a:off x="1612900" y="3821137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latin typeface="Comic Sans MS" panose="030F0702030302020204" pitchFamily="66" charset="0"/>
              </a:rPr>
              <a:t>4      6            11</a:t>
            </a:r>
            <a:endParaRPr lang="en-GB" altLang="en-US" i="1" baseline="-25000">
              <a:latin typeface="Comic Sans MS" panose="030F0702030302020204" pitchFamily="66" charset="0"/>
            </a:endParaRPr>
          </a:p>
        </p:txBody>
      </p:sp>
      <p:sp>
        <p:nvSpPr>
          <p:cNvPr id="25622" name="Text Box 23"/>
          <p:cNvSpPr txBox="1">
            <a:spLocks noChangeArrowheads="1"/>
          </p:cNvSpPr>
          <p:nvPr/>
        </p:nvSpPr>
        <p:spPr bwMode="auto">
          <a:xfrm>
            <a:off x="1190180" y="3163912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5623" name="Text Box 24"/>
          <p:cNvSpPr txBox="1">
            <a:spLocks noChangeArrowheads="1"/>
          </p:cNvSpPr>
          <p:nvPr/>
        </p:nvSpPr>
        <p:spPr bwMode="auto">
          <a:xfrm>
            <a:off x="1761680" y="3163912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80601" name="Text Box 25"/>
          <p:cNvSpPr txBox="1">
            <a:spLocks noChangeArrowheads="1"/>
          </p:cNvSpPr>
          <p:nvPr/>
        </p:nvSpPr>
        <p:spPr bwMode="auto">
          <a:xfrm>
            <a:off x="2212530" y="3354412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0602" name="Text Box 26"/>
          <p:cNvSpPr txBox="1">
            <a:spLocks noChangeArrowheads="1"/>
          </p:cNvSpPr>
          <p:nvPr/>
        </p:nvSpPr>
        <p:spPr bwMode="auto">
          <a:xfrm>
            <a:off x="3336480" y="4205312"/>
            <a:ext cx="551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area</a:t>
            </a:r>
          </a:p>
          <a:p>
            <a:pPr algn="ctr" eaLnBrk="1" hangingPunct="1"/>
            <a:r>
              <a:rPr lang="en-GB" altLang="en-US" sz="14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280603" name="Line 27"/>
          <p:cNvSpPr>
            <a:spLocks noChangeShapeType="1"/>
          </p:cNvSpPr>
          <p:nvPr/>
        </p:nvSpPr>
        <p:spPr bwMode="auto">
          <a:xfrm flipH="1" flipV="1">
            <a:off x="3067050" y="4219600"/>
            <a:ext cx="31750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3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01" grpId="0"/>
      <p:bldP spid="280602" grpId="0"/>
      <p:bldP spid="2806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5567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2100" y="1542504"/>
            <a:ext cx="4672013" cy="4622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(e) the average velocity of the car over 11 seconds.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average velocity 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= displacement / time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= 53.03 / 11</a:t>
            </a: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average velocity </a:t>
            </a: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= 4.82 ms</a:t>
            </a:r>
            <a:r>
              <a:rPr lang="en-GB" altLang="en-US" b="1" baseline="300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-1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198438" y="1548854"/>
            <a:ext cx="3697287" cy="3979863"/>
            <a:chOff x="73" y="1039"/>
            <a:chExt cx="2329" cy="2507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V="1">
              <a:off x="386" y="1041"/>
              <a:ext cx="0" cy="25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 flipV="1">
              <a:off x="294" y="2432"/>
              <a:ext cx="210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31" name="Line 7"/>
            <p:cNvSpPr>
              <a:spLocks noChangeShapeType="1"/>
            </p:cNvSpPr>
            <p:nvPr/>
          </p:nvSpPr>
          <p:spPr bwMode="auto">
            <a:xfrm flipV="1">
              <a:off x="395" y="1471"/>
              <a:ext cx="674" cy="97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>
              <a:off x="1073" y="1483"/>
              <a:ext cx="2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421" y="1039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v</a:t>
              </a:r>
              <a:r>
                <a:rPr lang="en-GB" altLang="en-US">
                  <a:latin typeface="Comic Sans MS" panose="030F0702030302020204" pitchFamily="66" charset="0"/>
                </a:rPr>
                <a:t> / ms</a:t>
              </a:r>
              <a:r>
                <a:rPr lang="en-GB" altLang="en-US" baseline="30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1898" y="2166"/>
              <a:ext cx="5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 dirty="0">
                  <a:latin typeface="Comic Sans MS" panose="030F0702030302020204" pitchFamily="66" charset="0"/>
                </a:rPr>
                <a:t>t</a:t>
              </a:r>
              <a:r>
                <a:rPr lang="en-GB" altLang="en-US" dirty="0">
                  <a:latin typeface="Comic Sans MS" panose="030F0702030302020204" pitchFamily="66" charset="0"/>
                </a:rPr>
                <a:t> / s</a:t>
              </a:r>
            </a:p>
          </p:txBody>
        </p:sp>
        <p:sp>
          <p:nvSpPr>
            <p:cNvPr id="26635" name="Oval 11"/>
            <p:cNvSpPr>
              <a:spLocks noChangeArrowheads="1"/>
            </p:cNvSpPr>
            <p:nvPr/>
          </p:nvSpPr>
          <p:spPr bwMode="auto">
            <a:xfrm>
              <a:off x="321" y="2387"/>
              <a:ext cx="128" cy="1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6636" name="Text Box 12"/>
            <p:cNvSpPr txBox="1">
              <a:spLocks noChangeArrowheads="1"/>
            </p:cNvSpPr>
            <p:nvPr/>
          </p:nvSpPr>
          <p:spPr bwMode="auto">
            <a:xfrm>
              <a:off x="1664" y="2195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 flipH="1" flipV="1">
              <a:off x="1365" y="1475"/>
              <a:ext cx="609" cy="167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38" name="Oval 14"/>
            <p:cNvSpPr>
              <a:spLocks noChangeArrowheads="1"/>
            </p:cNvSpPr>
            <p:nvPr/>
          </p:nvSpPr>
          <p:spPr bwMode="auto">
            <a:xfrm>
              <a:off x="1674" y="2389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 flipH="1">
              <a:off x="336" y="1486"/>
              <a:ext cx="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 flipH="1">
              <a:off x="362" y="3153"/>
              <a:ext cx="16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116" y="1373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12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73" y="3029"/>
              <a:ext cx="3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-10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>
              <a:off x="1065" y="1484"/>
              <a:ext cx="4" cy="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>
              <a:off x="1370" y="1475"/>
              <a:ext cx="18" cy="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 flipH="1" flipV="1">
              <a:off x="1976" y="2440"/>
              <a:ext cx="4" cy="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964" y="2425"/>
              <a:ext cx="12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4      6            11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698" y="2011"/>
              <a:ext cx="3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area</a:t>
              </a:r>
            </a:p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1058" y="2011"/>
              <a:ext cx="3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area</a:t>
              </a:r>
            </a:p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1342" y="2131"/>
              <a:ext cx="3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area</a:t>
              </a:r>
            </a:p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26650" name="Text Box 26"/>
            <p:cNvSpPr txBox="1">
              <a:spLocks noChangeArrowheads="1"/>
            </p:cNvSpPr>
            <p:nvPr/>
          </p:nvSpPr>
          <p:spPr bwMode="auto">
            <a:xfrm>
              <a:off x="2050" y="2667"/>
              <a:ext cx="3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area</a:t>
              </a:r>
            </a:p>
            <a:p>
              <a:pPr algn="ctr" eaLnBrk="1" hangingPunct="1"/>
              <a:r>
                <a:rPr lang="en-GB" altLang="en-US" sz="1400"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 flipH="1" flipV="1">
              <a:off x="1880" y="2676"/>
              <a:ext cx="20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969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1379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dirty="0" smtClean="0">
                <a:latin typeface="Comic Sans MS" panose="030F0702030302020204" pitchFamily="66" charset="0"/>
              </a:rPr>
              <a:t>Question </a:t>
            </a:r>
            <a:r>
              <a:rPr lang="en-GB" altLang="en-US" sz="3200" dirty="0">
                <a:latin typeface="Comic Sans MS" panose="030F0702030302020204" pitchFamily="66" charset="0"/>
              </a:rPr>
              <a:t>4</a:t>
            </a:r>
            <a:endParaRPr lang="en-GB" altLang="en-US" sz="3200" dirty="0" smtClean="0">
              <a:latin typeface="Comic Sans MS" panose="030F0702030302020204" pitchFamily="66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08187"/>
            <a:ext cx="7904163" cy="122872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dirty="0" smtClean="0">
                <a:latin typeface="Comic Sans MS" panose="030F0702030302020204" pitchFamily="66" charset="0"/>
                <a:cs typeface="Arial" charset="0"/>
              </a:rPr>
              <a:t>Sketch displacement and velocity time graphs for a bouncing ball.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dirty="0" smtClean="0">
                <a:latin typeface="Comic Sans MS" panose="030F0702030302020204" pitchFamily="66" charset="0"/>
                <a:cs typeface="Arial" charset="0"/>
              </a:rPr>
              <a:t>Take the initial displacement of the ball to be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h</a:t>
            </a:r>
            <a:r>
              <a:rPr lang="en-GB" altLang="en-US" sz="2000" i="1" dirty="0" smtClean="0">
                <a:latin typeface="Comic Sans MS" panose="030F0702030302020204" pitchFamily="66" charset="0"/>
                <a:cs typeface="Arial" charset="0"/>
              </a:rPr>
              <a:t> at time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000" i="1" dirty="0" smtClean="0">
                <a:latin typeface="Comic Sans MS" panose="030F0702030302020204" pitchFamily="66" charset="0"/>
                <a:cs typeface="Arial" charset="0"/>
              </a:rPr>
              <a:t>= 0.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dirty="0" smtClean="0">
                <a:latin typeface="Comic Sans MS" panose="030F0702030302020204" pitchFamily="66" charset="0"/>
                <a:cs typeface="Arial" charset="0"/>
              </a:rPr>
              <a:t>Use the same time axis for both curves and show at least three bounces.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91894" name="Freeform 54"/>
          <p:cNvSpPr>
            <a:spLocks/>
          </p:cNvSpPr>
          <p:nvPr/>
        </p:nvSpPr>
        <p:spPr bwMode="auto">
          <a:xfrm>
            <a:off x="1012825" y="3269059"/>
            <a:ext cx="1501775" cy="1544638"/>
          </a:xfrm>
          <a:custGeom>
            <a:avLst/>
            <a:gdLst>
              <a:gd name="T0" fmla="*/ 0 w 628"/>
              <a:gd name="T1" fmla="*/ 0 h 934"/>
              <a:gd name="T2" fmla="*/ 393 w 628"/>
              <a:gd name="T3" fmla="*/ 192 h 934"/>
              <a:gd name="T4" fmla="*/ 628 w 628"/>
              <a:gd name="T5" fmla="*/ 934 h 934"/>
              <a:gd name="T6" fmla="*/ 0 60000 65536"/>
              <a:gd name="T7" fmla="*/ 0 60000 65536"/>
              <a:gd name="T8" fmla="*/ 0 60000 65536"/>
              <a:gd name="T9" fmla="*/ 0 w 628"/>
              <a:gd name="T10" fmla="*/ 0 h 934"/>
              <a:gd name="T11" fmla="*/ 628 w 628"/>
              <a:gd name="T12" fmla="*/ 934 h 9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8" h="934">
                <a:moveTo>
                  <a:pt x="0" y="0"/>
                </a:moveTo>
                <a:cubicBezTo>
                  <a:pt x="144" y="18"/>
                  <a:pt x="288" y="36"/>
                  <a:pt x="393" y="192"/>
                </a:cubicBezTo>
                <a:cubicBezTo>
                  <a:pt x="498" y="348"/>
                  <a:pt x="563" y="641"/>
                  <a:pt x="628" y="934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91896" name="Freeform 56"/>
          <p:cNvSpPr>
            <a:spLocks/>
          </p:cNvSpPr>
          <p:nvPr/>
        </p:nvSpPr>
        <p:spPr bwMode="auto">
          <a:xfrm>
            <a:off x="2757488" y="3646884"/>
            <a:ext cx="1982787" cy="1174750"/>
          </a:xfrm>
          <a:custGeom>
            <a:avLst/>
            <a:gdLst>
              <a:gd name="T0" fmla="*/ 0 w 829"/>
              <a:gd name="T1" fmla="*/ 693 h 710"/>
              <a:gd name="T2" fmla="*/ 418 w 829"/>
              <a:gd name="T3" fmla="*/ 3 h 710"/>
              <a:gd name="T4" fmla="*/ 829 w 829"/>
              <a:gd name="T5" fmla="*/ 710 h 710"/>
              <a:gd name="T6" fmla="*/ 0 60000 65536"/>
              <a:gd name="T7" fmla="*/ 0 60000 65536"/>
              <a:gd name="T8" fmla="*/ 0 60000 65536"/>
              <a:gd name="T9" fmla="*/ 0 w 829"/>
              <a:gd name="T10" fmla="*/ 0 h 710"/>
              <a:gd name="T11" fmla="*/ 829 w 829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9" h="710">
                <a:moveTo>
                  <a:pt x="0" y="693"/>
                </a:moveTo>
                <a:cubicBezTo>
                  <a:pt x="140" y="346"/>
                  <a:pt x="280" y="0"/>
                  <a:pt x="418" y="3"/>
                </a:cubicBezTo>
                <a:cubicBezTo>
                  <a:pt x="556" y="6"/>
                  <a:pt x="692" y="358"/>
                  <a:pt x="829" y="71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514600" y="3127772"/>
            <a:ext cx="209550" cy="3290887"/>
            <a:chOff x="1584" y="1813"/>
            <a:chExt cx="132" cy="2073"/>
          </a:xfrm>
        </p:grpSpPr>
        <p:sp>
          <p:nvSpPr>
            <p:cNvPr id="28714" name="Line 55"/>
            <p:cNvSpPr>
              <a:spLocks noChangeShapeType="1"/>
            </p:cNvSpPr>
            <p:nvPr/>
          </p:nvSpPr>
          <p:spPr bwMode="auto">
            <a:xfrm>
              <a:off x="1604" y="2873"/>
              <a:ext cx="10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15" name="Line 61"/>
            <p:cNvSpPr>
              <a:spLocks noChangeShapeType="1"/>
            </p:cNvSpPr>
            <p:nvPr/>
          </p:nvSpPr>
          <p:spPr bwMode="auto">
            <a:xfrm>
              <a:off x="1584" y="1816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16" name="Line 62"/>
            <p:cNvSpPr>
              <a:spLocks noChangeShapeType="1"/>
            </p:cNvSpPr>
            <p:nvPr/>
          </p:nvSpPr>
          <p:spPr bwMode="auto">
            <a:xfrm>
              <a:off x="1716" y="1813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sp>
        <p:nvSpPr>
          <p:cNvPr id="291908" name="Line 68"/>
          <p:cNvSpPr>
            <a:spLocks noChangeShapeType="1"/>
          </p:cNvSpPr>
          <p:nvPr/>
        </p:nvSpPr>
        <p:spPr bwMode="auto">
          <a:xfrm>
            <a:off x="1020763" y="4861322"/>
            <a:ext cx="1508125" cy="13398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91909" name="Line 69"/>
          <p:cNvSpPr>
            <a:spLocks noChangeShapeType="1"/>
          </p:cNvSpPr>
          <p:nvPr/>
        </p:nvSpPr>
        <p:spPr bwMode="auto">
          <a:xfrm>
            <a:off x="2743200" y="3942159"/>
            <a:ext cx="2000250" cy="17621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91910" name="Line 70"/>
          <p:cNvSpPr>
            <a:spLocks noChangeShapeType="1"/>
          </p:cNvSpPr>
          <p:nvPr/>
        </p:nvSpPr>
        <p:spPr bwMode="auto">
          <a:xfrm>
            <a:off x="4953000" y="4262834"/>
            <a:ext cx="1379538" cy="11985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91912" name="Line 72"/>
          <p:cNvSpPr>
            <a:spLocks noChangeShapeType="1"/>
          </p:cNvSpPr>
          <p:nvPr/>
        </p:nvSpPr>
        <p:spPr bwMode="auto">
          <a:xfrm flipV="1">
            <a:off x="2498725" y="3938984"/>
            <a:ext cx="230188" cy="22431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91913" name="Line 73"/>
          <p:cNvSpPr>
            <a:spLocks noChangeShapeType="1"/>
          </p:cNvSpPr>
          <p:nvPr/>
        </p:nvSpPr>
        <p:spPr bwMode="auto">
          <a:xfrm flipV="1">
            <a:off x="4752975" y="4278709"/>
            <a:ext cx="195263" cy="13700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6338888" y="4434284"/>
            <a:ext cx="1203325" cy="1012825"/>
            <a:chOff x="3993" y="2636"/>
            <a:chExt cx="758" cy="638"/>
          </a:xfrm>
        </p:grpSpPr>
        <p:sp>
          <p:nvSpPr>
            <p:cNvPr id="28712" name="Line 71"/>
            <p:cNvSpPr>
              <a:spLocks noChangeShapeType="1"/>
            </p:cNvSpPr>
            <p:nvPr/>
          </p:nvSpPr>
          <p:spPr bwMode="auto">
            <a:xfrm>
              <a:off x="4118" y="2650"/>
              <a:ext cx="633" cy="55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13" name="Line 74"/>
            <p:cNvSpPr>
              <a:spLocks noChangeShapeType="1"/>
            </p:cNvSpPr>
            <p:nvPr/>
          </p:nvSpPr>
          <p:spPr bwMode="auto">
            <a:xfrm flipV="1">
              <a:off x="3993" y="2636"/>
              <a:ext cx="112" cy="63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93"/>
          <p:cNvGrpSpPr>
            <a:grpSpLocks/>
          </p:cNvGrpSpPr>
          <p:nvPr/>
        </p:nvGrpSpPr>
        <p:grpSpPr bwMode="auto">
          <a:xfrm>
            <a:off x="4930775" y="3108722"/>
            <a:ext cx="2598738" cy="3325812"/>
            <a:chOff x="3106" y="1801"/>
            <a:chExt cx="1637" cy="2095"/>
          </a:xfrm>
        </p:grpSpPr>
        <p:sp>
          <p:nvSpPr>
            <p:cNvPr id="28704" name="Freeform 58"/>
            <p:cNvSpPr>
              <a:spLocks/>
            </p:cNvSpPr>
            <p:nvPr/>
          </p:nvSpPr>
          <p:spPr bwMode="auto">
            <a:xfrm>
              <a:off x="3106" y="2379"/>
              <a:ext cx="886" cy="494"/>
            </a:xfrm>
            <a:custGeom>
              <a:avLst/>
              <a:gdLst>
                <a:gd name="T0" fmla="*/ 0 w 588"/>
                <a:gd name="T1" fmla="*/ 474 h 474"/>
                <a:gd name="T2" fmla="*/ 276 w 588"/>
                <a:gd name="T3" fmla="*/ 0 h 474"/>
                <a:gd name="T4" fmla="*/ 588 w 588"/>
                <a:gd name="T5" fmla="*/ 474 h 474"/>
                <a:gd name="T6" fmla="*/ 0 60000 65536"/>
                <a:gd name="T7" fmla="*/ 0 60000 65536"/>
                <a:gd name="T8" fmla="*/ 0 60000 65536"/>
                <a:gd name="T9" fmla="*/ 0 w 588"/>
                <a:gd name="T10" fmla="*/ 0 h 474"/>
                <a:gd name="T11" fmla="*/ 588 w 588"/>
                <a:gd name="T12" fmla="*/ 474 h 4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8" h="474">
                  <a:moveTo>
                    <a:pt x="0" y="474"/>
                  </a:moveTo>
                  <a:cubicBezTo>
                    <a:pt x="89" y="237"/>
                    <a:pt x="178" y="0"/>
                    <a:pt x="276" y="0"/>
                  </a:cubicBezTo>
                  <a:cubicBezTo>
                    <a:pt x="374" y="0"/>
                    <a:pt x="481" y="237"/>
                    <a:pt x="588" y="474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8705" name="Line 59"/>
            <p:cNvSpPr>
              <a:spLocks noChangeShapeType="1"/>
            </p:cNvSpPr>
            <p:nvPr/>
          </p:nvSpPr>
          <p:spPr bwMode="auto">
            <a:xfrm>
              <a:off x="4005" y="2883"/>
              <a:ext cx="10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06" name="Freeform 60"/>
            <p:cNvSpPr>
              <a:spLocks/>
            </p:cNvSpPr>
            <p:nvPr/>
          </p:nvSpPr>
          <p:spPr bwMode="auto">
            <a:xfrm>
              <a:off x="4096" y="2568"/>
              <a:ext cx="642" cy="319"/>
            </a:xfrm>
            <a:custGeom>
              <a:avLst/>
              <a:gdLst>
                <a:gd name="T0" fmla="*/ 0 w 426"/>
                <a:gd name="T1" fmla="*/ 306 h 306"/>
                <a:gd name="T2" fmla="*/ 198 w 426"/>
                <a:gd name="T3" fmla="*/ 0 h 306"/>
                <a:gd name="T4" fmla="*/ 426 w 426"/>
                <a:gd name="T5" fmla="*/ 306 h 306"/>
                <a:gd name="T6" fmla="*/ 0 60000 65536"/>
                <a:gd name="T7" fmla="*/ 0 60000 65536"/>
                <a:gd name="T8" fmla="*/ 0 60000 65536"/>
                <a:gd name="T9" fmla="*/ 0 w 426"/>
                <a:gd name="T10" fmla="*/ 0 h 306"/>
                <a:gd name="T11" fmla="*/ 426 w 426"/>
                <a:gd name="T12" fmla="*/ 306 h 3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6" h="306">
                  <a:moveTo>
                    <a:pt x="0" y="306"/>
                  </a:moveTo>
                  <a:cubicBezTo>
                    <a:pt x="63" y="153"/>
                    <a:pt x="127" y="0"/>
                    <a:pt x="198" y="0"/>
                  </a:cubicBezTo>
                  <a:cubicBezTo>
                    <a:pt x="269" y="0"/>
                    <a:pt x="347" y="153"/>
                    <a:pt x="426" y="306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8707" name="Line 64"/>
            <p:cNvSpPr>
              <a:spLocks noChangeShapeType="1"/>
            </p:cNvSpPr>
            <p:nvPr/>
          </p:nvSpPr>
          <p:spPr bwMode="auto">
            <a:xfrm>
              <a:off x="4109" y="1826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08" name="Line 65"/>
            <p:cNvSpPr>
              <a:spLocks noChangeShapeType="1"/>
            </p:cNvSpPr>
            <p:nvPr/>
          </p:nvSpPr>
          <p:spPr bwMode="auto">
            <a:xfrm>
              <a:off x="4743" y="1805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09" name="Line 66"/>
            <p:cNvSpPr>
              <a:spLocks noChangeShapeType="1"/>
            </p:cNvSpPr>
            <p:nvPr/>
          </p:nvSpPr>
          <p:spPr bwMode="auto">
            <a:xfrm>
              <a:off x="3989" y="1807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10" name="Line 75"/>
            <p:cNvSpPr>
              <a:spLocks noChangeShapeType="1"/>
            </p:cNvSpPr>
            <p:nvPr/>
          </p:nvSpPr>
          <p:spPr bwMode="auto">
            <a:xfrm>
              <a:off x="4403" y="1801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11" name="Line 76"/>
            <p:cNvSpPr>
              <a:spLocks noChangeShapeType="1"/>
            </p:cNvSpPr>
            <p:nvPr/>
          </p:nvSpPr>
          <p:spPr bwMode="auto">
            <a:xfrm>
              <a:off x="3540" y="1816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3763963" y="3102372"/>
            <a:ext cx="1181100" cy="3309937"/>
            <a:chOff x="2371" y="1797"/>
            <a:chExt cx="744" cy="2085"/>
          </a:xfrm>
        </p:grpSpPr>
        <p:sp>
          <p:nvSpPr>
            <p:cNvPr id="28700" name="Line 57"/>
            <p:cNvSpPr>
              <a:spLocks noChangeShapeType="1"/>
            </p:cNvSpPr>
            <p:nvPr/>
          </p:nvSpPr>
          <p:spPr bwMode="auto">
            <a:xfrm>
              <a:off x="3004" y="2869"/>
              <a:ext cx="105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01" name="Line 63"/>
            <p:cNvSpPr>
              <a:spLocks noChangeShapeType="1"/>
            </p:cNvSpPr>
            <p:nvPr/>
          </p:nvSpPr>
          <p:spPr bwMode="auto">
            <a:xfrm>
              <a:off x="2997" y="1797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02" name="Line 67"/>
            <p:cNvSpPr>
              <a:spLocks noChangeShapeType="1"/>
            </p:cNvSpPr>
            <p:nvPr/>
          </p:nvSpPr>
          <p:spPr bwMode="auto">
            <a:xfrm>
              <a:off x="3115" y="1800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703" name="Line 77"/>
            <p:cNvSpPr>
              <a:spLocks noChangeShapeType="1"/>
            </p:cNvSpPr>
            <p:nvPr/>
          </p:nvSpPr>
          <p:spPr bwMode="auto">
            <a:xfrm>
              <a:off x="2371" y="1812"/>
              <a:ext cx="0" cy="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636588" y="2562622"/>
            <a:ext cx="7618412" cy="3897312"/>
            <a:chOff x="401" y="1457"/>
            <a:chExt cx="4799" cy="2455"/>
          </a:xfrm>
        </p:grpSpPr>
        <p:sp>
          <p:nvSpPr>
            <p:cNvPr id="28694" name="Line 51"/>
            <p:cNvSpPr>
              <a:spLocks noChangeShapeType="1"/>
            </p:cNvSpPr>
            <p:nvPr/>
          </p:nvSpPr>
          <p:spPr bwMode="auto">
            <a:xfrm flipV="1">
              <a:off x="401" y="2882"/>
              <a:ext cx="4708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695" name="Line 52"/>
            <p:cNvSpPr>
              <a:spLocks noChangeShapeType="1"/>
            </p:cNvSpPr>
            <p:nvPr/>
          </p:nvSpPr>
          <p:spPr bwMode="auto">
            <a:xfrm flipH="1" flipV="1">
              <a:off x="612" y="1711"/>
              <a:ext cx="14" cy="22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696" name="Oval 53"/>
            <p:cNvSpPr>
              <a:spLocks noChangeArrowheads="1"/>
            </p:cNvSpPr>
            <p:nvPr/>
          </p:nvSpPr>
          <p:spPr bwMode="auto">
            <a:xfrm>
              <a:off x="502" y="2796"/>
              <a:ext cx="210" cy="1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8697" name="Text Box 79"/>
            <p:cNvSpPr txBox="1">
              <a:spLocks noChangeArrowheads="1"/>
            </p:cNvSpPr>
            <p:nvPr/>
          </p:nvSpPr>
          <p:spPr bwMode="auto">
            <a:xfrm>
              <a:off x="608" y="1457"/>
              <a:ext cx="9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</a:rPr>
                <a:t>displacement</a:t>
              </a:r>
            </a:p>
          </p:txBody>
        </p:sp>
        <p:sp>
          <p:nvSpPr>
            <p:cNvPr id="28698" name="Text Box 80"/>
            <p:cNvSpPr txBox="1">
              <a:spLocks noChangeArrowheads="1"/>
            </p:cNvSpPr>
            <p:nvPr/>
          </p:nvSpPr>
          <p:spPr bwMode="auto">
            <a:xfrm>
              <a:off x="4782" y="2967"/>
              <a:ext cx="4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Comic Sans MS" panose="030F0702030302020204" pitchFamily="66" charset="0"/>
                </a:rPr>
                <a:t>time</a:t>
              </a:r>
            </a:p>
          </p:txBody>
        </p:sp>
        <p:sp>
          <p:nvSpPr>
            <p:cNvPr id="28699" name="Text Box 81"/>
            <p:cNvSpPr txBox="1">
              <a:spLocks noChangeArrowheads="1"/>
            </p:cNvSpPr>
            <p:nvPr/>
          </p:nvSpPr>
          <p:spPr bwMode="auto">
            <a:xfrm>
              <a:off x="406" y="1759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b="1" i="1">
                  <a:solidFill>
                    <a:schemeClr val="accent2"/>
                  </a:solidFill>
                  <a:latin typeface="Comic Sans MS" panose="030F0702030302020204" pitchFamily="66" charset="0"/>
                </a:rPr>
                <a:t>h</a:t>
              </a:r>
            </a:p>
          </p:txBody>
        </p:sp>
      </p:grp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2041525" y="4666059"/>
            <a:ext cx="3879850" cy="2219325"/>
            <a:chOff x="1286" y="2782"/>
            <a:chExt cx="2444" cy="1398"/>
          </a:xfrm>
        </p:grpSpPr>
        <p:sp>
          <p:nvSpPr>
            <p:cNvPr id="28690" name="Text Box 83"/>
            <p:cNvSpPr txBox="1">
              <a:spLocks noChangeArrowheads="1"/>
            </p:cNvSpPr>
            <p:nvPr/>
          </p:nvSpPr>
          <p:spPr bwMode="auto">
            <a:xfrm>
              <a:off x="1286" y="3947"/>
              <a:ext cx="1564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Comic Sans MS" panose="030F0702030302020204" pitchFamily="66" charset="0"/>
                </a:rPr>
                <a:t>gradients = - 9.8 ms</a:t>
              </a:r>
              <a:r>
                <a:rPr lang="en-GB" altLang="en-US" baseline="30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691" name="Line 84"/>
            <p:cNvSpPr>
              <a:spLocks noChangeShapeType="1"/>
            </p:cNvSpPr>
            <p:nvPr/>
          </p:nvSpPr>
          <p:spPr bwMode="auto">
            <a:xfrm flipH="1" flipV="1">
              <a:off x="1290" y="3527"/>
              <a:ext cx="120" cy="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692" name="Line 85"/>
            <p:cNvSpPr>
              <a:spLocks noChangeShapeType="1"/>
            </p:cNvSpPr>
            <p:nvPr/>
          </p:nvSpPr>
          <p:spPr bwMode="auto">
            <a:xfrm flipV="1">
              <a:off x="1898" y="2782"/>
              <a:ext cx="232" cy="1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8693" name="Line 86"/>
            <p:cNvSpPr>
              <a:spLocks noChangeShapeType="1"/>
            </p:cNvSpPr>
            <p:nvPr/>
          </p:nvSpPr>
          <p:spPr bwMode="auto">
            <a:xfrm flipV="1">
              <a:off x="2162" y="3195"/>
              <a:ext cx="1568" cy="6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sp>
        <p:nvSpPr>
          <p:cNvPr id="291928" name="Text Box 88"/>
          <p:cNvSpPr txBox="1">
            <a:spLocks noChangeArrowheads="1"/>
          </p:cNvSpPr>
          <p:nvPr/>
        </p:nvSpPr>
        <p:spPr bwMode="auto">
          <a:xfrm>
            <a:off x="982663" y="2853134"/>
            <a:ext cx="10198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Comic Sans MS" panose="030F0702030302020204" pitchFamily="66" charset="0"/>
              </a:rPr>
              <a:t>velocity</a:t>
            </a:r>
          </a:p>
        </p:txBody>
      </p:sp>
    </p:spTree>
    <p:extLst>
      <p:ext uri="{BB962C8B-B14F-4D97-AF65-F5344CB8AC3E}">
        <p14:creationId xmlns:p14="http://schemas.microsoft.com/office/powerpoint/2010/main" val="369165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94" grpId="0" animBg="1"/>
      <p:bldP spid="291896" grpId="0" animBg="1"/>
      <p:bldP spid="291908" grpId="0" animBg="1"/>
      <p:bldP spid="291909" grpId="0" animBg="1"/>
      <p:bldP spid="291910" grpId="0" animBg="1"/>
      <p:bldP spid="291912" grpId="0" animBg="1"/>
      <p:bldP spid="291913" grpId="0" animBg="1"/>
      <p:bldP spid="2919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48680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Distance-time graphs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24992"/>
            <a:ext cx="7993063" cy="10795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The </a:t>
            </a:r>
            <a:r>
              <a:rPr lang="en-GB" altLang="en-US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latin typeface="Comic Sans MS" panose="030F0702030302020204" pitchFamily="66" charset="0"/>
              </a:rPr>
              <a:t>of a distance-time graph is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equal to the </a:t>
            </a:r>
            <a:r>
              <a:rPr lang="en-GB" altLang="en-US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speed</a:t>
            </a: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971550" y="6420842"/>
            <a:ext cx="252095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pic>
        <p:nvPicPr>
          <p:cNvPr id="2457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636242"/>
            <a:ext cx="45053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6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3" y="2526704"/>
            <a:ext cx="235267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3422054"/>
            <a:ext cx="152400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7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75" y="4403129"/>
            <a:ext cx="1570038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96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27956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Displacement-time graphs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958" y="1479239"/>
            <a:ext cx="3683000" cy="49740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The </a:t>
            </a:r>
            <a:r>
              <a:rPr lang="en-GB" altLang="en-US" sz="20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 of a displacement-time graph is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equal to the </a:t>
            </a:r>
            <a:r>
              <a:rPr lang="en-GB" altLang="en-US" sz="20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velocity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0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The graph opposite shows how the displacement of an object thrown upwards varies in time.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0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Note how the gradient falls from a high positive value to zero (at maximum height) to a large negative value.</a:t>
            </a:r>
          </a:p>
        </p:txBody>
      </p:sp>
      <p:pic>
        <p:nvPicPr>
          <p:cNvPr id="160772" name="Picture 4" descr="p11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1443955"/>
            <a:ext cx="4608512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3923929" y="4769141"/>
            <a:ext cx="494545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>
                <a:latin typeface="Comic Sans MS" panose="030F0702030302020204" pitchFamily="66" charset="0"/>
              </a:rPr>
              <a:t>Estimate the initial velocity of the object.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Initial gradient = (5 – 0)m / (0.5 – 0)s = 10 ms</a:t>
            </a:r>
            <a:r>
              <a:rPr lang="en-GB" altLang="en-US" baseline="30000" dirty="0">
                <a:latin typeface="Comic Sans MS" panose="030F0702030302020204" pitchFamily="66" charset="0"/>
              </a:rPr>
              <a:t>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Initial velocity = 10 ms</a:t>
            </a:r>
            <a:r>
              <a:rPr lang="en-GB" altLang="en-US" b="1" baseline="30000" dirty="0">
                <a:solidFill>
                  <a:srgbClr val="FF3300"/>
                </a:solidFill>
                <a:latin typeface="Comic Sans MS" panose="030F0702030302020204" pitchFamily="66" charset="0"/>
              </a:rPr>
              <a:t>-1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89513" y="1718593"/>
            <a:ext cx="942975" cy="2343150"/>
            <a:chOff x="3143" y="1043"/>
            <a:chExt cx="594" cy="1476"/>
          </a:xfrm>
        </p:grpSpPr>
        <p:sp>
          <p:nvSpPr>
            <p:cNvPr id="17415" name="Line 6"/>
            <p:cNvSpPr>
              <a:spLocks noChangeShapeType="1"/>
            </p:cNvSpPr>
            <p:nvPr/>
          </p:nvSpPr>
          <p:spPr bwMode="auto">
            <a:xfrm flipV="1">
              <a:off x="3143" y="1043"/>
              <a:ext cx="594" cy="147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416" name="Line 7"/>
            <p:cNvSpPr>
              <a:spLocks noChangeShapeType="1"/>
            </p:cNvSpPr>
            <p:nvPr/>
          </p:nvSpPr>
          <p:spPr bwMode="auto">
            <a:xfrm flipH="1">
              <a:off x="3672" y="1184"/>
              <a:ext cx="8" cy="10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7417" name="Line 8"/>
            <p:cNvSpPr>
              <a:spLocks noChangeShapeType="1"/>
            </p:cNvSpPr>
            <p:nvPr/>
          </p:nvSpPr>
          <p:spPr bwMode="auto">
            <a:xfrm>
              <a:off x="3236" y="2248"/>
              <a:ext cx="432" cy="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521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9225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41412"/>
            <a:ext cx="8107363" cy="4937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Describe the motion shown by the displacement-time graph below:</a:t>
            </a:r>
          </a:p>
        </p:txBody>
      </p:sp>
      <p:grpSp>
        <p:nvGrpSpPr>
          <p:cNvPr id="18436" name="Group 25"/>
          <p:cNvGrpSpPr>
            <a:grpSpLocks/>
          </p:cNvGrpSpPr>
          <p:nvPr/>
        </p:nvGrpSpPr>
        <p:grpSpPr bwMode="auto">
          <a:xfrm>
            <a:off x="509588" y="2514500"/>
            <a:ext cx="3341687" cy="3506788"/>
            <a:chOff x="308" y="1630"/>
            <a:chExt cx="2105" cy="2209"/>
          </a:xfrm>
        </p:grpSpPr>
        <p:sp>
          <p:nvSpPr>
            <p:cNvPr id="18438" name="Line 4"/>
            <p:cNvSpPr>
              <a:spLocks noChangeShapeType="1"/>
            </p:cNvSpPr>
            <p:nvPr/>
          </p:nvSpPr>
          <p:spPr bwMode="auto">
            <a:xfrm flipV="1">
              <a:off x="373" y="1630"/>
              <a:ext cx="0" cy="2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8439" name="Line 5"/>
            <p:cNvSpPr>
              <a:spLocks noChangeShapeType="1"/>
            </p:cNvSpPr>
            <p:nvPr/>
          </p:nvSpPr>
          <p:spPr bwMode="auto">
            <a:xfrm>
              <a:off x="377" y="3690"/>
              <a:ext cx="2036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8440" name="Freeform 6"/>
            <p:cNvSpPr>
              <a:spLocks/>
            </p:cNvSpPr>
            <p:nvPr/>
          </p:nvSpPr>
          <p:spPr bwMode="auto">
            <a:xfrm>
              <a:off x="376" y="3392"/>
              <a:ext cx="436" cy="300"/>
            </a:xfrm>
            <a:custGeom>
              <a:avLst/>
              <a:gdLst>
                <a:gd name="T0" fmla="*/ 0 w 592"/>
                <a:gd name="T1" fmla="*/ 276 h 276"/>
                <a:gd name="T2" fmla="*/ 356 w 592"/>
                <a:gd name="T3" fmla="*/ 196 h 276"/>
                <a:gd name="T4" fmla="*/ 592 w 592"/>
                <a:gd name="T5" fmla="*/ 0 h 276"/>
                <a:gd name="T6" fmla="*/ 0 60000 65536"/>
                <a:gd name="T7" fmla="*/ 0 60000 65536"/>
                <a:gd name="T8" fmla="*/ 0 60000 65536"/>
                <a:gd name="T9" fmla="*/ 0 w 592"/>
                <a:gd name="T10" fmla="*/ 0 h 276"/>
                <a:gd name="T11" fmla="*/ 592 w 592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2" h="276">
                  <a:moveTo>
                    <a:pt x="0" y="276"/>
                  </a:moveTo>
                  <a:cubicBezTo>
                    <a:pt x="128" y="259"/>
                    <a:pt x="257" y="242"/>
                    <a:pt x="356" y="196"/>
                  </a:cubicBezTo>
                  <a:cubicBezTo>
                    <a:pt x="455" y="150"/>
                    <a:pt x="523" y="75"/>
                    <a:pt x="592" y="0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41" name="Line 7"/>
            <p:cNvSpPr>
              <a:spLocks noChangeShapeType="1"/>
            </p:cNvSpPr>
            <p:nvPr/>
          </p:nvSpPr>
          <p:spPr bwMode="auto">
            <a:xfrm flipV="1">
              <a:off x="808" y="2280"/>
              <a:ext cx="408" cy="1112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8442" name="Freeform 9"/>
            <p:cNvSpPr>
              <a:spLocks/>
            </p:cNvSpPr>
            <p:nvPr/>
          </p:nvSpPr>
          <p:spPr bwMode="auto">
            <a:xfrm>
              <a:off x="1212" y="1972"/>
              <a:ext cx="344" cy="312"/>
            </a:xfrm>
            <a:custGeom>
              <a:avLst/>
              <a:gdLst>
                <a:gd name="T0" fmla="*/ 0 w 344"/>
                <a:gd name="T1" fmla="*/ 312 h 312"/>
                <a:gd name="T2" fmla="*/ 124 w 344"/>
                <a:gd name="T3" fmla="*/ 64 h 312"/>
                <a:gd name="T4" fmla="*/ 344 w 344"/>
                <a:gd name="T5" fmla="*/ 0 h 312"/>
                <a:gd name="T6" fmla="*/ 0 60000 65536"/>
                <a:gd name="T7" fmla="*/ 0 60000 65536"/>
                <a:gd name="T8" fmla="*/ 0 60000 65536"/>
                <a:gd name="T9" fmla="*/ 0 w 344"/>
                <a:gd name="T10" fmla="*/ 0 h 312"/>
                <a:gd name="T11" fmla="*/ 344 w 344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312">
                  <a:moveTo>
                    <a:pt x="0" y="312"/>
                  </a:moveTo>
                  <a:cubicBezTo>
                    <a:pt x="33" y="214"/>
                    <a:pt x="67" y="116"/>
                    <a:pt x="124" y="64"/>
                  </a:cubicBezTo>
                  <a:cubicBezTo>
                    <a:pt x="181" y="12"/>
                    <a:pt x="262" y="6"/>
                    <a:pt x="344" y="0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43" name="Line 10"/>
            <p:cNvSpPr>
              <a:spLocks noChangeShapeType="1"/>
            </p:cNvSpPr>
            <p:nvPr/>
          </p:nvSpPr>
          <p:spPr bwMode="auto">
            <a:xfrm>
              <a:off x="1556" y="1972"/>
              <a:ext cx="2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8444" name="Freeform 11"/>
            <p:cNvSpPr>
              <a:spLocks/>
            </p:cNvSpPr>
            <p:nvPr/>
          </p:nvSpPr>
          <p:spPr bwMode="auto">
            <a:xfrm>
              <a:off x="1836" y="1976"/>
              <a:ext cx="376" cy="216"/>
            </a:xfrm>
            <a:custGeom>
              <a:avLst/>
              <a:gdLst>
                <a:gd name="T0" fmla="*/ 0 w 376"/>
                <a:gd name="T1" fmla="*/ 0 h 216"/>
                <a:gd name="T2" fmla="*/ 192 w 376"/>
                <a:gd name="T3" fmla="*/ 48 h 216"/>
                <a:gd name="T4" fmla="*/ 376 w 376"/>
                <a:gd name="T5" fmla="*/ 216 h 216"/>
                <a:gd name="T6" fmla="*/ 0 60000 65536"/>
                <a:gd name="T7" fmla="*/ 0 60000 65536"/>
                <a:gd name="T8" fmla="*/ 0 60000 65536"/>
                <a:gd name="T9" fmla="*/ 0 w 376"/>
                <a:gd name="T10" fmla="*/ 0 h 216"/>
                <a:gd name="T11" fmla="*/ 376 w 376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6" h="216">
                  <a:moveTo>
                    <a:pt x="0" y="0"/>
                  </a:moveTo>
                  <a:cubicBezTo>
                    <a:pt x="64" y="6"/>
                    <a:pt x="129" y="12"/>
                    <a:pt x="192" y="48"/>
                  </a:cubicBezTo>
                  <a:cubicBezTo>
                    <a:pt x="255" y="84"/>
                    <a:pt x="315" y="150"/>
                    <a:pt x="376" y="216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45" name="Text Box 12"/>
            <p:cNvSpPr txBox="1">
              <a:spLocks noChangeArrowheads="1"/>
            </p:cNvSpPr>
            <p:nvPr/>
          </p:nvSpPr>
          <p:spPr bwMode="auto">
            <a:xfrm>
              <a:off x="408" y="1720"/>
              <a:ext cx="44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s</a:t>
              </a:r>
              <a:r>
                <a:rPr lang="en-GB" altLang="en-US">
                  <a:latin typeface="Comic Sans MS" panose="030F0702030302020204" pitchFamily="66" charset="0"/>
                </a:rPr>
                <a:t> / m</a:t>
              </a:r>
            </a:p>
          </p:txBody>
        </p:sp>
        <p:sp>
          <p:nvSpPr>
            <p:cNvPr id="18446" name="Text Box 13"/>
            <p:cNvSpPr txBox="1">
              <a:spLocks noChangeArrowheads="1"/>
            </p:cNvSpPr>
            <p:nvPr/>
          </p:nvSpPr>
          <p:spPr bwMode="auto">
            <a:xfrm>
              <a:off x="1968" y="3432"/>
              <a:ext cx="41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t</a:t>
              </a:r>
              <a:r>
                <a:rPr lang="en-GB" altLang="en-US">
                  <a:latin typeface="Comic Sans MS" panose="030F0702030302020204" pitchFamily="66" charset="0"/>
                </a:rPr>
                <a:t> / s</a:t>
              </a:r>
            </a:p>
          </p:txBody>
        </p:sp>
        <p:sp>
          <p:nvSpPr>
            <p:cNvPr id="18447" name="Oval 14"/>
            <p:cNvSpPr>
              <a:spLocks noChangeArrowheads="1"/>
            </p:cNvSpPr>
            <p:nvPr/>
          </p:nvSpPr>
          <p:spPr bwMode="auto">
            <a:xfrm>
              <a:off x="740" y="3384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48" name="Oval 15"/>
            <p:cNvSpPr>
              <a:spLocks noChangeArrowheads="1"/>
            </p:cNvSpPr>
            <p:nvPr/>
          </p:nvSpPr>
          <p:spPr bwMode="auto">
            <a:xfrm>
              <a:off x="1212" y="2136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49" name="Oval 16"/>
            <p:cNvSpPr>
              <a:spLocks noChangeArrowheads="1"/>
            </p:cNvSpPr>
            <p:nvPr/>
          </p:nvSpPr>
          <p:spPr bwMode="auto">
            <a:xfrm>
              <a:off x="1508" y="1940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50" name="Oval 17"/>
            <p:cNvSpPr>
              <a:spLocks noChangeArrowheads="1"/>
            </p:cNvSpPr>
            <p:nvPr/>
          </p:nvSpPr>
          <p:spPr bwMode="auto">
            <a:xfrm>
              <a:off x="1800" y="1940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51" name="Oval 18"/>
            <p:cNvSpPr>
              <a:spLocks noChangeArrowheads="1"/>
            </p:cNvSpPr>
            <p:nvPr/>
          </p:nvSpPr>
          <p:spPr bwMode="auto">
            <a:xfrm>
              <a:off x="2172" y="2160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52" name="Oval 19"/>
            <p:cNvSpPr>
              <a:spLocks noChangeArrowheads="1"/>
            </p:cNvSpPr>
            <p:nvPr/>
          </p:nvSpPr>
          <p:spPr bwMode="auto">
            <a:xfrm>
              <a:off x="308" y="3624"/>
              <a:ext cx="128" cy="1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53" name="Text Box 20"/>
            <p:cNvSpPr txBox="1">
              <a:spLocks noChangeArrowheads="1"/>
            </p:cNvSpPr>
            <p:nvPr/>
          </p:nvSpPr>
          <p:spPr bwMode="auto">
            <a:xfrm>
              <a:off x="796" y="3296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8454" name="Text Box 21"/>
            <p:cNvSpPr txBox="1">
              <a:spLocks noChangeArrowheads="1"/>
            </p:cNvSpPr>
            <p:nvPr/>
          </p:nvSpPr>
          <p:spPr bwMode="auto">
            <a:xfrm>
              <a:off x="996" y="2044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18455" name="Text Box 22"/>
            <p:cNvSpPr txBox="1">
              <a:spLocks noChangeArrowheads="1"/>
            </p:cNvSpPr>
            <p:nvPr/>
          </p:nvSpPr>
          <p:spPr bwMode="auto">
            <a:xfrm>
              <a:off x="1420" y="1736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18456" name="Text Box 23"/>
            <p:cNvSpPr txBox="1">
              <a:spLocks noChangeArrowheads="1"/>
            </p:cNvSpPr>
            <p:nvPr/>
          </p:nvSpPr>
          <p:spPr bwMode="auto">
            <a:xfrm>
              <a:off x="1732" y="1728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18457" name="Text Box 24"/>
            <p:cNvSpPr txBox="1">
              <a:spLocks noChangeArrowheads="1"/>
            </p:cNvSpPr>
            <p:nvPr/>
          </p:nvSpPr>
          <p:spPr bwMode="auto">
            <a:xfrm>
              <a:off x="2116" y="2204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E</a:t>
              </a:r>
            </a:p>
          </p:txBody>
        </p:sp>
      </p:grpSp>
      <p:sp>
        <p:nvSpPr>
          <p:cNvPr id="251930" name="Text Box 26"/>
          <p:cNvSpPr txBox="1">
            <a:spLocks noChangeArrowheads="1"/>
          </p:cNvSpPr>
          <p:nvPr/>
        </p:nvSpPr>
        <p:spPr bwMode="auto">
          <a:xfrm>
            <a:off x="4483093" y="2980431"/>
            <a:ext cx="4660908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O </a:t>
            </a: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→ A: </a:t>
            </a:r>
            <a:r>
              <a:rPr lang="en-GB" altLang="en-US" b="1" dirty="0" smtClean="0">
                <a:latin typeface="Comic Sans MS" panose="030F0702030302020204" pitchFamily="66" charset="0"/>
                <a:cs typeface="Arial" charset="0"/>
              </a:rPr>
              <a:t>acceleration </a:t>
            </a: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from rest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A → B: </a:t>
            </a:r>
            <a:r>
              <a:rPr lang="en-GB" altLang="en-US" b="1" dirty="0" smtClean="0">
                <a:latin typeface="Comic Sans MS" panose="030F0702030302020204" pitchFamily="66" charset="0"/>
              </a:rPr>
              <a:t>constant </a:t>
            </a:r>
            <a:r>
              <a:rPr lang="en-GB" altLang="en-US" b="1" dirty="0">
                <a:latin typeface="Comic Sans MS" panose="030F0702030302020204" pitchFamily="66" charset="0"/>
              </a:rPr>
              <a:t>velocity</a:t>
            </a:r>
            <a:endParaRPr lang="en-GB" altLang="en-US" b="1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B → C: 	deceleration to rest</a:t>
            </a:r>
            <a:endParaRPr lang="en-GB" altLang="en-US" b="1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C → D: </a:t>
            </a:r>
            <a:r>
              <a:rPr lang="en-GB" altLang="en-US" b="1" dirty="0" smtClean="0">
                <a:latin typeface="Comic Sans MS" panose="030F0702030302020204" pitchFamily="66" charset="0"/>
              </a:rPr>
              <a:t>rest </a:t>
            </a:r>
            <a:r>
              <a:rPr lang="en-GB" altLang="en-US" b="1" dirty="0">
                <a:latin typeface="Comic Sans MS" panose="030F0702030302020204" pitchFamily="66" charset="0"/>
              </a:rPr>
              <a:t>(no motion)</a:t>
            </a:r>
            <a:endParaRPr lang="en-GB" altLang="en-US" b="1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D → E: </a:t>
            </a:r>
            <a:r>
              <a:rPr lang="en-GB" altLang="en-US" b="1" dirty="0" smtClean="0">
                <a:latin typeface="Comic Sans MS" panose="030F0702030302020204" pitchFamily="66" charset="0"/>
              </a:rPr>
              <a:t>acceleration </a:t>
            </a:r>
            <a:r>
              <a:rPr lang="en-GB" altLang="en-US" b="1" dirty="0">
                <a:latin typeface="Comic Sans MS" panose="030F0702030302020204" pitchFamily="66" charset="0"/>
              </a:rPr>
              <a:t>from </a:t>
            </a:r>
            <a:r>
              <a:rPr lang="en-GB" altLang="en-US" b="1" dirty="0" smtClean="0">
                <a:latin typeface="Comic Sans MS" panose="030F0702030302020204" pitchFamily="66" charset="0"/>
              </a:rPr>
              <a:t>rest back towards the starting </a:t>
            </a:r>
            <a:r>
              <a:rPr lang="en-GB" altLang="en-US" b="1" dirty="0">
                <a:latin typeface="Comic Sans MS" panose="030F0702030302020204" pitchFamily="66" charset="0"/>
              </a:rPr>
              <a:t>point</a:t>
            </a:r>
          </a:p>
          <a:p>
            <a:pPr eaLnBrk="1" hangingPunct="1">
              <a:spcBef>
                <a:spcPct val="50000"/>
              </a:spcBef>
            </a:pPr>
            <a:endParaRPr lang="en-GB" altLang="en-US" b="1" dirty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6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0006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6660"/>
            <a:ext cx="3987800" cy="2084388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Sketch the displacement-time graph for the car of question 2.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displacement-time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co-ordinates:</a:t>
            </a:r>
          </a:p>
        </p:txBody>
      </p:sp>
      <p:graphicFrame>
        <p:nvGraphicFramePr>
          <p:cNvPr id="288911" name="Group 14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18165709"/>
              </p:ext>
            </p:extLst>
          </p:nvPr>
        </p:nvGraphicFramePr>
        <p:xfrm>
          <a:off x="833438" y="4147268"/>
          <a:ext cx="2189162" cy="2378076"/>
        </p:xfrm>
        <a:graphic>
          <a:graphicData uri="http://schemas.openxmlformats.org/drawingml/2006/table">
            <a:tbl>
              <a:tblPr/>
              <a:tblGrid>
                <a:gridCol w="1095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 / s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/ m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8.73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8851" name="Line 83"/>
          <p:cNvSpPr>
            <a:spLocks noChangeShapeType="1"/>
          </p:cNvSpPr>
          <p:nvPr/>
        </p:nvSpPr>
        <p:spPr bwMode="auto">
          <a:xfrm flipV="1">
            <a:off x="5911850" y="3288431"/>
            <a:ext cx="539750" cy="11049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88852" name="Freeform 84"/>
          <p:cNvSpPr>
            <a:spLocks/>
          </p:cNvSpPr>
          <p:nvPr/>
        </p:nvSpPr>
        <p:spPr bwMode="auto">
          <a:xfrm>
            <a:off x="4860925" y="4372693"/>
            <a:ext cx="1066800" cy="1231900"/>
          </a:xfrm>
          <a:custGeom>
            <a:avLst/>
            <a:gdLst>
              <a:gd name="T0" fmla="*/ 0 w 672"/>
              <a:gd name="T1" fmla="*/ 776 h 776"/>
              <a:gd name="T2" fmla="*/ 316 w 672"/>
              <a:gd name="T3" fmla="*/ 644 h 776"/>
              <a:gd name="T4" fmla="*/ 672 w 672"/>
              <a:gd name="T5" fmla="*/ 0 h 776"/>
              <a:gd name="T6" fmla="*/ 0 60000 65536"/>
              <a:gd name="T7" fmla="*/ 0 60000 65536"/>
              <a:gd name="T8" fmla="*/ 0 60000 65536"/>
              <a:gd name="T9" fmla="*/ 0 w 672"/>
              <a:gd name="T10" fmla="*/ 0 h 776"/>
              <a:gd name="T11" fmla="*/ 672 w 672"/>
              <a:gd name="T12" fmla="*/ 776 h 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776">
                <a:moveTo>
                  <a:pt x="0" y="776"/>
                </a:moveTo>
                <a:cubicBezTo>
                  <a:pt x="102" y="774"/>
                  <a:pt x="204" y="773"/>
                  <a:pt x="316" y="644"/>
                </a:cubicBezTo>
                <a:cubicBezTo>
                  <a:pt x="428" y="515"/>
                  <a:pt x="550" y="257"/>
                  <a:pt x="672" y="0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88854" name="Freeform 86"/>
          <p:cNvSpPr>
            <a:spLocks/>
          </p:cNvSpPr>
          <p:nvPr/>
        </p:nvSpPr>
        <p:spPr bwMode="auto">
          <a:xfrm>
            <a:off x="6478588" y="2420068"/>
            <a:ext cx="1041400" cy="828675"/>
          </a:xfrm>
          <a:custGeom>
            <a:avLst/>
            <a:gdLst>
              <a:gd name="T0" fmla="*/ 0 w 632"/>
              <a:gd name="T1" fmla="*/ 530 h 530"/>
              <a:gd name="T2" fmla="*/ 308 w 632"/>
              <a:gd name="T3" fmla="*/ 26 h 530"/>
              <a:gd name="T4" fmla="*/ 632 w 632"/>
              <a:gd name="T5" fmla="*/ 374 h 530"/>
              <a:gd name="T6" fmla="*/ 0 60000 65536"/>
              <a:gd name="T7" fmla="*/ 0 60000 65536"/>
              <a:gd name="T8" fmla="*/ 0 60000 65536"/>
              <a:gd name="T9" fmla="*/ 0 w 632"/>
              <a:gd name="T10" fmla="*/ 0 h 530"/>
              <a:gd name="T11" fmla="*/ 632 w 632"/>
              <a:gd name="T12" fmla="*/ 530 h 5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2" h="530">
                <a:moveTo>
                  <a:pt x="0" y="530"/>
                </a:moveTo>
                <a:cubicBezTo>
                  <a:pt x="101" y="291"/>
                  <a:pt x="203" y="52"/>
                  <a:pt x="308" y="26"/>
                </a:cubicBezTo>
                <a:cubicBezTo>
                  <a:pt x="413" y="0"/>
                  <a:pt x="522" y="187"/>
                  <a:pt x="632" y="374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graphicFrame>
        <p:nvGraphicFramePr>
          <p:cNvPr id="288912" name="Group 14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18689174"/>
              </p:ext>
            </p:extLst>
          </p:nvPr>
        </p:nvGraphicFramePr>
        <p:xfrm>
          <a:off x="825500" y="4139331"/>
          <a:ext cx="2197100" cy="2382838"/>
        </p:xfrm>
        <a:graphic>
          <a:graphicData uri="http://schemas.openxmlformats.org/drawingml/2006/table">
            <a:tbl>
              <a:tblPr/>
              <a:tblGrid>
                <a:gridCol w="110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 /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/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8.73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Group 151"/>
          <p:cNvGrpSpPr>
            <a:grpSpLocks/>
          </p:cNvGrpSpPr>
          <p:nvPr/>
        </p:nvGrpSpPr>
        <p:grpSpPr bwMode="auto">
          <a:xfrm>
            <a:off x="4452938" y="1831106"/>
            <a:ext cx="4222750" cy="4305300"/>
            <a:chOff x="2805" y="917"/>
            <a:chExt cx="2660" cy="2712"/>
          </a:xfrm>
        </p:grpSpPr>
        <p:sp>
          <p:nvSpPr>
            <p:cNvPr id="27702" name="Line 58"/>
            <p:cNvSpPr>
              <a:spLocks noChangeShapeType="1"/>
            </p:cNvSpPr>
            <p:nvPr/>
          </p:nvSpPr>
          <p:spPr bwMode="auto">
            <a:xfrm flipV="1">
              <a:off x="3074" y="919"/>
              <a:ext cx="0" cy="25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03" name="Line 59"/>
            <p:cNvSpPr>
              <a:spLocks noChangeShapeType="1"/>
            </p:cNvSpPr>
            <p:nvPr/>
          </p:nvSpPr>
          <p:spPr bwMode="auto">
            <a:xfrm flipV="1">
              <a:off x="2974" y="3296"/>
              <a:ext cx="210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04" name="Text Box 62"/>
            <p:cNvSpPr txBox="1">
              <a:spLocks noChangeArrowheads="1"/>
            </p:cNvSpPr>
            <p:nvPr/>
          </p:nvSpPr>
          <p:spPr bwMode="auto">
            <a:xfrm>
              <a:off x="3109" y="917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s</a:t>
              </a:r>
              <a:r>
                <a:rPr lang="en-GB" altLang="en-US">
                  <a:latin typeface="Comic Sans MS" panose="030F0702030302020204" pitchFamily="66" charset="0"/>
                </a:rPr>
                <a:t> / ms</a:t>
              </a:r>
              <a:r>
                <a:rPr lang="en-GB" altLang="en-US" baseline="30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7705" name="Text Box 63"/>
            <p:cNvSpPr txBox="1">
              <a:spLocks noChangeArrowheads="1"/>
            </p:cNvSpPr>
            <p:nvPr/>
          </p:nvSpPr>
          <p:spPr bwMode="auto">
            <a:xfrm>
              <a:off x="4831" y="3396"/>
              <a:ext cx="63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 dirty="0">
                  <a:latin typeface="Comic Sans MS" panose="030F0702030302020204" pitchFamily="66" charset="0"/>
                </a:rPr>
                <a:t>t</a:t>
              </a:r>
              <a:r>
                <a:rPr lang="en-GB" altLang="en-US" dirty="0">
                  <a:latin typeface="Comic Sans MS" panose="030F0702030302020204" pitchFamily="66" charset="0"/>
                </a:rPr>
                <a:t> / s</a:t>
              </a:r>
            </a:p>
          </p:txBody>
        </p:sp>
        <p:sp>
          <p:nvSpPr>
            <p:cNvPr id="27706" name="Oval 64"/>
            <p:cNvSpPr>
              <a:spLocks noChangeArrowheads="1"/>
            </p:cNvSpPr>
            <p:nvPr/>
          </p:nvSpPr>
          <p:spPr bwMode="auto">
            <a:xfrm>
              <a:off x="3001" y="3251"/>
              <a:ext cx="128" cy="1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7707" name="Text Box 65"/>
            <p:cNvSpPr txBox="1">
              <a:spLocks noChangeArrowheads="1"/>
            </p:cNvSpPr>
            <p:nvPr/>
          </p:nvSpPr>
          <p:spPr bwMode="auto">
            <a:xfrm>
              <a:off x="4309" y="3286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27708" name="Line 68"/>
            <p:cNvSpPr>
              <a:spLocks noChangeShapeType="1"/>
            </p:cNvSpPr>
            <p:nvPr/>
          </p:nvSpPr>
          <p:spPr bwMode="auto">
            <a:xfrm flipH="1">
              <a:off x="3050" y="1312"/>
              <a:ext cx="1647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09" name="Line 69"/>
            <p:cNvSpPr>
              <a:spLocks noChangeShapeType="1"/>
            </p:cNvSpPr>
            <p:nvPr/>
          </p:nvSpPr>
          <p:spPr bwMode="auto">
            <a:xfrm flipH="1">
              <a:off x="3076" y="2516"/>
              <a:ext cx="16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10" name="Text Box 70"/>
            <p:cNvSpPr txBox="1">
              <a:spLocks noChangeArrowheads="1"/>
            </p:cNvSpPr>
            <p:nvPr/>
          </p:nvSpPr>
          <p:spPr bwMode="auto">
            <a:xfrm>
              <a:off x="2812" y="1190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64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7711" name="Text Box 71"/>
            <p:cNvSpPr txBox="1">
              <a:spLocks noChangeArrowheads="1"/>
            </p:cNvSpPr>
            <p:nvPr/>
          </p:nvSpPr>
          <p:spPr bwMode="auto">
            <a:xfrm>
              <a:off x="2805" y="2410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24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7712" name="Line 72"/>
            <p:cNvSpPr>
              <a:spLocks noChangeShapeType="1"/>
            </p:cNvSpPr>
            <p:nvPr/>
          </p:nvSpPr>
          <p:spPr bwMode="auto">
            <a:xfrm>
              <a:off x="3735" y="2331"/>
              <a:ext cx="4" cy="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13" name="Line 73"/>
            <p:cNvSpPr>
              <a:spLocks noChangeShapeType="1"/>
            </p:cNvSpPr>
            <p:nvPr/>
          </p:nvSpPr>
          <p:spPr bwMode="auto">
            <a:xfrm>
              <a:off x="4075" y="1790"/>
              <a:ext cx="18" cy="1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14" name="Line 74"/>
            <p:cNvSpPr>
              <a:spLocks noChangeShapeType="1"/>
            </p:cNvSpPr>
            <p:nvPr/>
          </p:nvSpPr>
          <p:spPr bwMode="auto">
            <a:xfrm flipV="1">
              <a:off x="4694" y="1602"/>
              <a:ext cx="13" cy="16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15" name="Text Box 75"/>
            <p:cNvSpPr txBox="1">
              <a:spLocks noChangeArrowheads="1"/>
            </p:cNvSpPr>
            <p:nvPr/>
          </p:nvSpPr>
          <p:spPr bwMode="auto">
            <a:xfrm>
              <a:off x="3658" y="3276"/>
              <a:ext cx="12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4      6            11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7716" name="Text Box 78"/>
            <p:cNvSpPr txBox="1">
              <a:spLocks noChangeArrowheads="1"/>
            </p:cNvSpPr>
            <p:nvPr/>
          </p:nvSpPr>
          <p:spPr bwMode="auto">
            <a:xfrm>
              <a:off x="2810" y="1698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48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7717" name="Text Box 79"/>
            <p:cNvSpPr txBox="1">
              <a:spLocks noChangeArrowheads="1"/>
            </p:cNvSpPr>
            <p:nvPr/>
          </p:nvSpPr>
          <p:spPr bwMode="auto">
            <a:xfrm>
              <a:off x="2808" y="1526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53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7718" name="Line 80"/>
            <p:cNvSpPr>
              <a:spLocks noChangeShapeType="1"/>
            </p:cNvSpPr>
            <p:nvPr/>
          </p:nvSpPr>
          <p:spPr bwMode="auto">
            <a:xfrm flipH="1">
              <a:off x="3081" y="1823"/>
              <a:ext cx="16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19" name="Line 81"/>
            <p:cNvSpPr>
              <a:spLocks noChangeShapeType="1"/>
            </p:cNvSpPr>
            <p:nvPr/>
          </p:nvSpPr>
          <p:spPr bwMode="auto">
            <a:xfrm flipH="1">
              <a:off x="3089" y="1657"/>
              <a:ext cx="16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20" name="Line 82"/>
            <p:cNvSpPr>
              <a:spLocks noChangeShapeType="1"/>
            </p:cNvSpPr>
            <p:nvPr/>
          </p:nvSpPr>
          <p:spPr bwMode="auto">
            <a:xfrm flipV="1">
              <a:off x="4411" y="1284"/>
              <a:ext cx="13" cy="2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7721" name="Oval 146"/>
            <p:cNvSpPr>
              <a:spLocks noChangeArrowheads="1"/>
            </p:cNvSpPr>
            <p:nvPr/>
          </p:nvSpPr>
          <p:spPr bwMode="auto">
            <a:xfrm>
              <a:off x="3701" y="2486"/>
              <a:ext cx="65" cy="5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7722" name="Oval 147"/>
            <p:cNvSpPr>
              <a:spLocks noChangeArrowheads="1"/>
            </p:cNvSpPr>
            <p:nvPr/>
          </p:nvSpPr>
          <p:spPr bwMode="auto">
            <a:xfrm>
              <a:off x="4041" y="1794"/>
              <a:ext cx="65" cy="5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7723" name="Oval 148"/>
            <p:cNvSpPr>
              <a:spLocks noChangeArrowheads="1"/>
            </p:cNvSpPr>
            <p:nvPr/>
          </p:nvSpPr>
          <p:spPr bwMode="auto">
            <a:xfrm>
              <a:off x="4393" y="1290"/>
              <a:ext cx="65" cy="5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7724" name="Oval 149"/>
            <p:cNvSpPr>
              <a:spLocks noChangeArrowheads="1"/>
            </p:cNvSpPr>
            <p:nvPr/>
          </p:nvSpPr>
          <p:spPr bwMode="auto">
            <a:xfrm>
              <a:off x="4665" y="1618"/>
              <a:ext cx="65" cy="59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75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51" grpId="0" animBg="1"/>
      <p:bldP spid="288852" grpId="0" animBg="1"/>
      <p:bldP spid="2888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35211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Velocity-time graphs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6588" y="1749648"/>
            <a:ext cx="4094162" cy="491971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With velocity-time graphs: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gradient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=  acceleration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a = (v – u) / 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i="1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The area under the ‘curve’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= displacement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s = [u x t] + [½ (v – u) x t]</a:t>
            </a:r>
          </a:p>
        </p:txBody>
      </p:sp>
      <p:grpSp>
        <p:nvGrpSpPr>
          <p:cNvPr id="19460" name="Group 8"/>
          <p:cNvGrpSpPr>
            <a:grpSpLocks/>
          </p:cNvGrpSpPr>
          <p:nvPr/>
        </p:nvGrpSpPr>
        <p:grpSpPr bwMode="auto">
          <a:xfrm>
            <a:off x="166688" y="1448023"/>
            <a:ext cx="3994150" cy="3981450"/>
            <a:chOff x="262" y="831"/>
            <a:chExt cx="2516" cy="2508"/>
          </a:xfrm>
        </p:grpSpPr>
        <p:pic>
          <p:nvPicPr>
            <p:cNvPr id="19461" name="Picture 4" descr="p114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" y="884"/>
              <a:ext cx="2366" cy="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2" name="Rectangle 5"/>
            <p:cNvSpPr>
              <a:spLocks noChangeArrowheads="1"/>
            </p:cNvSpPr>
            <p:nvPr/>
          </p:nvSpPr>
          <p:spPr bwMode="auto">
            <a:xfrm>
              <a:off x="262" y="3116"/>
              <a:ext cx="753" cy="2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9463" name="Rectangle 6"/>
            <p:cNvSpPr>
              <a:spLocks noChangeArrowheads="1"/>
            </p:cNvSpPr>
            <p:nvPr/>
          </p:nvSpPr>
          <p:spPr bwMode="auto">
            <a:xfrm>
              <a:off x="367" y="910"/>
              <a:ext cx="438" cy="1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9464" name="Text Box 7"/>
            <p:cNvSpPr txBox="1">
              <a:spLocks noChangeArrowheads="1"/>
            </p:cNvSpPr>
            <p:nvPr/>
          </p:nvSpPr>
          <p:spPr bwMode="auto">
            <a:xfrm>
              <a:off x="340" y="831"/>
              <a:ext cx="6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velocity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656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6369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692344"/>
            <a:ext cx="8107362" cy="493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Describe the motion shown by the velocity-time graph below:</a:t>
            </a:r>
          </a:p>
        </p:txBody>
      </p:sp>
      <p:sp>
        <p:nvSpPr>
          <p:cNvPr id="253977" name="Text Box 25"/>
          <p:cNvSpPr txBox="1">
            <a:spLocks noChangeArrowheads="1"/>
          </p:cNvSpPr>
          <p:nvPr/>
        </p:nvSpPr>
        <p:spPr bwMode="auto">
          <a:xfrm>
            <a:off x="4011612" y="2222569"/>
            <a:ext cx="4952875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O </a:t>
            </a: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→ A: </a:t>
            </a:r>
            <a:r>
              <a:rPr lang="en-GB" altLang="en-US" b="1" dirty="0" smtClean="0">
                <a:latin typeface="Comic Sans MS" panose="030F0702030302020204" pitchFamily="66" charset="0"/>
                <a:cs typeface="Arial" charset="0"/>
              </a:rPr>
              <a:t>UNIFORM </a:t>
            </a: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POSITIVE 	acceleration from rest to 	velocity </a:t>
            </a:r>
            <a:r>
              <a:rPr lang="en-GB" altLang="en-US" b="1" i="1" dirty="0">
                <a:latin typeface="Comic Sans MS" panose="030F0702030302020204" pitchFamily="66" charset="0"/>
                <a:cs typeface="Arial" charset="0"/>
              </a:rPr>
              <a:t>v</a:t>
            </a:r>
            <a:r>
              <a:rPr lang="en-GB" altLang="en-US" b="1" i="1" baseline="-25000" dirty="0">
                <a:latin typeface="Comic Sans MS" panose="030F0702030302020204" pitchFamily="66" charset="0"/>
                <a:cs typeface="Arial" charset="0"/>
              </a:rPr>
              <a:t>1</a:t>
            </a: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A → B: </a:t>
            </a:r>
            <a:r>
              <a:rPr lang="en-GB" altLang="en-US" b="1" dirty="0" smtClean="0">
                <a:latin typeface="Comic Sans MS" panose="030F0702030302020204" pitchFamily="66" charset="0"/>
              </a:rPr>
              <a:t>constant </a:t>
            </a:r>
            <a:r>
              <a:rPr lang="en-GB" altLang="en-US" b="1" dirty="0">
                <a:latin typeface="Comic Sans MS" panose="030F0702030302020204" pitchFamily="66" charset="0"/>
              </a:rPr>
              <a:t>velocity </a:t>
            </a:r>
            <a:r>
              <a:rPr lang="en-GB" altLang="en-US" b="1" i="1" dirty="0">
                <a:latin typeface="Comic Sans MS" panose="030F0702030302020204" pitchFamily="66" charset="0"/>
              </a:rPr>
              <a:t>v</a:t>
            </a:r>
            <a:r>
              <a:rPr lang="en-GB" altLang="en-US" b="1" i="1" baseline="-25000" dirty="0">
                <a:latin typeface="Comic Sans MS" panose="030F0702030302020204" pitchFamily="66" charset="0"/>
              </a:rPr>
              <a:t>1</a:t>
            </a:r>
            <a:r>
              <a:rPr lang="en-GB" altLang="en-US" b="1" dirty="0">
                <a:latin typeface="Comic Sans MS" panose="030F0702030302020204" pitchFamily="66" charset="0"/>
              </a:rPr>
              <a:t>.</a:t>
            </a:r>
            <a:endParaRPr lang="en-GB" altLang="en-US" b="1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B → C → D :  </a:t>
            </a:r>
            <a:r>
              <a:rPr lang="en-GB" altLang="en-US" b="1" dirty="0" smtClean="0">
                <a:latin typeface="Comic Sans MS" panose="030F0702030302020204" pitchFamily="66" charset="0"/>
              </a:rPr>
              <a:t>UNIFORM </a:t>
            </a:r>
            <a:r>
              <a:rPr lang="en-GB" altLang="en-US" b="1" dirty="0">
                <a:latin typeface="Comic Sans MS" panose="030F0702030302020204" pitchFamily="66" charset="0"/>
              </a:rPr>
              <a:t>NEGATIVE </a:t>
            </a:r>
            <a:r>
              <a:rPr lang="en-GB" altLang="en-US" b="1" dirty="0" smtClean="0">
                <a:latin typeface="Comic Sans MS" panose="030F0702030302020204" pitchFamily="66" charset="0"/>
              </a:rPr>
              <a:t>acceleration </a:t>
            </a:r>
            <a:r>
              <a:rPr lang="en-GB" altLang="en-US" b="1" dirty="0">
                <a:latin typeface="Comic Sans MS" panose="030F0702030302020204" pitchFamily="66" charset="0"/>
              </a:rPr>
              <a:t>from </a:t>
            </a:r>
            <a:r>
              <a:rPr lang="en-GB" altLang="en-US" b="1" i="1" dirty="0">
                <a:latin typeface="Comic Sans MS" panose="030F0702030302020204" pitchFamily="66" charset="0"/>
              </a:rPr>
              <a:t>v</a:t>
            </a:r>
            <a:r>
              <a:rPr lang="en-GB" altLang="en-US" b="1" i="1" baseline="-25000" dirty="0">
                <a:latin typeface="Comic Sans MS" panose="030F0702030302020204" pitchFamily="66" charset="0"/>
              </a:rPr>
              <a:t>1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b="1" dirty="0">
                <a:latin typeface="Comic Sans MS" panose="030F0702030302020204" pitchFamily="66" charset="0"/>
              </a:rPr>
              <a:t>to 	negative velocity </a:t>
            </a:r>
            <a:r>
              <a:rPr lang="en-GB" altLang="en-US" b="1" i="1" dirty="0">
                <a:latin typeface="Comic Sans MS" panose="030F0702030302020204" pitchFamily="66" charset="0"/>
              </a:rPr>
              <a:t>v</a:t>
            </a:r>
            <a:r>
              <a:rPr lang="en-GB" altLang="en-US" b="1" i="1" baseline="-25000" dirty="0">
                <a:latin typeface="Comic Sans MS" panose="030F0702030302020204" pitchFamily="66" charset="0"/>
              </a:rPr>
              <a:t>2</a:t>
            </a:r>
            <a:r>
              <a:rPr lang="en-GB" altLang="en-US" b="1" dirty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At </a:t>
            </a:r>
            <a:r>
              <a:rPr lang="en-GB" altLang="en-US" b="1" dirty="0" smtClean="0">
                <a:latin typeface="Comic Sans MS" panose="030F0702030302020204" pitchFamily="66" charset="0"/>
                <a:cs typeface="Arial" charset="0"/>
              </a:rPr>
              <a:t>C: The </a:t>
            </a:r>
            <a:r>
              <a:rPr lang="en-GB" altLang="en-US" b="1" dirty="0">
                <a:latin typeface="Comic Sans MS" panose="030F0702030302020204" pitchFamily="66" charset="0"/>
                <a:cs typeface="Arial" charset="0"/>
              </a:rPr>
              <a:t>body reverses direction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D → E: </a:t>
            </a:r>
            <a:r>
              <a:rPr lang="en-GB" altLang="en-US" b="1" dirty="0" smtClean="0">
                <a:latin typeface="Comic Sans MS" panose="030F0702030302020204" pitchFamily="66" charset="0"/>
              </a:rPr>
              <a:t>constant </a:t>
            </a:r>
            <a:r>
              <a:rPr lang="en-GB" altLang="en-US" b="1" dirty="0">
                <a:latin typeface="Comic Sans MS" panose="030F0702030302020204" pitchFamily="66" charset="0"/>
              </a:rPr>
              <a:t>negative velocity </a:t>
            </a:r>
            <a:r>
              <a:rPr lang="en-GB" altLang="en-US" b="1" i="1" dirty="0">
                <a:latin typeface="Comic Sans MS" panose="030F0702030302020204" pitchFamily="66" charset="0"/>
              </a:rPr>
              <a:t>v</a:t>
            </a:r>
            <a:r>
              <a:rPr lang="en-GB" altLang="en-US" b="1" i="1" baseline="-25000" dirty="0">
                <a:latin typeface="Comic Sans MS" panose="030F0702030302020204" pitchFamily="66" charset="0"/>
              </a:rPr>
              <a:t>2</a:t>
            </a:r>
            <a:r>
              <a:rPr lang="en-GB" altLang="en-US" b="1" dirty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E → F: 	NON-UNIFORM POSITIVE 	acceleration to rest</a:t>
            </a:r>
          </a:p>
          <a:p>
            <a:pPr eaLnBrk="1" hangingPunct="1">
              <a:spcBef>
                <a:spcPct val="50000"/>
              </a:spcBef>
            </a:pPr>
            <a:endParaRPr lang="en-GB" altLang="en-US" b="1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  <a:cs typeface="Arial" charset="0"/>
            </a:endParaRPr>
          </a:p>
        </p:txBody>
      </p:sp>
      <p:grpSp>
        <p:nvGrpSpPr>
          <p:cNvPr id="20485" name="Group 34"/>
          <p:cNvGrpSpPr>
            <a:grpSpLocks/>
          </p:cNvGrpSpPr>
          <p:nvPr/>
        </p:nvGrpSpPr>
        <p:grpSpPr bwMode="auto">
          <a:xfrm>
            <a:off x="212725" y="2251144"/>
            <a:ext cx="3600450" cy="3286125"/>
            <a:chOff x="134" y="1157"/>
            <a:chExt cx="2268" cy="2070"/>
          </a:xfrm>
        </p:grpSpPr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 flipV="1">
              <a:off x="386" y="1159"/>
              <a:ext cx="0" cy="2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 flipV="1">
              <a:off x="294" y="2550"/>
              <a:ext cx="210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395" y="1589"/>
              <a:ext cx="674" cy="97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489" name="Line 10"/>
            <p:cNvSpPr>
              <a:spLocks noChangeShapeType="1"/>
            </p:cNvSpPr>
            <p:nvPr/>
          </p:nvSpPr>
          <p:spPr bwMode="auto">
            <a:xfrm>
              <a:off x="1073" y="1601"/>
              <a:ext cx="2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490" name="Freeform 11"/>
            <p:cNvSpPr>
              <a:spLocks/>
            </p:cNvSpPr>
            <p:nvPr/>
          </p:nvSpPr>
          <p:spPr bwMode="auto">
            <a:xfrm flipH="1">
              <a:off x="1889" y="2553"/>
              <a:ext cx="328" cy="368"/>
            </a:xfrm>
            <a:custGeom>
              <a:avLst/>
              <a:gdLst>
                <a:gd name="T0" fmla="*/ 0 w 376"/>
                <a:gd name="T1" fmla="*/ 0 h 216"/>
                <a:gd name="T2" fmla="*/ 192 w 376"/>
                <a:gd name="T3" fmla="*/ 48 h 216"/>
                <a:gd name="T4" fmla="*/ 376 w 376"/>
                <a:gd name="T5" fmla="*/ 216 h 216"/>
                <a:gd name="T6" fmla="*/ 0 60000 65536"/>
                <a:gd name="T7" fmla="*/ 0 60000 65536"/>
                <a:gd name="T8" fmla="*/ 0 60000 65536"/>
                <a:gd name="T9" fmla="*/ 0 w 376"/>
                <a:gd name="T10" fmla="*/ 0 h 216"/>
                <a:gd name="T11" fmla="*/ 376 w 376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6" h="216">
                  <a:moveTo>
                    <a:pt x="0" y="0"/>
                  </a:moveTo>
                  <a:cubicBezTo>
                    <a:pt x="64" y="6"/>
                    <a:pt x="129" y="12"/>
                    <a:pt x="192" y="48"/>
                  </a:cubicBezTo>
                  <a:cubicBezTo>
                    <a:pt x="255" y="84"/>
                    <a:pt x="315" y="150"/>
                    <a:pt x="376" y="216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491" name="Text Box 12"/>
            <p:cNvSpPr txBox="1">
              <a:spLocks noChangeArrowheads="1"/>
            </p:cNvSpPr>
            <p:nvPr/>
          </p:nvSpPr>
          <p:spPr bwMode="auto">
            <a:xfrm>
              <a:off x="421" y="1157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v</a:t>
              </a:r>
              <a:r>
                <a:rPr lang="en-GB" altLang="en-US">
                  <a:latin typeface="Comic Sans MS" panose="030F0702030302020204" pitchFamily="66" charset="0"/>
                </a:rPr>
                <a:t> / ms</a:t>
              </a:r>
              <a:r>
                <a:rPr lang="en-GB" altLang="en-US" baseline="30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0492" name="Text Box 13"/>
            <p:cNvSpPr txBox="1">
              <a:spLocks noChangeArrowheads="1"/>
            </p:cNvSpPr>
            <p:nvPr/>
          </p:nvSpPr>
          <p:spPr bwMode="auto">
            <a:xfrm>
              <a:off x="1898" y="2284"/>
              <a:ext cx="5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 dirty="0">
                  <a:latin typeface="Comic Sans MS" panose="030F0702030302020204" pitchFamily="66" charset="0"/>
                </a:rPr>
                <a:t>t</a:t>
              </a:r>
              <a:r>
                <a:rPr lang="en-GB" altLang="en-US" dirty="0">
                  <a:latin typeface="Comic Sans MS" panose="030F0702030302020204" pitchFamily="66" charset="0"/>
                </a:rPr>
                <a:t> / s</a:t>
              </a:r>
            </a:p>
          </p:txBody>
        </p:sp>
        <p:sp>
          <p:nvSpPr>
            <p:cNvPr id="20493" name="Oval 15"/>
            <p:cNvSpPr>
              <a:spLocks noChangeArrowheads="1"/>
            </p:cNvSpPr>
            <p:nvPr/>
          </p:nvSpPr>
          <p:spPr bwMode="auto">
            <a:xfrm>
              <a:off x="2181" y="2513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494" name="Oval 17"/>
            <p:cNvSpPr>
              <a:spLocks noChangeArrowheads="1"/>
            </p:cNvSpPr>
            <p:nvPr/>
          </p:nvSpPr>
          <p:spPr bwMode="auto">
            <a:xfrm>
              <a:off x="1025" y="1573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495" name="Oval 19"/>
            <p:cNvSpPr>
              <a:spLocks noChangeArrowheads="1"/>
            </p:cNvSpPr>
            <p:nvPr/>
          </p:nvSpPr>
          <p:spPr bwMode="auto">
            <a:xfrm>
              <a:off x="321" y="2505"/>
              <a:ext cx="128" cy="1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496" name="Text Box 20"/>
            <p:cNvSpPr txBox="1">
              <a:spLocks noChangeArrowheads="1"/>
            </p:cNvSpPr>
            <p:nvPr/>
          </p:nvSpPr>
          <p:spPr bwMode="auto">
            <a:xfrm>
              <a:off x="945" y="1380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20497" name="Text Box 21"/>
            <p:cNvSpPr txBox="1">
              <a:spLocks noChangeArrowheads="1"/>
            </p:cNvSpPr>
            <p:nvPr/>
          </p:nvSpPr>
          <p:spPr bwMode="auto">
            <a:xfrm>
              <a:off x="1362" y="1484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20498" name="Text Box 22"/>
            <p:cNvSpPr txBox="1">
              <a:spLocks noChangeArrowheads="1"/>
            </p:cNvSpPr>
            <p:nvPr/>
          </p:nvSpPr>
          <p:spPr bwMode="auto">
            <a:xfrm>
              <a:off x="1514" y="2349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20499" name="Text Box 23"/>
            <p:cNvSpPr txBox="1">
              <a:spLocks noChangeArrowheads="1"/>
            </p:cNvSpPr>
            <p:nvPr/>
          </p:nvSpPr>
          <p:spPr bwMode="auto">
            <a:xfrm>
              <a:off x="1514" y="2903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20500" name="Text Box 24"/>
            <p:cNvSpPr txBox="1">
              <a:spLocks noChangeArrowheads="1"/>
            </p:cNvSpPr>
            <p:nvPr/>
          </p:nvSpPr>
          <p:spPr bwMode="auto">
            <a:xfrm>
              <a:off x="1775" y="2909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E</a:t>
              </a:r>
            </a:p>
          </p:txBody>
        </p:sp>
        <p:sp>
          <p:nvSpPr>
            <p:cNvPr id="20501" name="Line 26"/>
            <p:cNvSpPr>
              <a:spLocks noChangeShapeType="1"/>
            </p:cNvSpPr>
            <p:nvPr/>
          </p:nvSpPr>
          <p:spPr bwMode="auto">
            <a:xfrm flipH="1" flipV="1">
              <a:off x="1365" y="1593"/>
              <a:ext cx="234" cy="131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502" name="Line 27"/>
            <p:cNvSpPr>
              <a:spLocks noChangeShapeType="1"/>
            </p:cNvSpPr>
            <p:nvPr/>
          </p:nvSpPr>
          <p:spPr bwMode="auto">
            <a:xfrm>
              <a:off x="1617" y="2905"/>
              <a:ext cx="2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503" name="Oval 16"/>
            <p:cNvSpPr>
              <a:spLocks noChangeArrowheads="1"/>
            </p:cNvSpPr>
            <p:nvPr/>
          </p:nvSpPr>
          <p:spPr bwMode="auto">
            <a:xfrm>
              <a:off x="1317" y="1565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504" name="Oval 14"/>
            <p:cNvSpPr>
              <a:spLocks noChangeArrowheads="1"/>
            </p:cNvSpPr>
            <p:nvPr/>
          </p:nvSpPr>
          <p:spPr bwMode="auto">
            <a:xfrm>
              <a:off x="1490" y="2507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505" name="Oval 28"/>
            <p:cNvSpPr>
              <a:spLocks noChangeArrowheads="1"/>
            </p:cNvSpPr>
            <p:nvPr/>
          </p:nvSpPr>
          <p:spPr bwMode="auto">
            <a:xfrm>
              <a:off x="1569" y="2869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506" name="Oval 18"/>
            <p:cNvSpPr>
              <a:spLocks noChangeArrowheads="1"/>
            </p:cNvSpPr>
            <p:nvPr/>
          </p:nvSpPr>
          <p:spPr bwMode="auto">
            <a:xfrm>
              <a:off x="1845" y="2865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507" name="Text Box 29"/>
            <p:cNvSpPr txBox="1">
              <a:spLocks noChangeArrowheads="1"/>
            </p:cNvSpPr>
            <p:nvPr/>
          </p:nvSpPr>
          <p:spPr bwMode="auto">
            <a:xfrm>
              <a:off x="2123" y="2577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20508" name="Line 30"/>
            <p:cNvSpPr>
              <a:spLocks noChangeShapeType="1"/>
            </p:cNvSpPr>
            <p:nvPr/>
          </p:nvSpPr>
          <p:spPr bwMode="auto">
            <a:xfrm flipH="1">
              <a:off x="336" y="1604"/>
              <a:ext cx="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509" name="Line 31"/>
            <p:cNvSpPr>
              <a:spLocks noChangeShapeType="1"/>
            </p:cNvSpPr>
            <p:nvPr/>
          </p:nvSpPr>
          <p:spPr bwMode="auto">
            <a:xfrm flipH="1">
              <a:off x="344" y="2904"/>
              <a:ext cx="12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510" name="Text Box 32"/>
            <p:cNvSpPr txBox="1">
              <a:spLocks noChangeArrowheads="1"/>
            </p:cNvSpPr>
            <p:nvPr/>
          </p:nvSpPr>
          <p:spPr bwMode="auto">
            <a:xfrm>
              <a:off x="154" y="1491"/>
              <a:ext cx="23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v</a:t>
              </a:r>
              <a:r>
                <a:rPr lang="en-GB" altLang="en-US" i="1" baseline="-25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0511" name="Text Box 33"/>
            <p:cNvSpPr txBox="1">
              <a:spLocks noChangeArrowheads="1"/>
            </p:cNvSpPr>
            <p:nvPr/>
          </p:nvSpPr>
          <p:spPr bwMode="auto">
            <a:xfrm>
              <a:off x="134" y="2763"/>
              <a:ext cx="24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v</a:t>
              </a:r>
              <a:r>
                <a:rPr lang="en-GB" altLang="en-US" i="1" baseline="-25000">
                  <a:latin typeface="Comic Sans MS" panose="030F0702030302020204" pitchFamily="66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572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7575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5475" y="1614512"/>
            <a:ext cx="4338638" cy="4622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The graph shows the velocity-time graph of a car. Calculate or state: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(a) the acceleration of the car during the first 4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(b) the displacement of the car after 6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(c) time </a:t>
            </a:r>
            <a:r>
              <a:rPr lang="en-GB" altLang="en-US" sz="2400" b="1" i="1" smtClean="0"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(d) the displacement after 11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  <a:cs typeface="Arial" charset="0"/>
              </a:rPr>
              <a:t>(e) the average velocity of the car over 11 seconds.</a:t>
            </a:r>
          </a:p>
        </p:txBody>
      </p:sp>
      <p:grpSp>
        <p:nvGrpSpPr>
          <p:cNvPr id="21508" name="Group 42"/>
          <p:cNvGrpSpPr>
            <a:grpSpLocks/>
          </p:cNvGrpSpPr>
          <p:nvPr/>
        </p:nvGrpSpPr>
        <p:grpSpPr bwMode="auto">
          <a:xfrm>
            <a:off x="198438" y="1620862"/>
            <a:ext cx="3697287" cy="3979863"/>
            <a:chOff x="125" y="742"/>
            <a:chExt cx="2329" cy="2507"/>
          </a:xfrm>
        </p:grpSpPr>
        <p:sp>
          <p:nvSpPr>
            <p:cNvPr id="21509" name="Line 6"/>
            <p:cNvSpPr>
              <a:spLocks noChangeShapeType="1"/>
            </p:cNvSpPr>
            <p:nvPr/>
          </p:nvSpPr>
          <p:spPr bwMode="auto">
            <a:xfrm flipV="1">
              <a:off x="438" y="744"/>
              <a:ext cx="0" cy="25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10" name="Line 7"/>
            <p:cNvSpPr>
              <a:spLocks noChangeShapeType="1"/>
            </p:cNvSpPr>
            <p:nvPr/>
          </p:nvSpPr>
          <p:spPr bwMode="auto">
            <a:xfrm flipV="1">
              <a:off x="346" y="2135"/>
              <a:ext cx="210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11" name="Line 8"/>
            <p:cNvSpPr>
              <a:spLocks noChangeShapeType="1"/>
            </p:cNvSpPr>
            <p:nvPr/>
          </p:nvSpPr>
          <p:spPr bwMode="auto">
            <a:xfrm flipV="1">
              <a:off x="447" y="1174"/>
              <a:ext cx="674" cy="97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12" name="Line 9"/>
            <p:cNvSpPr>
              <a:spLocks noChangeShapeType="1"/>
            </p:cNvSpPr>
            <p:nvPr/>
          </p:nvSpPr>
          <p:spPr bwMode="auto">
            <a:xfrm>
              <a:off x="1125" y="1186"/>
              <a:ext cx="2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13" name="Text Box 11"/>
            <p:cNvSpPr txBox="1">
              <a:spLocks noChangeArrowheads="1"/>
            </p:cNvSpPr>
            <p:nvPr/>
          </p:nvSpPr>
          <p:spPr bwMode="auto">
            <a:xfrm>
              <a:off x="473" y="742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v</a:t>
              </a:r>
              <a:r>
                <a:rPr lang="en-GB" altLang="en-US">
                  <a:latin typeface="Comic Sans MS" panose="030F0702030302020204" pitchFamily="66" charset="0"/>
                </a:rPr>
                <a:t> / ms</a:t>
              </a:r>
              <a:r>
                <a:rPr lang="en-GB" altLang="en-US" baseline="30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1514" name="Text Box 12"/>
            <p:cNvSpPr txBox="1">
              <a:spLocks noChangeArrowheads="1"/>
            </p:cNvSpPr>
            <p:nvPr/>
          </p:nvSpPr>
          <p:spPr bwMode="auto">
            <a:xfrm>
              <a:off x="1950" y="1869"/>
              <a:ext cx="5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 dirty="0">
                  <a:latin typeface="Comic Sans MS" panose="030F0702030302020204" pitchFamily="66" charset="0"/>
                </a:rPr>
                <a:t>t</a:t>
              </a:r>
              <a:r>
                <a:rPr lang="en-GB" altLang="en-US" dirty="0">
                  <a:latin typeface="Comic Sans MS" panose="030F0702030302020204" pitchFamily="66" charset="0"/>
                </a:rPr>
                <a:t> / s</a:t>
              </a:r>
            </a:p>
          </p:txBody>
        </p:sp>
        <p:sp>
          <p:nvSpPr>
            <p:cNvPr id="21515" name="Oval 15"/>
            <p:cNvSpPr>
              <a:spLocks noChangeArrowheads="1"/>
            </p:cNvSpPr>
            <p:nvPr/>
          </p:nvSpPr>
          <p:spPr bwMode="auto">
            <a:xfrm>
              <a:off x="373" y="2090"/>
              <a:ext cx="128" cy="1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1516" name="Text Box 18"/>
            <p:cNvSpPr txBox="1">
              <a:spLocks noChangeArrowheads="1"/>
            </p:cNvSpPr>
            <p:nvPr/>
          </p:nvSpPr>
          <p:spPr bwMode="auto">
            <a:xfrm>
              <a:off x="1716" y="1898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21517" name="Line 21"/>
            <p:cNvSpPr>
              <a:spLocks noChangeShapeType="1"/>
            </p:cNvSpPr>
            <p:nvPr/>
          </p:nvSpPr>
          <p:spPr bwMode="auto">
            <a:xfrm flipH="1" flipV="1">
              <a:off x="1417" y="1178"/>
              <a:ext cx="609" cy="167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18" name="Oval 24"/>
            <p:cNvSpPr>
              <a:spLocks noChangeArrowheads="1"/>
            </p:cNvSpPr>
            <p:nvPr/>
          </p:nvSpPr>
          <p:spPr bwMode="auto">
            <a:xfrm>
              <a:off x="1726" y="2092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1519" name="Line 28"/>
            <p:cNvSpPr>
              <a:spLocks noChangeShapeType="1"/>
            </p:cNvSpPr>
            <p:nvPr/>
          </p:nvSpPr>
          <p:spPr bwMode="auto">
            <a:xfrm flipH="1">
              <a:off x="388" y="1189"/>
              <a:ext cx="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20" name="Line 29"/>
            <p:cNvSpPr>
              <a:spLocks noChangeShapeType="1"/>
            </p:cNvSpPr>
            <p:nvPr/>
          </p:nvSpPr>
          <p:spPr bwMode="auto">
            <a:xfrm flipH="1">
              <a:off x="414" y="2856"/>
              <a:ext cx="16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21" name="Text Box 30"/>
            <p:cNvSpPr txBox="1">
              <a:spLocks noChangeArrowheads="1"/>
            </p:cNvSpPr>
            <p:nvPr/>
          </p:nvSpPr>
          <p:spPr bwMode="auto">
            <a:xfrm>
              <a:off x="168" y="1076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12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1522" name="Text Box 31"/>
            <p:cNvSpPr txBox="1">
              <a:spLocks noChangeArrowheads="1"/>
            </p:cNvSpPr>
            <p:nvPr/>
          </p:nvSpPr>
          <p:spPr bwMode="auto">
            <a:xfrm>
              <a:off x="125" y="2732"/>
              <a:ext cx="3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-10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1523" name="Line 32"/>
            <p:cNvSpPr>
              <a:spLocks noChangeShapeType="1"/>
            </p:cNvSpPr>
            <p:nvPr/>
          </p:nvSpPr>
          <p:spPr bwMode="auto">
            <a:xfrm>
              <a:off x="1117" y="1187"/>
              <a:ext cx="4" cy="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24" name="Line 33"/>
            <p:cNvSpPr>
              <a:spLocks noChangeShapeType="1"/>
            </p:cNvSpPr>
            <p:nvPr/>
          </p:nvSpPr>
          <p:spPr bwMode="auto">
            <a:xfrm>
              <a:off x="1422" y="1178"/>
              <a:ext cx="18" cy="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25" name="Line 34"/>
            <p:cNvSpPr>
              <a:spLocks noChangeShapeType="1"/>
            </p:cNvSpPr>
            <p:nvPr/>
          </p:nvSpPr>
          <p:spPr bwMode="auto">
            <a:xfrm flipH="1" flipV="1">
              <a:off x="2028" y="2143"/>
              <a:ext cx="4" cy="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1526" name="Text Box 35"/>
            <p:cNvSpPr txBox="1">
              <a:spLocks noChangeArrowheads="1"/>
            </p:cNvSpPr>
            <p:nvPr/>
          </p:nvSpPr>
          <p:spPr bwMode="auto">
            <a:xfrm>
              <a:off x="1016" y="2128"/>
              <a:ext cx="12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4      6            11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0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7805"/>
            <a:ext cx="8229600" cy="7889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5475" y="1542504"/>
            <a:ext cx="4338638" cy="4622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a) the acceleration of the car during the first 4 seconds.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acceleration = gradient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= (12 - 0)ms</a:t>
            </a:r>
            <a:r>
              <a:rPr lang="en-GB" altLang="en-US" baseline="30000" smtClean="0">
                <a:latin typeface="Comic Sans MS" panose="030F0702030302020204" pitchFamily="66" charset="0"/>
                <a:cs typeface="Arial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 / (4 – 0)s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= 12 / 4</a:t>
            </a: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acceleration = 3 ms</a:t>
            </a:r>
            <a:r>
              <a:rPr lang="en-GB" altLang="en-US" b="1" baseline="300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-2</a:t>
            </a:r>
            <a:endParaRPr lang="en-GB" altLang="en-US" i="1" smtClean="0">
              <a:latin typeface="Comic Sans MS" panose="030F0702030302020204" pitchFamily="66" charset="0"/>
              <a:cs typeface="Arial" charset="0"/>
            </a:endParaRPr>
          </a:p>
        </p:txBody>
      </p:sp>
      <p:grpSp>
        <p:nvGrpSpPr>
          <p:cNvPr id="22532" name="Group 28"/>
          <p:cNvGrpSpPr>
            <a:grpSpLocks/>
          </p:cNvGrpSpPr>
          <p:nvPr/>
        </p:nvGrpSpPr>
        <p:grpSpPr bwMode="auto">
          <a:xfrm>
            <a:off x="198438" y="1548854"/>
            <a:ext cx="3697287" cy="3979863"/>
            <a:chOff x="125" y="742"/>
            <a:chExt cx="2329" cy="2507"/>
          </a:xfrm>
        </p:grpSpPr>
        <p:sp>
          <p:nvSpPr>
            <p:cNvPr id="22533" name="Line 29"/>
            <p:cNvSpPr>
              <a:spLocks noChangeShapeType="1"/>
            </p:cNvSpPr>
            <p:nvPr/>
          </p:nvSpPr>
          <p:spPr bwMode="auto">
            <a:xfrm flipV="1">
              <a:off x="438" y="744"/>
              <a:ext cx="0" cy="25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34" name="Line 30"/>
            <p:cNvSpPr>
              <a:spLocks noChangeShapeType="1"/>
            </p:cNvSpPr>
            <p:nvPr/>
          </p:nvSpPr>
          <p:spPr bwMode="auto">
            <a:xfrm flipV="1">
              <a:off x="346" y="2135"/>
              <a:ext cx="210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35" name="Line 31"/>
            <p:cNvSpPr>
              <a:spLocks noChangeShapeType="1"/>
            </p:cNvSpPr>
            <p:nvPr/>
          </p:nvSpPr>
          <p:spPr bwMode="auto">
            <a:xfrm flipV="1">
              <a:off x="447" y="1174"/>
              <a:ext cx="674" cy="97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36" name="Line 32"/>
            <p:cNvSpPr>
              <a:spLocks noChangeShapeType="1"/>
            </p:cNvSpPr>
            <p:nvPr/>
          </p:nvSpPr>
          <p:spPr bwMode="auto">
            <a:xfrm>
              <a:off x="1125" y="1186"/>
              <a:ext cx="28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37" name="Text Box 33"/>
            <p:cNvSpPr txBox="1">
              <a:spLocks noChangeArrowheads="1"/>
            </p:cNvSpPr>
            <p:nvPr/>
          </p:nvSpPr>
          <p:spPr bwMode="auto">
            <a:xfrm>
              <a:off x="473" y="742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Comic Sans MS" panose="030F0702030302020204" pitchFamily="66" charset="0"/>
                </a:rPr>
                <a:t>v</a:t>
              </a:r>
              <a:r>
                <a:rPr lang="en-GB" altLang="en-US">
                  <a:latin typeface="Comic Sans MS" panose="030F0702030302020204" pitchFamily="66" charset="0"/>
                </a:rPr>
                <a:t> / ms</a:t>
              </a:r>
              <a:r>
                <a:rPr lang="en-GB" altLang="en-US" baseline="30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2538" name="Text Box 34"/>
            <p:cNvSpPr txBox="1">
              <a:spLocks noChangeArrowheads="1"/>
            </p:cNvSpPr>
            <p:nvPr/>
          </p:nvSpPr>
          <p:spPr bwMode="auto">
            <a:xfrm>
              <a:off x="1950" y="1869"/>
              <a:ext cx="5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 dirty="0">
                  <a:latin typeface="Comic Sans MS" panose="030F0702030302020204" pitchFamily="66" charset="0"/>
                </a:rPr>
                <a:t>t</a:t>
              </a:r>
              <a:r>
                <a:rPr lang="en-GB" altLang="en-US" dirty="0">
                  <a:latin typeface="Comic Sans MS" panose="030F0702030302020204" pitchFamily="66" charset="0"/>
                </a:rPr>
                <a:t> / s</a:t>
              </a:r>
            </a:p>
          </p:txBody>
        </p:sp>
        <p:sp>
          <p:nvSpPr>
            <p:cNvPr id="22539" name="Oval 35"/>
            <p:cNvSpPr>
              <a:spLocks noChangeArrowheads="1"/>
            </p:cNvSpPr>
            <p:nvPr/>
          </p:nvSpPr>
          <p:spPr bwMode="auto">
            <a:xfrm>
              <a:off x="373" y="2090"/>
              <a:ext cx="128" cy="1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2540" name="Text Box 36"/>
            <p:cNvSpPr txBox="1">
              <a:spLocks noChangeArrowheads="1"/>
            </p:cNvSpPr>
            <p:nvPr/>
          </p:nvSpPr>
          <p:spPr bwMode="auto">
            <a:xfrm>
              <a:off x="1716" y="1898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22541" name="Line 37"/>
            <p:cNvSpPr>
              <a:spLocks noChangeShapeType="1"/>
            </p:cNvSpPr>
            <p:nvPr/>
          </p:nvSpPr>
          <p:spPr bwMode="auto">
            <a:xfrm flipH="1" flipV="1">
              <a:off x="1417" y="1178"/>
              <a:ext cx="609" cy="167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42" name="Oval 38"/>
            <p:cNvSpPr>
              <a:spLocks noChangeArrowheads="1"/>
            </p:cNvSpPr>
            <p:nvPr/>
          </p:nvSpPr>
          <p:spPr bwMode="auto">
            <a:xfrm>
              <a:off x="1726" y="2092"/>
              <a:ext cx="80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2543" name="Line 39"/>
            <p:cNvSpPr>
              <a:spLocks noChangeShapeType="1"/>
            </p:cNvSpPr>
            <p:nvPr/>
          </p:nvSpPr>
          <p:spPr bwMode="auto">
            <a:xfrm flipH="1">
              <a:off x="388" y="1189"/>
              <a:ext cx="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44" name="Line 40"/>
            <p:cNvSpPr>
              <a:spLocks noChangeShapeType="1"/>
            </p:cNvSpPr>
            <p:nvPr/>
          </p:nvSpPr>
          <p:spPr bwMode="auto">
            <a:xfrm flipH="1">
              <a:off x="414" y="2856"/>
              <a:ext cx="16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45" name="Text Box 41"/>
            <p:cNvSpPr txBox="1">
              <a:spLocks noChangeArrowheads="1"/>
            </p:cNvSpPr>
            <p:nvPr/>
          </p:nvSpPr>
          <p:spPr bwMode="auto">
            <a:xfrm>
              <a:off x="168" y="1076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12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2546" name="Text Box 42"/>
            <p:cNvSpPr txBox="1">
              <a:spLocks noChangeArrowheads="1"/>
            </p:cNvSpPr>
            <p:nvPr/>
          </p:nvSpPr>
          <p:spPr bwMode="auto">
            <a:xfrm>
              <a:off x="125" y="2732"/>
              <a:ext cx="3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-10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  <p:sp>
          <p:nvSpPr>
            <p:cNvPr id="22547" name="Line 43"/>
            <p:cNvSpPr>
              <a:spLocks noChangeShapeType="1"/>
            </p:cNvSpPr>
            <p:nvPr/>
          </p:nvSpPr>
          <p:spPr bwMode="auto">
            <a:xfrm>
              <a:off x="1117" y="1187"/>
              <a:ext cx="4" cy="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48" name="Line 44"/>
            <p:cNvSpPr>
              <a:spLocks noChangeShapeType="1"/>
            </p:cNvSpPr>
            <p:nvPr/>
          </p:nvSpPr>
          <p:spPr bwMode="auto">
            <a:xfrm>
              <a:off x="1422" y="1178"/>
              <a:ext cx="18" cy="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49" name="Line 45"/>
            <p:cNvSpPr>
              <a:spLocks noChangeShapeType="1"/>
            </p:cNvSpPr>
            <p:nvPr/>
          </p:nvSpPr>
          <p:spPr bwMode="auto">
            <a:xfrm flipH="1" flipV="1">
              <a:off x="2028" y="2143"/>
              <a:ext cx="4" cy="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550" name="Text Box 46"/>
            <p:cNvSpPr txBox="1">
              <a:spLocks noChangeArrowheads="1"/>
            </p:cNvSpPr>
            <p:nvPr/>
          </p:nvSpPr>
          <p:spPr bwMode="auto">
            <a:xfrm>
              <a:off x="1016" y="2128"/>
              <a:ext cx="12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Comic Sans MS" panose="030F0702030302020204" pitchFamily="66" charset="0"/>
                </a:rPr>
                <a:t>4      6            11</a:t>
              </a:r>
              <a:endParaRPr lang="en-GB" altLang="en-US" i="1" baseline="-2500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07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766</Words>
  <Application>Microsoft Office PowerPoint</Application>
  <PresentationFormat>On-screen Show (4:3)</PresentationFormat>
  <Paragraphs>229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1_Office Theme</vt:lpstr>
      <vt:lpstr>PowerPoint Presentation</vt:lpstr>
      <vt:lpstr>Distance-time graphs</vt:lpstr>
      <vt:lpstr>Displacement-time graphs</vt:lpstr>
      <vt:lpstr>Question 1</vt:lpstr>
      <vt:lpstr>Question 1</vt:lpstr>
      <vt:lpstr>Velocity-time graphs</vt:lpstr>
      <vt:lpstr>Question 2</vt:lpstr>
      <vt:lpstr>Question 3</vt:lpstr>
      <vt:lpstr>Question 3</vt:lpstr>
      <vt:lpstr>Question 3</vt:lpstr>
      <vt:lpstr>Question 3</vt:lpstr>
      <vt:lpstr>Question 3</vt:lpstr>
      <vt:lpstr>Question 3</vt:lpstr>
      <vt:lpstr>Question 4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17</cp:revision>
  <dcterms:created xsi:type="dcterms:W3CDTF">2016-05-16T13:02:05Z</dcterms:created>
  <dcterms:modified xsi:type="dcterms:W3CDTF">2018-09-28T08:56:14Z</dcterms:modified>
</cp:coreProperties>
</file>