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61" r:id="rId3"/>
    <p:sldId id="262" r:id="rId4"/>
    <p:sldId id="263" r:id="rId5"/>
    <p:sldId id="277" r:id="rId6"/>
    <p:sldId id="278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9" r:id="rId16"/>
    <p:sldId id="280" r:id="rId17"/>
    <p:sldId id="273" r:id="rId18"/>
    <p:sldId id="274" r:id="rId19"/>
    <p:sldId id="275" r:id="rId20"/>
    <p:sldId id="276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5A8CF-11DB-4635-AC36-1E7F00B410D0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60F58-BC3B-4EAE-A1E9-06280DD29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7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3E6916-45D0-4B46-A848-9D1ACF77C854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36ABEB-1267-4E85-A088-84332C484469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4C60E1-0688-4EDE-A0A0-7F24A8E0A504}" type="slidenum">
              <a:rPr lang="en-GB" altLang="en-US"/>
              <a:pPr eaLnBrk="1" hangingPunct="1"/>
              <a:t>12</a:t>
            </a:fld>
            <a:endParaRPr lang="en-GB" alt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D27CC3-8533-438A-A83B-C62EE635546C}" type="slidenum">
              <a:rPr lang="en-GB" altLang="en-US"/>
              <a:pPr eaLnBrk="1" hangingPunct="1"/>
              <a:t>13</a:t>
            </a:fld>
            <a:endParaRPr lang="en-GB" alt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BA8405-C561-4BB2-A33B-03C5219C6800}" type="slidenum">
              <a:rPr lang="en-GB" altLang="en-US"/>
              <a:pPr eaLnBrk="1" hangingPunct="1"/>
              <a:t>14</a:t>
            </a:fld>
            <a:endParaRPr lang="en-GB" alt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335E8E-FF25-4E97-BF86-3B31ABCE330F}" type="slidenum">
              <a:rPr lang="en-GB" altLang="en-US"/>
              <a:pPr eaLnBrk="1" hangingPunct="1"/>
              <a:t>17</a:t>
            </a:fld>
            <a:endParaRPr lang="en-GB" alt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1A025B-76CB-4647-B49F-749445C0E62B}" type="slidenum">
              <a:rPr lang="en-GB" altLang="en-US"/>
              <a:pPr eaLnBrk="1" hangingPunct="1"/>
              <a:t>18</a:t>
            </a:fld>
            <a:endParaRPr lang="en-GB" alt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F0BF02-9B27-4B15-9658-C3C5E611EFB8}" type="slidenum">
              <a:rPr lang="en-GB" altLang="en-US"/>
              <a:pPr eaLnBrk="1" hangingPunct="1"/>
              <a:t>19</a:t>
            </a:fld>
            <a:endParaRPr lang="en-GB" alt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C02C5-FE46-4E54-90C7-38C567F00B2B}" type="slidenum">
              <a:rPr lang="en-GB" altLang="en-US"/>
              <a:pPr eaLnBrk="1" hangingPunct="1"/>
              <a:t>21</a:t>
            </a:fld>
            <a:endParaRPr lang="en-GB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9BCF59-5F96-4F48-B13A-B5FADB65F3E7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7F885-0C10-421E-BB81-51DA066231EC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F29DA0-87C5-4187-BFF4-F2F238A71D6B}" type="slidenum">
              <a:rPr lang="en-GB" altLang="en-US" smtClean="0"/>
              <a:pPr eaLnBrk="1" hangingPunct="1"/>
              <a:t>5</a:t>
            </a:fld>
            <a:endParaRPr lang="en-GB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F48A27-6CCF-416D-A1A9-30151C730676}" type="slidenum">
              <a:rPr lang="en-GB" altLang="en-US" smtClean="0"/>
              <a:pPr eaLnBrk="1" hangingPunct="1"/>
              <a:t>6</a:t>
            </a:fld>
            <a:endParaRPr lang="en-GB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DE65E-A3FF-440A-9799-54571730B456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F0F0DB-CAE9-480A-87C7-4A7FA4D848C0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795CA3-A8A0-4BC3-B5BE-F6DD7639F41B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F033C2-DCED-4165-9086-9EF071A68926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6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5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6D740-0E8E-440A-86DD-44F514CE01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9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4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0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3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8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5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3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3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3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LO: To understand Young’s Modulus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65126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Key Words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 Stress,</a:t>
            </a:r>
            <a:r>
              <a:rPr lang="en-GB" baseline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Strain, Force, Area, Length, Extension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3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C31813-D645-4F9D-BFD2-65F377D5AD62}" type="datetime4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February 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28650" y="5263769"/>
            <a:ext cx="7886700" cy="43513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 smtClean="0"/>
              <a:t>Objective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328519"/>
              </p:ext>
            </p:extLst>
          </p:nvPr>
        </p:nvGraphicFramePr>
        <p:xfrm>
          <a:off x="0" y="764704"/>
          <a:ext cx="9144000" cy="82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1236"/>
                <a:gridCol w="4618182"/>
                <a:gridCol w="2484582"/>
              </a:tblGrid>
              <a:tr h="822325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latin typeface="Comic Sans MS" panose="030F0702030302020204" pitchFamily="66" charset="0"/>
                        </a:rPr>
                        <a:t>CW</a:t>
                      </a:r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anose="030F0702030302020204" pitchFamily="66" charset="0"/>
                        </a:rPr>
                        <a:t>Young's Modulus</a:t>
                      </a:r>
                      <a:endParaRPr lang="en-GB" sz="24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r"/>
                      <a:fld id="{23DC5882-FF6C-467E-8072-EFA141FB0D08}" type="datetime1">
                        <a:rPr lang="en-GB" sz="1800" b="1" u="sng" smtClean="0">
                          <a:latin typeface="Comic Sans MS" panose="030F0702030302020204" pitchFamily="66" charset="0"/>
                        </a:rPr>
                        <a:t>21/02/2017</a:t>
                      </a:fld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025573"/>
              </p:ext>
            </p:extLst>
          </p:nvPr>
        </p:nvGraphicFramePr>
        <p:xfrm>
          <a:off x="296846" y="5045933"/>
          <a:ext cx="8785225" cy="165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057"/>
                <a:gridCol w="7852168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From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my learning today I will be able to: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2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Key: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itchFamily="66" charset="0"/>
                        </a:rPr>
                        <a:t>State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and Describe strain energy (C/LO1)</a:t>
                      </a:r>
                      <a:endParaRPr lang="en-GB" sz="1600" dirty="0" smtClean="0">
                        <a:latin typeface="Comic Sans MS" pitchFamily="66" charset="0"/>
                      </a:endParaRPr>
                    </a:p>
                  </a:txBody>
                  <a:tcPr marL="91443" marR="91443" marT="45717" marB="45717">
                    <a:solidFill>
                      <a:srgbClr val="92D050"/>
                    </a:solidFill>
                  </a:tcPr>
                </a:tc>
              </a:tr>
              <a:tr h="52916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Boost: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Describe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and explain how </a:t>
                      </a:r>
                      <a:r>
                        <a:rPr lang="en-GB" sz="1600" baseline="0" dirty="0" err="1" smtClean="0">
                          <a:latin typeface="Comic Sans MS" pitchFamily="66" charset="0"/>
                        </a:rPr>
                        <a:t>Youngs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 </a:t>
                      </a:r>
                      <a:r>
                        <a:rPr lang="en-GB" sz="1600" baseline="0" dirty="0" err="1" smtClean="0">
                          <a:latin typeface="Comic Sans MS" pitchFamily="66" charset="0"/>
                        </a:rPr>
                        <a:t>Modolus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(B/LO2)</a:t>
                      </a:r>
                      <a:endParaRPr lang="en-GB" sz="1600" dirty="0" smtClean="0">
                        <a:latin typeface="Comic Sans MS" pitchFamily="66" charset="0"/>
                      </a:endParaRPr>
                    </a:p>
                  </a:txBody>
                  <a:tcPr marL="91443" marR="91443" marT="45717" marB="45717">
                    <a:solidFill>
                      <a:srgbClr val="FFC000"/>
                    </a:solidFill>
                  </a:tcPr>
                </a:tc>
              </a:tr>
              <a:tr h="1404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Aspire: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 pitchFamily="66" charset="0"/>
                        </a:rPr>
                        <a:t>Apply understand to various situations (A/A*</a:t>
                      </a:r>
                      <a:r>
                        <a:rPr lang="en-US" sz="1600" baseline="0" dirty="0" smtClean="0">
                          <a:latin typeface="Comic Sans MS" pitchFamily="66" charset="0"/>
                        </a:rPr>
                        <a:t> /LO3)</a:t>
                      </a:r>
                      <a:endParaRPr lang="en-US" sz="1600" dirty="0" smtClean="0">
                        <a:latin typeface="Comic Sans MS" pitchFamily="66" charset="0"/>
                      </a:endParaRPr>
                    </a:p>
                  </a:txBody>
                  <a:tcPr marL="91443" marR="91443" marT="45717" marB="4571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602" name="Picture 2" descr="Image result for megacr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1" y="1268760"/>
            <a:ext cx="5213627" cy="34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724128" y="1268760"/>
            <a:ext cx="3240360" cy="3475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What type of wire will you use?</a:t>
            </a:r>
          </a:p>
          <a:p>
            <a:pPr marL="0" indent="0">
              <a:buFontTx/>
              <a:buNone/>
            </a:pPr>
            <a:endParaRPr lang="en-GB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</a:pPr>
            <a:r>
              <a:rPr lang="en-GB" alt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do you know?</a:t>
            </a:r>
            <a:endParaRPr lang="en-GB" altLang="en-US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767929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mtClean="0"/>
              <a:t>Question</a:t>
            </a:r>
            <a:endParaRPr lang="el-GR" altLang="en-US" smtClean="0">
              <a:cs typeface="Arial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44241"/>
            <a:ext cx="8002587" cy="46370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800" i="1" smtClean="0"/>
              <a:t>A wire of natural length 2.5 m and diameter 0.5 mm is extended by 5 cm by a force of 40 N. Calculate: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800" i="1" smtClean="0"/>
              <a:t>(a) the tensile strain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800" i="1" smtClean="0"/>
              <a:t>(b) the tensile stress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800" i="1" smtClean="0"/>
              <a:t>(c) the force required to break the wire if its breaking stress is 1.5 x 10</a:t>
            </a:r>
            <a:r>
              <a:rPr lang="en-GB" altLang="en-US" sz="2800" i="1" baseline="30000" smtClean="0"/>
              <a:t>9</a:t>
            </a:r>
            <a:r>
              <a:rPr lang="en-GB" altLang="en-US" sz="2800" i="1" smtClean="0"/>
              <a:t> Pa.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8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(a)</a:t>
            </a:r>
            <a:r>
              <a:rPr lang="en-GB" altLang="en-US" sz="2800" i="1" smtClean="0"/>
              <a:t> </a:t>
            </a:r>
            <a:r>
              <a:rPr lang="en-GB" altLang="en-US" sz="2800" b="1" smtClean="0">
                <a:solidFill>
                  <a:srgbClr val="FF0000"/>
                </a:solidFill>
              </a:rPr>
              <a:t>ε = </a:t>
            </a:r>
            <a:r>
              <a:rPr lang="en-GB" altLang="en-US" sz="2800" b="1" i="1" smtClean="0">
                <a:solidFill>
                  <a:srgbClr val="FF0000"/>
                </a:solidFill>
              </a:rPr>
              <a:t>ΔL / L</a:t>
            </a:r>
            <a:endParaRPr lang="en-GB" altLang="en-US" sz="28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= 0.05m / 2.5m</a:t>
            </a:r>
            <a:endParaRPr lang="en-GB" altLang="en-US" sz="28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800" b="1" smtClean="0">
                <a:solidFill>
                  <a:srgbClr val="FF0000"/>
                </a:solidFill>
              </a:rPr>
              <a:t>tensile strain, ε = 0.02</a:t>
            </a:r>
          </a:p>
        </p:txBody>
      </p:sp>
    </p:spTree>
    <p:extLst>
      <p:ext uri="{BB962C8B-B14F-4D97-AF65-F5344CB8AC3E}">
        <p14:creationId xmlns:p14="http://schemas.microsoft.com/office/powerpoint/2010/main" val="11671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768375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mtClean="0"/>
              <a:t>Question</a:t>
            </a:r>
            <a:endParaRPr lang="el-GR" altLang="en-US" smtClean="0">
              <a:cs typeface="Arial" charset="0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1662"/>
            <a:ext cx="3960812" cy="45656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/>
              <a:t>(b)</a:t>
            </a:r>
            <a:r>
              <a:rPr lang="en-GB" altLang="en-US" sz="2400" i="1" smtClean="0"/>
              <a:t> </a:t>
            </a:r>
            <a:r>
              <a:rPr lang="en-GB" altLang="en-US" sz="2400" b="1" smtClean="0">
                <a:solidFill>
                  <a:srgbClr val="FF0000"/>
                </a:solidFill>
              </a:rPr>
              <a:t>σ = </a:t>
            </a:r>
            <a:r>
              <a:rPr lang="en-GB" altLang="en-US" sz="2400" b="1" i="1" smtClean="0">
                <a:solidFill>
                  <a:srgbClr val="FF0000"/>
                </a:solidFill>
              </a:rPr>
              <a:t>F / A</a:t>
            </a:r>
            <a:endParaRPr lang="en-GB" altLang="en-US" sz="24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400" b="1" i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 smtClean="0">
                <a:solidFill>
                  <a:srgbClr val="FF0000"/>
                </a:solidFill>
              </a:rPr>
              <a:t>A</a:t>
            </a:r>
            <a:r>
              <a:rPr lang="en-GB" altLang="en-US" sz="2400" smtClean="0"/>
              <a:t> = Area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/>
              <a:t>= </a:t>
            </a:r>
            <a:r>
              <a:rPr lang="en-GB" altLang="en-US" sz="2400" b="1" i="1" smtClean="0">
                <a:solidFill>
                  <a:srgbClr val="FF0000"/>
                </a:solidFill>
              </a:rPr>
              <a:t>π D</a:t>
            </a:r>
            <a:r>
              <a:rPr lang="en-GB" altLang="en-US" sz="2400" b="1" i="1" baseline="30000" smtClean="0">
                <a:solidFill>
                  <a:srgbClr val="FF0000"/>
                </a:solidFill>
              </a:rPr>
              <a:t>2 </a:t>
            </a:r>
            <a:r>
              <a:rPr lang="en-GB" altLang="en-US" sz="2400" b="1" i="1" smtClean="0">
                <a:solidFill>
                  <a:srgbClr val="FF0000"/>
                </a:solidFill>
              </a:rPr>
              <a:t>/ 4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/>
              <a:t>= π x 0.0005m</a:t>
            </a:r>
            <a:r>
              <a:rPr lang="en-GB" altLang="en-US" sz="2400" baseline="30000" smtClean="0"/>
              <a:t>2</a:t>
            </a:r>
            <a:r>
              <a:rPr lang="en-GB" altLang="en-US" sz="2400" smtClean="0"/>
              <a:t>  / 4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/>
              <a:t>= 1.96 x 10</a:t>
            </a:r>
            <a:r>
              <a:rPr lang="en-GB" altLang="en-US" sz="2400" baseline="30000" smtClean="0"/>
              <a:t>-7</a:t>
            </a:r>
            <a:r>
              <a:rPr lang="en-GB" altLang="en-US" sz="2400" smtClean="0"/>
              <a:t> m</a:t>
            </a:r>
            <a:r>
              <a:rPr lang="en-GB" altLang="en-US" sz="2400" baseline="30000" smtClean="0"/>
              <a:t>2</a:t>
            </a:r>
            <a:endParaRPr lang="en-GB" altLang="en-US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altLang="en-US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n-US" sz="2400" smtClean="0">
                <a:solidFill>
                  <a:srgbClr val="FF3300"/>
                </a:solidFill>
              </a:rPr>
              <a:t>σ</a:t>
            </a:r>
            <a:r>
              <a:rPr lang="el-GR" altLang="en-US" sz="2400" smtClean="0"/>
              <a:t> = 40</a:t>
            </a:r>
            <a:r>
              <a:rPr lang="en-GB" altLang="en-US" sz="2400" smtClean="0"/>
              <a:t>N</a:t>
            </a:r>
            <a:r>
              <a:rPr lang="el-GR" altLang="en-US" sz="2400" smtClean="0"/>
              <a:t> / </a:t>
            </a:r>
            <a:r>
              <a:rPr lang="en-GB" altLang="en-US" sz="2400" smtClean="0"/>
              <a:t>1.96 x 10</a:t>
            </a:r>
            <a:r>
              <a:rPr lang="en-GB" altLang="en-US" sz="2400" baseline="30000" smtClean="0"/>
              <a:t>-7</a:t>
            </a:r>
            <a:r>
              <a:rPr lang="en-GB" altLang="en-US" sz="2400" smtClean="0"/>
              <a:t> m</a:t>
            </a:r>
            <a:r>
              <a:rPr lang="en-GB" altLang="en-US" sz="2400" baseline="30000" smtClean="0"/>
              <a:t>2</a:t>
            </a:r>
            <a:endParaRPr lang="en-GB" altLang="en-US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altLang="en-US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smtClean="0">
                <a:solidFill>
                  <a:srgbClr val="FF0000"/>
                </a:solidFill>
              </a:rPr>
              <a:t>stress, </a:t>
            </a:r>
            <a:r>
              <a:rPr lang="el-GR" altLang="en-US" sz="2400" b="1" smtClean="0">
                <a:solidFill>
                  <a:srgbClr val="FF0000"/>
                </a:solidFill>
              </a:rPr>
              <a:t>σ = 2.04 </a:t>
            </a:r>
            <a:r>
              <a:rPr lang="en-GB" altLang="en-US" sz="2400" b="1" smtClean="0">
                <a:solidFill>
                  <a:srgbClr val="FF0000"/>
                </a:solidFill>
              </a:rPr>
              <a:t>x</a:t>
            </a:r>
            <a:r>
              <a:rPr lang="el-GR" altLang="en-US" sz="2400" b="1" smtClean="0">
                <a:solidFill>
                  <a:srgbClr val="FF0000"/>
                </a:solidFill>
              </a:rPr>
              <a:t> 10</a:t>
            </a:r>
            <a:r>
              <a:rPr lang="el-GR" altLang="en-US" sz="2400" b="1" baseline="30000" smtClean="0">
                <a:solidFill>
                  <a:srgbClr val="FF0000"/>
                </a:solidFill>
              </a:rPr>
              <a:t>8</a:t>
            </a:r>
            <a:r>
              <a:rPr lang="el-GR" altLang="en-US" sz="2400" b="1" smtClean="0">
                <a:solidFill>
                  <a:srgbClr val="FF0000"/>
                </a:solidFill>
              </a:rPr>
              <a:t> </a:t>
            </a:r>
            <a:r>
              <a:rPr lang="en-GB" altLang="en-US" sz="2400" b="1" smtClean="0">
                <a:solidFill>
                  <a:srgbClr val="FF0000"/>
                </a:solidFill>
              </a:rPr>
              <a:t>Pa</a:t>
            </a:r>
            <a:endParaRPr lang="el-GR" altLang="en-US" sz="2400" b="1" smtClean="0">
              <a:solidFill>
                <a:srgbClr val="FF0000"/>
              </a:solidFill>
            </a:endParaRP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4284663" y="1671662"/>
            <a:ext cx="43307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l-GR" altLang="en-US" sz="2400"/>
              <a:t>(</a:t>
            </a:r>
            <a:r>
              <a:rPr lang="en-GB" altLang="en-US" sz="2400"/>
              <a:t>c</a:t>
            </a:r>
            <a:r>
              <a:rPr lang="el-GR" altLang="en-US" sz="2400"/>
              <a:t>)</a:t>
            </a:r>
            <a:r>
              <a:rPr lang="el-GR" altLang="en-US" sz="2400" i="1"/>
              <a:t> </a:t>
            </a:r>
            <a:r>
              <a:rPr lang="el-GR" altLang="en-US" sz="2400" b="1" i="1">
                <a:solidFill>
                  <a:srgbClr val="FF0000"/>
                </a:solidFill>
              </a:rPr>
              <a:t>σ = </a:t>
            </a:r>
            <a:r>
              <a:rPr lang="en-GB" altLang="en-US" sz="2400" b="1" i="1">
                <a:solidFill>
                  <a:srgbClr val="FF0000"/>
                </a:solidFill>
              </a:rPr>
              <a:t>F</a:t>
            </a:r>
            <a:r>
              <a:rPr lang="el-GR" altLang="en-US" sz="2400" b="1" i="1">
                <a:solidFill>
                  <a:srgbClr val="FF0000"/>
                </a:solidFill>
              </a:rPr>
              <a:t> / </a:t>
            </a:r>
            <a:r>
              <a:rPr lang="en-GB" altLang="en-US" sz="2400" b="1" i="1">
                <a:solidFill>
                  <a:srgbClr val="FF0000"/>
                </a:solidFill>
              </a:rPr>
              <a:t>A</a:t>
            </a:r>
            <a:r>
              <a:rPr lang="el-GR" altLang="en-US" sz="2400" i="1"/>
              <a:t>  </a:t>
            </a:r>
            <a:endParaRPr lang="en-GB" altLang="en-US" sz="2400" i="1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GB" altLang="en-US" sz="2400" i="1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2400" i="1"/>
              <a:t>→  </a:t>
            </a:r>
            <a:r>
              <a:rPr lang="en-GB" altLang="en-US" sz="2400" b="1" i="1">
                <a:solidFill>
                  <a:srgbClr val="FF0000"/>
                </a:solidFill>
              </a:rPr>
              <a:t>F = </a:t>
            </a:r>
            <a:r>
              <a:rPr lang="el-GR" altLang="en-US" sz="2400" b="1" i="1">
                <a:solidFill>
                  <a:srgbClr val="FF0000"/>
                </a:solidFill>
              </a:rPr>
              <a:t>σ </a:t>
            </a:r>
            <a:r>
              <a:rPr lang="en-GB" altLang="en-US" sz="2400" b="1" i="1">
                <a:solidFill>
                  <a:srgbClr val="FF0000"/>
                </a:solidFill>
              </a:rPr>
              <a:t>A</a:t>
            </a:r>
            <a:r>
              <a:rPr lang="en-GB" altLang="en-US" sz="2400" i="1"/>
              <a:t>  </a:t>
            </a:r>
            <a:endParaRPr lang="en-GB" altLang="en-US" sz="24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2400"/>
              <a:t>= 1.5 x 10</a:t>
            </a:r>
            <a:r>
              <a:rPr lang="en-GB" altLang="en-US" sz="2400" baseline="30000"/>
              <a:t>9 </a:t>
            </a:r>
            <a:r>
              <a:rPr lang="en-GB" altLang="en-US" sz="2400"/>
              <a:t>Pa x 1.96 x 10</a:t>
            </a:r>
            <a:r>
              <a:rPr lang="en-GB" altLang="en-US" sz="2400" baseline="30000"/>
              <a:t>-7</a:t>
            </a:r>
            <a:r>
              <a:rPr lang="en-GB" altLang="en-US" sz="2400"/>
              <a:t> m</a:t>
            </a:r>
            <a:r>
              <a:rPr lang="en-GB" altLang="en-US" sz="2400" baseline="30000"/>
              <a:t>2</a:t>
            </a:r>
            <a:r>
              <a:rPr lang="en-GB" altLang="en-US" sz="2400"/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2400" b="1">
                <a:solidFill>
                  <a:srgbClr val="FF0000"/>
                </a:solidFill>
              </a:rPr>
              <a:t>Breaking Force, F = 294 N</a:t>
            </a:r>
          </a:p>
        </p:txBody>
      </p:sp>
    </p:spTree>
    <p:extLst>
      <p:ext uri="{BB962C8B-B14F-4D97-AF65-F5344CB8AC3E}">
        <p14:creationId xmlns:p14="http://schemas.microsoft.com/office/powerpoint/2010/main" val="156655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807616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b="1" smtClean="0"/>
              <a:t>The Young Modulus (</a:t>
            </a:r>
            <a:r>
              <a:rPr lang="en-GB" altLang="en-US" b="1" i="1" smtClean="0">
                <a:solidFill>
                  <a:srgbClr val="FF3300"/>
                </a:solidFill>
              </a:rPr>
              <a:t>E </a:t>
            </a:r>
            <a:r>
              <a:rPr lang="en-GB" altLang="en-US" b="1" smtClean="0"/>
              <a:t>)</a:t>
            </a:r>
            <a:r>
              <a:rPr lang="en-GB" altLang="en-US" smtClean="0"/>
              <a:t> </a:t>
            </a:r>
            <a:endParaRPr lang="el-GR" altLang="en-US" smtClean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55365"/>
            <a:ext cx="8424862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800" b="1" dirty="0" smtClean="0">
                <a:solidFill>
                  <a:schemeClr val="accent2"/>
                </a:solidFill>
              </a:rPr>
              <a:t>This is a measure of the stiffness of a material.</a:t>
            </a:r>
          </a:p>
          <a:p>
            <a:pPr marL="0" indent="0" eaLnBrk="1" hangingPunct="1">
              <a:buFontTx/>
              <a:buNone/>
            </a:pPr>
            <a:endParaRPr lang="en-GB" altLang="en-US" sz="2800" b="1" dirty="0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800" b="1" i="1" dirty="0" smtClean="0">
                <a:solidFill>
                  <a:srgbClr val="FF0000"/>
                </a:solidFill>
              </a:rPr>
              <a:t>Young modulus   =     </a:t>
            </a:r>
            <a:r>
              <a:rPr lang="en-GB" altLang="en-US" sz="2800" b="1" i="1" u="sng" dirty="0" smtClean="0">
                <a:solidFill>
                  <a:srgbClr val="FF0000"/>
                </a:solidFill>
              </a:rPr>
              <a:t>stress</a:t>
            </a:r>
            <a:endParaRPr lang="en-GB" altLang="en-US" sz="28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800" b="1" i="1" dirty="0" smtClean="0">
                <a:solidFill>
                  <a:srgbClr val="FF0000"/>
                </a:solidFill>
              </a:rPr>
              <a:t>  		</a:t>
            </a:r>
            <a:r>
              <a:rPr lang="en-GB" altLang="en-US" b="1" i="1" dirty="0">
                <a:solidFill>
                  <a:srgbClr val="FF0000"/>
                </a:solidFill>
              </a:rPr>
              <a:t>	</a:t>
            </a:r>
            <a:r>
              <a:rPr lang="en-GB" altLang="en-US" b="1" i="1" dirty="0" smtClean="0">
                <a:solidFill>
                  <a:srgbClr val="FF0000"/>
                </a:solidFill>
              </a:rPr>
              <a:t>    </a:t>
            </a:r>
            <a:r>
              <a:rPr lang="en-GB" altLang="en-US" sz="2800" b="1" i="1" dirty="0" smtClean="0">
                <a:solidFill>
                  <a:srgbClr val="FF0000"/>
                </a:solidFill>
              </a:rPr>
              <a:t>strain</a:t>
            </a:r>
            <a:endParaRPr lang="en-GB" altLang="en-US" sz="28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800" b="1" dirty="0" smtClean="0">
                <a:solidFill>
                  <a:srgbClr val="FF0000"/>
                </a:solidFill>
              </a:rPr>
              <a:t>	</a:t>
            </a:r>
          </a:p>
          <a:p>
            <a:pPr marL="0" indent="0" eaLnBrk="1" hangingPunct="1">
              <a:buFontTx/>
              <a:buNone/>
            </a:pPr>
            <a:r>
              <a:rPr lang="en-GB" altLang="en-US" sz="2800" b="1" dirty="0" smtClean="0">
                <a:solidFill>
                  <a:srgbClr val="FF0000"/>
                </a:solidFill>
              </a:rPr>
              <a:t>			E = </a:t>
            </a:r>
            <a:r>
              <a:rPr lang="en-GB" altLang="en-US" sz="2800" b="1" i="1" dirty="0" smtClean="0">
                <a:solidFill>
                  <a:srgbClr val="FF0000"/>
                </a:solidFill>
              </a:rPr>
              <a:t>σ / ε</a:t>
            </a:r>
            <a:endParaRPr lang="en-GB" altLang="en-US" sz="28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endParaRPr lang="en-GB" altLang="en-US" sz="2800" b="1" dirty="0" smtClean="0"/>
          </a:p>
          <a:p>
            <a:pPr marL="0" indent="0" eaLnBrk="1" hangingPunct="1">
              <a:buFontTx/>
              <a:buNone/>
            </a:pPr>
            <a:r>
              <a:rPr lang="en-GB" altLang="en-US" sz="2800" b="1" dirty="0" smtClean="0"/>
              <a:t>unit – </a:t>
            </a:r>
            <a:r>
              <a:rPr lang="en-GB" altLang="en-US" sz="2800" b="1" dirty="0" err="1" smtClean="0"/>
              <a:t>pascal</a:t>
            </a:r>
            <a:r>
              <a:rPr lang="en-GB" altLang="en-US" sz="2800" b="1" dirty="0" smtClean="0"/>
              <a:t>   (same as stress)</a:t>
            </a:r>
          </a:p>
        </p:txBody>
      </p:sp>
    </p:spTree>
    <p:extLst>
      <p:ext uri="{BB962C8B-B14F-4D97-AF65-F5344CB8AC3E}">
        <p14:creationId xmlns:p14="http://schemas.microsoft.com/office/powerpoint/2010/main" val="365255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6327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/>
              <a:t>Also: 	tensile stress = </a:t>
            </a:r>
            <a:r>
              <a:rPr lang="en-GB" altLang="en-US" sz="2800" b="1" i="1" dirty="0" smtClean="0">
                <a:solidFill>
                  <a:srgbClr val="FF0000"/>
                </a:solidFill>
              </a:rPr>
              <a:t>F / A</a:t>
            </a:r>
            <a:r>
              <a:rPr lang="en-GB" altLang="en-US" sz="2800" b="1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/>
              <a:t>		and tensile strain = </a:t>
            </a:r>
            <a:r>
              <a:rPr lang="en-GB" altLang="en-US" sz="2800" b="1" i="1" dirty="0" smtClean="0">
                <a:solidFill>
                  <a:srgbClr val="FF0000"/>
                </a:solidFill>
              </a:rPr>
              <a:t>ΔL / L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8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/>
              <a:t>Therefore: 	</a:t>
            </a:r>
            <a:r>
              <a:rPr lang="en-GB" altLang="en-US" sz="2800" b="1" i="1" dirty="0" smtClean="0">
                <a:solidFill>
                  <a:srgbClr val="FF0000"/>
                </a:solidFill>
              </a:rPr>
              <a:t>E  = 	</a:t>
            </a:r>
            <a:r>
              <a:rPr lang="en-GB" altLang="en-US" sz="2800" b="1" i="1" u="sng" dirty="0" smtClean="0">
                <a:solidFill>
                  <a:srgbClr val="FF0000"/>
                </a:solidFill>
              </a:rPr>
              <a:t>(F / A)</a:t>
            </a:r>
            <a:r>
              <a:rPr lang="en-GB" altLang="en-US" sz="2800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dirty="0" smtClean="0">
                <a:solidFill>
                  <a:srgbClr val="FF0000"/>
                </a:solidFill>
              </a:rPr>
              <a:t>       		</a:t>
            </a:r>
            <a:r>
              <a:rPr lang="en-GB" altLang="en-US" b="1" i="1" dirty="0">
                <a:solidFill>
                  <a:srgbClr val="FF0000"/>
                </a:solidFill>
              </a:rPr>
              <a:t> </a:t>
            </a:r>
            <a:r>
              <a:rPr lang="en-GB" altLang="en-US" b="1" i="1" dirty="0" smtClean="0">
                <a:solidFill>
                  <a:srgbClr val="FF0000"/>
                </a:solidFill>
              </a:rPr>
              <a:t>         </a:t>
            </a:r>
            <a:r>
              <a:rPr lang="en-GB" altLang="en-US" sz="2800" b="1" i="1" dirty="0" smtClean="0">
                <a:solidFill>
                  <a:srgbClr val="FF0000"/>
                </a:solidFill>
              </a:rPr>
              <a:t>(</a:t>
            </a:r>
            <a:r>
              <a:rPr lang="en-GB" altLang="en-US" sz="2800" b="1" i="1" dirty="0" smtClean="0">
                <a:solidFill>
                  <a:srgbClr val="FF0000"/>
                </a:solidFill>
              </a:rPr>
              <a:t>ΔL / L)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/>
              <a:t>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/>
              <a:t>which is the same as: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/>
              <a:t>				</a:t>
            </a:r>
            <a:r>
              <a:rPr lang="en-GB" altLang="en-US" b="1" i="1" dirty="0" smtClean="0">
                <a:solidFill>
                  <a:srgbClr val="FF0000"/>
                </a:solidFill>
              </a:rPr>
              <a:t>E = 	 </a:t>
            </a:r>
            <a:r>
              <a:rPr lang="en-GB" altLang="en-US" b="1" i="1" u="sng" dirty="0" smtClean="0">
                <a:solidFill>
                  <a:srgbClr val="FF0000"/>
                </a:solidFill>
              </a:rPr>
              <a:t>F  L</a:t>
            </a:r>
            <a:r>
              <a:rPr lang="en-GB" altLang="en-US" b="1" i="1" dirty="0" smtClean="0">
                <a:solidFill>
                  <a:srgbClr val="FF0000"/>
                </a:solidFill>
              </a:rPr>
              <a:t>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b="1" i="1" dirty="0" smtClean="0">
                <a:solidFill>
                  <a:srgbClr val="FF0000"/>
                </a:solidFill>
              </a:rPr>
              <a:t> 					A ΔL</a:t>
            </a:r>
          </a:p>
        </p:txBody>
      </p:sp>
    </p:spTree>
    <p:extLst>
      <p:ext uri="{BB962C8B-B14F-4D97-AF65-F5344CB8AC3E}">
        <p14:creationId xmlns:p14="http://schemas.microsoft.com/office/powerpoint/2010/main" val="80490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4035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Examples of Young </a:t>
            </a:r>
            <a:r>
              <a:rPr lang="en-GB" altLang="en-US" b="1" dirty="0" smtClean="0"/>
              <a:t>Modulus – What do these numbers mean?</a:t>
            </a:r>
            <a:r>
              <a:rPr lang="en-GB" altLang="en-US" dirty="0" smtClean="0"/>
              <a:t> </a:t>
            </a:r>
            <a:endParaRPr lang="el-GR" altLang="en-US" dirty="0" smtClean="0"/>
          </a:p>
        </p:txBody>
      </p:sp>
      <p:graphicFrame>
        <p:nvGraphicFramePr>
          <p:cNvPr id="166018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650552"/>
              </p:ext>
            </p:extLst>
          </p:nvPr>
        </p:nvGraphicFramePr>
        <p:xfrm>
          <a:off x="1115616" y="1916832"/>
          <a:ext cx="6840537" cy="4730981"/>
        </p:xfrm>
        <a:graphic>
          <a:graphicData uri="http://schemas.openxmlformats.org/drawingml/2006/table">
            <a:tbl>
              <a:tblPr/>
              <a:tblGrid>
                <a:gridCol w="4202112"/>
                <a:gridCol w="2638425"/>
              </a:tblGrid>
              <a:tr h="5857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Material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x 10</a:t>
                      </a:r>
                      <a:r>
                        <a:rPr kumimoji="0" lang="en-GB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Pa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diamond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titanium carbide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steel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copper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brass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glass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oak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rubber band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4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85" y="-183581"/>
            <a:ext cx="9248951" cy="7078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9" y="111737"/>
            <a:ext cx="3445136" cy="1329789"/>
          </a:xfrm>
          <a:noFill/>
        </p:spPr>
        <p:txBody>
          <a:bodyPr>
            <a:normAutofit/>
          </a:bodyPr>
          <a:lstStyle/>
          <a:p>
            <a:r>
              <a:rPr lang="en-GB" sz="2800" b="1" dirty="0" smtClean="0"/>
              <a:t>Tom cruise : </a:t>
            </a:r>
            <a:r>
              <a:rPr lang="en-GB" sz="2800" b="1" dirty="0" err="1" smtClean="0"/>
              <a:t>Burj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Khalifa</a:t>
            </a:r>
            <a:r>
              <a:rPr lang="en-GB" sz="2800" b="1" dirty="0" smtClean="0"/>
              <a:t> stunt</a:t>
            </a:r>
            <a:endParaRPr lang="en-GB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17666" y="3823690"/>
            <a:ext cx="2143125" cy="1609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46230"/>
          <a:stretch/>
        </p:blipFill>
        <p:spPr>
          <a:xfrm>
            <a:off x="7326694" y="0"/>
            <a:ext cx="1912172" cy="2781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94" y="1570616"/>
            <a:ext cx="2648601" cy="19776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810" y="3548238"/>
            <a:ext cx="387191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wire attached to Tom cruise is 2.5m in length and cross sectional area of 2.8x10-</a:t>
            </a:r>
            <a:r>
              <a:rPr lang="en-GB" sz="1200" dirty="0" smtClean="0"/>
              <a:t>7</a:t>
            </a:r>
            <a:r>
              <a:rPr lang="en-GB" dirty="0" smtClean="0"/>
              <a:t> m². At an extension corresponding to load of 82N ( When Tom is on the string). The extension is 7.6 x 10-3 m calculate for the wire ::</a:t>
            </a:r>
          </a:p>
          <a:p>
            <a:pPr marL="342900" indent="-342900">
              <a:buAutoNum type="arabicPeriod"/>
            </a:pPr>
            <a:r>
              <a:rPr lang="en-GB" dirty="0" smtClean="0"/>
              <a:t>The tensile stress</a:t>
            </a:r>
          </a:p>
          <a:p>
            <a:pPr marL="342900" indent="-342900">
              <a:buAutoNum type="arabicPeriod"/>
            </a:pPr>
            <a:r>
              <a:rPr lang="en-GB" dirty="0" smtClean="0"/>
              <a:t>The tensile strain</a:t>
            </a:r>
          </a:p>
          <a:p>
            <a:pPr marL="342900" indent="-342900">
              <a:buAutoNum type="arabicPeriod"/>
            </a:pPr>
            <a:r>
              <a:rPr lang="en-GB" dirty="0" smtClean="0"/>
              <a:t>Young modulus of the wire.</a:t>
            </a:r>
          </a:p>
          <a:p>
            <a:pPr marL="342900" indent="-342900">
              <a:buAutoNum type="arabicPeriod"/>
            </a:pPr>
            <a:r>
              <a:rPr lang="en-GB" dirty="0" smtClean="0"/>
              <a:t>Energy stored in the wire.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62810" y="1581420"/>
            <a:ext cx="376642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effectLst/>
              </a:rPr>
              <a:t>The actor climbed up -- and also ran down -- the mirrored glass exterior of the </a:t>
            </a:r>
            <a:r>
              <a:rPr lang="en-GB" dirty="0" err="1" smtClean="0">
                <a:effectLst/>
              </a:rPr>
              <a:t>Burj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Khalifa</a:t>
            </a:r>
            <a:r>
              <a:rPr lang="en-GB" dirty="0" smtClean="0">
                <a:effectLst/>
              </a:rPr>
              <a:t>, the 181-story, 2,723-foot-tall skyscraper in Dubai that holds the record for the highest structure ever built.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9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Tom Cruise :  </a:t>
            </a:r>
            <a:r>
              <a:rPr lang="en-GB" dirty="0" err="1" smtClean="0"/>
              <a:t>Burj</a:t>
            </a:r>
            <a:r>
              <a:rPr lang="en-GB" dirty="0" smtClean="0"/>
              <a:t> </a:t>
            </a:r>
            <a:r>
              <a:rPr lang="en-GB" dirty="0" err="1" smtClean="0"/>
              <a:t>Khalifa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64" t="47442" r="42231" b="26108"/>
          <a:stretch/>
        </p:blipFill>
        <p:spPr>
          <a:xfrm>
            <a:off x="467957" y="1506072"/>
            <a:ext cx="4631168" cy="27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733004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mtClean="0"/>
              <a:t>Question 1</a:t>
            </a:r>
            <a:endParaRPr lang="el-GR" altLang="en-US" smtClean="0">
              <a:cs typeface="Arial" charset="0"/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9316"/>
            <a:ext cx="8181975" cy="46720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800" i="1" smtClean="0"/>
              <a:t>Calculate the tensile strain caused to a steel wire when put under 4.0 x 10 </a:t>
            </a:r>
            <a:r>
              <a:rPr lang="en-GB" altLang="en-US" sz="2800" i="1" baseline="30000" smtClean="0"/>
              <a:t>7</a:t>
            </a:r>
            <a:r>
              <a:rPr lang="en-GB" altLang="en-US" sz="2800" i="1" smtClean="0"/>
              <a:t> Pa of stress.</a:t>
            </a:r>
          </a:p>
          <a:p>
            <a:pPr marL="0" indent="0" eaLnBrk="1" hangingPunct="1">
              <a:buFontTx/>
              <a:buNone/>
            </a:pPr>
            <a:r>
              <a:rPr lang="en-GB" altLang="en-US" sz="2800" b="1" smtClean="0">
                <a:solidFill>
                  <a:srgbClr val="FF0000"/>
                </a:solidFill>
              </a:rPr>
              <a:t>E = </a:t>
            </a:r>
            <a:r>
              <a:rPr lang="en-GB" altLang="en-US" sz="2800" b="1" i="1" smtClean="0">
                <a:solidFill>
                  <a:srgbClr val="FF0000"/>
                </a:solidFill>
              </a:rPr>
              <a:t>σ / ε</a:t>
            </a:r>
            <a:endParaRPr lang="en-GB" altLang="en-US" sz="2800" b="1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800" i="1" smtClean="0">
                <a:cs typeface="Arial" charset="0"/>
              </a:rPr>
              <a:t>→ </a:t>
            </a:r>
            <a:r>
              <a:rPr lang="en-GB" altLang="en-US" sz="2800" b="1" i="1" smtClean="0">
                <a:solidFill>
                  <a:srgbClr val="FF0000"/>
                </a:solidFill>
              </a:rPr>
              <a:t>ε</a:t>
            </a:r>
            <a:r>
              <a:rPr lang="en-GB" altLang="en-US" sz="2800" i="1" smtClean="0">
                <a:cs typeface="Arial" charset="0"/>
              </a:rPr>
              <a:t> </a:t>
            </a:r>
            <a:r>
              <a:rPr lang="en-GB" altLang="en-US" sz="2800" b="1" smtClean="0">
                <a:solidFill>
                  <a:srgbClr val="FF0000"/>
                </a:solidFill>
              </a:rPr>
              <a:t>=</a:t>
            </a:r>
            <a:r>
              <a:rPr lang="en-GB" altLang="en-US" sz="2800" i="1" smtClean="0">
                <a:cs typeface="Arial" charset="0"/>
              </a:rPr>
              <a:t> </a:t>
            </a:r>
            <a:r>
              <a:rPr lang="en-GB" altLang="en-US" sz="2800" b="1" i="1" smtClean="0">
                <a:solidFill>
                  <a:srgbClr val="FF0000"/>
                </a:solidFill>
              </a:rPr>
              <a:t>σ / </a:t>
            </a:r>
            <a:r>
              <a:rPr lang="en-GB" altLang="en-US" sz="2800" b="1" smtClean="0">
                <a:solidFill>
                  <a:srgbClr val="FF0000"/>
                </a:solidFill>
              </a:rPr>
              <a:t>E</a:t>
            </a:r>
          </a:p>
          <a:p>
            <a:pPr marL="0" indent="0" eaLnBrk="1" hangingPunct="1">
              <a:buFontTx/>
              <a:buNone/>
            </a:pPr>
            <a:r>
              <a:rPr lang="en-GB" altLang="en-US" sz="2800" smtClean="0">
                <a:cs typeface="Arial" charset="0"/>
              </a:rPr>
              <a:t>= (</a:t>
            </a:r>
            <a:r>
              <a:rPr lang="en-GB" altLang="en-US" sz="2800" smtClean="0"/>
              <a:t>4.0 x 10 </a:t>
            </a:r>
            <a:r>
              <a:rPr lang="en-GB" altLang="en-US" sz="2800" baseline="30000" smtClean="0"/>
              <a:t>7</a:t>
            </a:r>
            <a:r>
              <a:rPr lang="en-GB" altLang="en-US" sz="2800" smtClean="0"/>
              <a:t> Pa) / (210 x 10 </a:t>
            </a:r>
            <a:r>
              <a:rPr lang="en-GB" altLang="en-US" sz="2800" baseline="30000" smtClean="0"/>
              <a:t>9</a:t>
            </a:r>
            <a:r>
              <a:rPr lang="en-GB" altLang="en-US" sz="2800" smtClean="0"/>
              <a:t> Pa)</a:t>
            </a:r>
          </a:p>
          <a:p>
            <a:pPr marL="0" indent="0" eaLnBrk="1" hangingPunct="1">
              <a:buFontTx/>
              <a:buNone/>
            </a:pPr>
            <a:r>
              <a:rPr lang="en-GB" altLang="en-US" sz="2800" smtClean="0">
                <a:cs typeface="Arial" charset="0"/>
              </a:rPr>
              <a:t>= </a:t>
            </a:r>
            <a:r>
              <a:rPr lang="en-GB" altLang="en-US" sz="2800" smtClean="0"/>
              <a:t>0.01904</a:t>
            </a:r>
          </a:p>
          <a:p>
            <a:pPr marL="0" indent="0" eaLnBrk="1" hangingPunct="1">
              <a:buFontTx/>
              <a:buNone/>
            </a:pPr>
            <a:endParaRPr lang="en-GB" altLang="en-US" sz="2800" b="1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800" b="1" smtClean="0">
                <a:solidFill>
                  <a:srgbClr val="FF0000"/>
                </a:solidFill>
              </a:rPr>
              <a:t>tensile strain = 0.00019</a:t>
            </a:r>
          </a:p>
          <a:p>
            <a:pPr marL="0" indent="0" eaLnBrk="1" hangingPunct="1">
              <a:buFontTx/>
              <a:buNone/>
            </a:pPr>
            <a:r>
              <a:rPr lang="en-GB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17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768946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mtClean="0"/>
              <a:t>Question 2</a:t>
            </a:r>
            <a:endParaRPr lang="el-GR" altLang="en-US" smtClean="0"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45258"/>
            <a:ext cx="4103687" cy="37433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i="1" smtClean="0"/>
              <a:t>A metal wire of original length 1.6m, cross sectional area 0.8 mm</a:t>
            </a:r>
            <a:r>
              <a:rPr lang="en-GB" altLang="en-US" sz="2400" i="1" baseline="30000" smtClean="0"/>
              <a:t>2</a:t>
            </a:r>
            <a:r>
              <a:rPr lang="en-GB" altLang="en-US" sz="2400" i="1" smtClean="0"/>
              <a:t> extends by 4mm when stretched by a tensile force of 200N.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i="1" smtClean="0"/>
              <a:t>Calculate the wire’s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i="1" smtClean="0"/>
              <a:t>(a) strain,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i="1" smtClean="0"/>
              <a:t>(b) stress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i="1" smtClean="0"/>
              <a:t>(c) Young Modulus.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859338" y="1816695"/>
            <a:ext cx="368458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/>
              <a:t>(a)</a:t>
            </a:r>
            <a:r>
              <a:rPr lang="en-GB" altLang="en-US" sz="3200" i="1"/>
              <a:t> </a:t>
            </a:r>
            <a:r>
              <a:rPr lang="en-GB" altLang="en-US" sz="3200" b="1">
                <a:solidFill>
                  <a:srgbClr val="FF0000"/>
                </a:solidFill>
              </a:rPr>
              <a:t>ε = </a:t>
            </a:r>
            <a:r>
              <a:rPr lang="en-GB" altLang="en-US" sz="3200" b="1" i="1">
                <a:solidFill>
                  <a:srgbClr val="FF0000"/>
                </a:solidFill>
              </a:rPr>
              <a:t>ΔL / L</a:t>
            </a:r>
            <a:endParaRPr lang="en-GB" altLang="en-US" sz="3200" b="1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/>
              <a:t>= 0.004m / 1.6m</a:t>
            </a:r>
            <a:endParaRPr lang="en-GB" altLang="en-US" sz="3200" i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/>
              <a:t>= 0.0025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 b="1">
                <a:solidFill>
                  <a:srgbClr val="FF0000"/>
                </a:solidFill>
              </a:rPr>
              <a:t>strain = 0.0025</a:t>
            </a:r>
          </a:p>
        </p:txBody>
      </p:sp>
    </p:spTree>
    <p:extLst>
      <p:ext uri="{BB962C8B-B14F-4D97-AF65-F5344CB8AC3E}">
        <p14:creationId xmlns:p14="http://schemas.microsoft.com/office/powerpoint/2010/main" val="9270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51582"/>
            <a:ext cx="7775575" cy="45656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mtClean="0"/>
              <a:t>(b)</a:t>
            </a:r>
            <a:r>
              <a:rPr lang="en-GB" altLang="en-US" i="1" smtClean="0"/>
              <a:t> </a:t>
            </a:r>
            <a:r>
              <a:rPr lang="en-GB" altLang="en-US" b="1" i="1" smtClean="0">
                <a:solidFill>
                  <a:srgbClr val="FF0000"/>
                </a:solidFill>
              </a:rPr>
              <a:t>σ = F / A</a:t>
            </a:r>
            <a:endParaRPr lang="el-GR" altLang="en-US" b="1" i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altLang="en-US" smtClean="0"/>
              <a:t>= 200</a:t>
            </a:r>
            <a:r>
              <a:rPr lang="en-GB" altLang="en-US" smtClean="0"/>
              <a:t>N</a:t>
            </a:r>
            <a:r>
              <a:rPr lang="el-GR" altLang="en-US" smtClean="0"/>
              <a:t> / 0.8 </a:t>
            </a:r>
            <a:r>
              <a:rPr lang="en-GB" altLang="en-US" smtClean="0"/>
              <a:t>x</a:t>
            </a:r>
            <a:r>
              <a:rPr lang="el-GR" altLang="en-US" smtClean="0"/>
              <a:t> 10</a:t>
            </a:r>
            <a:r>
              <a:rPr lang="en-GB" altLang="en-US" smtClean="0"/>
              <a:t> </a:t>
            </a:r>
            <a:r>
              <a:rPr lang="el-GR" altLang="en-US" baseline="30000" smtClean="0"/>
              <a:t>-</a:t>
            </a:r>
            <a:r>
              <a:rPr lang="en-GB" altLang="en-US" baseline="30000" smtClean="0"/>
              <a:t> </a:t>
            </a:r>
            <a:r>
              <a:rPr lang="el-GR" altLang="en-US" baseline="30000" smtClean="0"/>
              <a:t>6</a:t>
            </a:r>
            <a:r>
              <a:rPr lang="el-GR" altLang="en-US" smtClean="0"/>
              <a:t> </a:t>
            </a:r>
            <a:r>
              <a:rPr lang="en-GB" altLang="en-US" smtClean="0"/>
              <a:t>m</a:t>
            </a:r>
            <a:r>
              <a:rPr lang="el-GR" altLang="en-US" baseline="30000" smtClean="0"/>
              <a:t>2</a:t>
            </a:r>
            <a:r>
              <a:rPr lang="el-GR" altLang="en-US" smtClean="0"/>
              <a:t> </a:t>
            </a:r>
            <a:r>
              <a:rPr lang="el-GR" altLang="en-US" i="1" smtClean="0"/>
              <a:t>     </a:t>
            </a:r>
            <a:endParaRPr lang="en-GB" altLang="en-US" i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altLang="en-US" i="1" smtClean="0"/>
              <a:t>(1</a:t>
            </a:r>
            <a:r>
              <a:rPr lang="en-GB" altLang="en-US" i="1" smtClean="0"/>
              <a:t>m</a:t>
            </a:r>
            <a:r>
              <a:rPr lang="el-GR" altLang="en-US" i="1" baseline="30000" smtClean="0"/>
              <a:t>2</a:t>
            </a:r>
            <a:r>
              <a:rPr lang="el-GR" altLang="en-US" i="1" smtClean="0"/>
              <a:t> = 1 000 000 </a:t>
            </a:r>
            <a:r>
              <a:rPr lang="en-GB" altLang="en-US" i="1" smtClean="0"/>
              <a:t>mm</a:t>
            </a:r>
            <a:r>
              <a:rPr lang="el-GR" altLang="en-US" i="1" baseline="30000" smtClean="0"/>
              <a:t>2</a:t>
            </a:r>
            <a:r>
              <a:rPr lang="el-GR" altLang="en-US" i="1" smtClean="0"/>
              <a:t>)</a:t>
            </a:r>
            <a:endParaRPr lang="en-GB" altLang="en-US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b="1" smtClean="0">
                <a:solidFill>
                  <a:srgbClr val="FF0000"/>
                </a:solidFill>
              </a:rPr>
              <a:t>stress</a:t>
            </a:r>
            <a:r>
              <a:rPr lang="el-GR" altLang="en-US" b="1" smtClean="0">
                <a:solidFill>
                  <a:srgbClr val="FF0000"/>
                </a:solidFill>
              </a:rPr>
              <a:t> = 2.5 </a:t>
            </a:r>
            <a:r>
              <a:rPr lang="en-GB" altLang="en-US" b="1" smtClean="0">
                <a:solidFill>
                  <a:srgbClr val="FF0000"/>
                </a:solidFill>
              </a:rPr>
              <a:t>x</a:t>
            </a:r>
            <a:r>
              <a:rPr lang="el-GR" altLang="en-US" b="1" smtClean="0">
                <a:solidFill>
                  <a:srgbClr val="FF0000"/>
                </a:solidFill>
              </a:rPr>
              <a:t> 10</a:t>
            </a:r>
            <a:r>
              <a:rPr lang="el-GR" altLang="en-US" b="1" baseline="30000" smtClean="0">
                <a:solidFill>
                  <a:srgbClr val="FF0000"/>
                </a:solidFill>
              </a:rPr>
              <a:t>8</a:t>
            </a:r>
            <a:r>
              <a:rPr lang="el-GR" altLang="en-US" b="1" smtClean="0">
                <a:solidFill>
                  <a:srgbClr val="FF0000"/>
                </a:solidFill>
              </a:rPr>
              <a:t> </a:t>
            </a:r>
            <a:r>
              <a:rPr lang="en-GB" altLang="en-US" b="1" smtClean="0">
                <a:solidFill>
                  <a:srgbClr val="FF0000"/>
                </a:solidFill>
              </a:rPr>
              <a:t>Pa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altLang="en-US" smtClean="0"/>
              <a:t>(</a:t>
            </a:r>
            <a:r>
              <a:rPr lang="en-GB" altLang="en-US" smtClean="0"/>
              <a:t>c</a:t>
            </a:r>
            <a:r>
              <a:rPr lang="el-GR" altLang="en-US" smtClean="0"/>
              <a:t>)</a:t>
            </a:r>
            <a:r>
              <a:rPr lang="el-GR" altLang="en-US" i="1" smtClean="0"/>
              <a:t> </a:t>
            </a:r>
            <a:r>
              <a:rPr lang="en-GB" altLang="en-US" b="1" i="1" smtClean="0">
                <a:solidFill>
                  <a:srgbClr val="FF0000"/>
                </a:solidFill>
              </a:rPr>
              <a:t>E</a:t>
            </a:r>
            <a:r>
              <a:rPr lang="el-GR" altLang="en-US" b="1" i="1" smtClean="0">
                <a:solidFill>
                  <a:srgbClr val="FF0000"/>
                </a:solidFill>
              </a:rPr>
              <a:t> = σ / ε</a:t>
            </a:r>
            <a:endParaRPr lang="en-GB" altLang="en-US" b="1" i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mtClean="0"/>
              <a:t>= 2.5 x 10 </a:t>
            </a:r>
            <a:r>
              <a:rPr lang="en-GB" altLang="en-US" baseline="30000" smtClean="0"/>
              <a:t>8</a:t>
            </a:r>
            <a:r>
              <a:rPr lang="en-GB" altLang="en-US" smtClean="0"/>
              <a:t> / 0.0025</a:t>
            </a:r>
            <a:endParaRPr lang="en-GB" altLang="en-US" b="1" i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b="1" i="1" smtClean="0">
                <a:solidFill>
                  <a:srgbClr val="FF0000"/>
                </a:solidFill>
              </a:rPr>
              <a:t>Young modulus</a:t>
            </a:r>
            <a:r>
              <a:rPr lang="en-GB" altLang="en-US" b="1" smtClean="0">
                <a:solidFill>
                  <a:srgbClr val="FF0000"/>
                </a:solidFill>
              </a:rPr>
              <a:t> = 1.0 x 10</a:t>
            </a:r>
            <a:r>
              <a:rPr lang="en-GB" altLang="en-US" b="1" baseline="30000" smtClean="0">
                <a:solidFill>
                  <a:srgbClr val="FF0000"/>
                </a:solidFill>
              </a:rPr>
              <a:t>11</a:t>
            </a:r>
            <a:r>
              <a:rPr lang="en-GB" altLang="en-US" b="1" smtClean="0">
                <a:solidFill>
                  <a:srgbClr val="FF0000"/>
                </a:solidFill>
              </a:rPr>
              <a:t> Pa</a:t>
            </a:r>
          </a:p>
        </p:txBody>
      </p:sp>
    </p:spTree>
    <p:extLst>
      <p:ext uri="{BB962C8B-B14F-4D97-AF65-F5344CB8AC3E}">
        <p14:creationId xmlns:p14="http://schemas.microsoft.com/office/powerpoint/2010/main" val="283235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79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Comic Sans MS" panose="030F0702030302020204" pitchFamily="66" charset="0"/>
              </a:rPr>
              <a:t>Elastic strain energy </a:t>
            </a:r>
            <a:endParaRPr lang="el-GR" altLang="en-US" smtClean="0">
              <a:latin typeface="Comic Sans MS" panose="030F0702030302020204" pitchFamily="66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03462"/>
            <a:ext cx="8002588" cy="41338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latin typeface="Comic Sans MS" panose="030F0702030302020204" pitchFamily="66" charset="0"/>
              </a:rPr>
              <a:t>When a spring or wire is stretched potential energy is stored.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80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latin typeface="Comic Sans MS" panose="030F0702030302020204" pitchFamily="66" charset="0"/>
              </a:rPr>
              <a:t>This form of potential energy is called </a:t>
            </a:r>
            <a:r>
              <a:rPr lang="en-GB" altLang="en-US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t>elastic strain energy</a:t>
            </a:r>
            <a:r>
              <a:rPr lang="en-GB" altLang="en-US" sz="2800" smtClean="0">
                <a:latin typeface="Comic Sans MS" panose="030F0702030302020204" pitchFamily="66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80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latin typeface="Comic Sans MS" panose="030F0702030302020204" pitchFamily="66" charset="0"/>
              </a:rPr>
              <a:t>Consider a spring of original length </a:t>
            </a:r>
            <a:r>
              <a:rPr lang="en-GB" altLang="en-US" sz="2800" i="1" smtClean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altLang="en-US" sz="2800" smtClean="0">
                <a:latin typeface="Comic Sans MS" panose="030F0702030302020204" pitchFamily="66" charset="0"/>
              </a:rPr>
              <a:t> undergoing an extension </a:t>
            </a:r>
            <a:r>
              <a:rPr lang="en-GB" altLang="en-US" sz="2800" i="1" smtClean="0">
                <a:solidFill>
                  <a:srgbClr val="FF0000"/>
                </a:solidFill>
                <a:latin typeface="Comic Sans MS" panose="030F0702030302020204" pitchFamily="66" charset="0"/>
              </a:rPr>
              <a:t>ΔL</a:t>
            </a:r>
            <a:r>
              <a:rPr lang="en-GB" altLang="en-US" sz="2800" smtClean="0">
                <a:latin typeface="Comic Sans MS" panose="030F0702030302020204" pitchFamily="66" charset="0"/>
              </a:rPr>
              <a:t> due to a tensile force </a:t>
            </a:r>
            <a:r>
              <a:rPr lang="en-GB" altLang="en-US" sz="2800" i="1" smtClean="0">
                <a:latin typeface="Comic Sans MS" panose="030F0702030302020204" pitchFamily="66" charset="0"/>
              </a:rPr>
              <a:t>F</a:t>
            </a:r>
            <a:r>
              <a:rPr lang="en-GB" altLang="en-US" sz="2800" smtClean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16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stress and s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344816" cy="50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8124"/>
            <a:ext cx="8218488" cy="922337"/>
          </a:xfrm>
        </p:spPr>
        <p:txBody>
          <a:bodyPr>
            <a:normAutofit/>
          </a:bodyPr>
          <a:lstStyle/>
          <a:p>
            <a:pPr eaLnBrk="1" hangingPunct="1"/>
            <a:endParaRPr lang="en-GB" altLang="en-US" sz="36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44824"/>
            <a:ext cx="8229600" cy="5472608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400" dirty="0" smtClean="0">
                <a:latin typeface="Comic Sans MS" panose="030F0702030302020204" pitchFamily="66" charset="0"/>
              </a:rPr>
              <a:t>What is meant by ‘strain energy’?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400" dirty="0" smtClean="0">
                <a:latin typeface="Comic Sans MS" panose="030F0702030302020204" pitchFamily="66" charset="0"/>
              </a:rPr>
              <a:t>Show that the strain energy stored by a spring is given by: </a:t>
            </a:r>
            <a:r>
              <a:rPr lang="en-GB" altLang="en-US" sz="24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strain energy = ½ F ΔL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400" dirty="0" smtClean="0">
                <a:latin typeface="Comic Sans MS" panose="030F0702030302020204" pitchFamily="66" charset="0"/>
              </a:rPr>
              <a:t>A spring of natural length 30 cm is extended to 36cm by a force of 5N. Calculate the energy stored in the spring.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400" dirty="0" smtClean="0">
                <a:latin typeface="Comic Sans MS" panose="030F0702030302020204" pitchFamily="66" charset="0"/>
              </a:rPr>
              <a:t>Explain why a rubber band becomes warmer when it is continually stretched and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unstretched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400" dirty="0" smtClean="0">
                <a:latin typeface="Comic Sans MS" panose="030F0702030302020204" pitchFamily="66" charset="0"/>
              </a:rPr>
              <a:t>Show that the strain energy stored by a spring is given by: </a:t>
            </a:r>
            <a:r>
              <a:rPr lang="en-GB" altLang="en-US" sz="24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strain energy = ½ k ΔL</a:t>
            </a:r>
            <a:r>
              <a:rPr lang="en-GB" altLang="en-US" sz="2400" baseline="300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2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85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63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Comic Sans MS" panose="030F0702030302020204" pitchFamily="66" charset="0"/>
              </a:rPr>
              <a:t>Elastic strain energy </a:t>
            </a:r>
            <a:endParaRPr lang="el-GR" altLang="en-US" smtClean="0">
              <a:latin typeface="Comic Sans MS" panose="030F0702030302020204" pitchFamily="66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575"/>
            <a:ext cx="4608512" cy="41767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The graph opposite shows how the force varies as the spring extends.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The work done in extending the spring is given by: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work = force x distance</a:t>
            </a:r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 flipH="1" flipV="1">
            <a:off x="5746750" y="1919188"/>
            <a:ext cx="9525" cy="2560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5616575" y="4371875"/>
            <a:ext cx="3275013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3798" name="Line 18"/>
          <p:cNvSpPr>
            <a:spLocks noChangeShapeType="1"/>
          </p:cNvSpPr>
          <p:nvPr/>
        </p:nvSpPr>
        <p:spPr bwMode="auto">
          <a:xfrm flipV="1">
            <a:off x="5767388" y="2185888"/>
            <a:ext cx="2628900" cy="2189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3799" name="Text Box 19"/>
          <p:cNvSpPr txBox="1">
            <a:spLocks noChangeArrowheads="1"/>
          </p:cNvSpPr>
          <p:nvPr/>
        </p:nvSpPr>
        <p:spPr bwMode="auto">
          <a:xfrm>
            <a:off x="5430838" y="4297263"/>
            <a:ext cx="4222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33800" name="Text Box 28"/>
          <p:cNvSpPr txBox="1">
            <a:spLocks noChangeArrowheads="1"/>
          </p:cNvSpPr>
          <p:nvPr/>
        </p:nvSpPr>
        <p:spPr bwMode="auto">
          <a:xfrm>
            <a:off x="5694363" y="1773138"/>
            <a:ext cx="9493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force</a:t>
            </a:r>
          </a:p>
        </p:txBody>
      </p:sp>
      <p:sp>
        <p:nvSpPr>
          <p:cNvPr id="33801" name="Text Box 29"/>
          <p:cNvSpPr txBox="1">
            <a:spLocks noChangeArrowheads="1"/>
          </p:cNvSpPr>
          <p:nvPr/>
        </p:nvSpPr>
        <p:spPr bwMode="auto">
          <a:xfrm>
            <a:off x="6538913" y="4365525"/>
            <a:ext cx="1258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extension</a:t>
            </a:r>
          </a:p>
        </p:txBody>
      </p:sp>
    </p:spTree>
    <p:extLst>
      <p:ext uri="{BB962C8B-B14F-4D97-AF65-F5344CB8AC3E}">
        <p14:creationId xmlns:p14="http://schemas.microsoft.com/office/powerpoint/2010/main" val="14537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433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anose="030F0702030302020204" pitchFamily="66" charset="0"/>
              </a:rPr>
              <a:t>Elastic strain energy </a:t>
            </a:r>
            <a:endParaRPr lang="el-GR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2567"/>
            <a:ext cx="5688012" cy="417671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altLang="en-US" sz="2400" smtClean="0">
                <a:latin typeface="Comic Sans MS" panose="030F0702030302020204" pitchFamily="66" charset="0"/>
              </a:rPr>
              <a:t>= </a:t>
            </a:r>
            <a:r>
              <a:rPr lang="fr-FR" altLang="en-US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average tensile force x 	extension</a:t>
            </a:r>
            <a:endParaRPr lang="en-GB" altLang="en-US" sz="2400" i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i="1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i="1" smtClean="0">
                <a:latin typeface="Comic Sans MS" panose="030F0702030302020204" pitchFamily="66" charset="0"/>
              </a:rPr>
              <a:t>= </a:t>
            </a:r>
            <a:r>
              <a:rPr lang="en-GB" altLang="en-US" sz="2400" i="1" smtClean="0">
                <a:solidFill>
                  <a:srgbClr val="FF0000"/>
                </a:solidFill>
                <a:latin typeface="Comic Sans MS" panose="030F0702030302020204" pitchFamily="66" charset="0"/>
              </a:rPr>
              <a:t>½ F ΔL</a:t>
            </a:r>
            <a:r>
              <a:rPr lang="en-GB" altLang="en-US" sz="2400" i="1" smtClean="0">
                <a:latin typeface="Comic Sans MS" panose="030F0702030302020204" pitchFamily="66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i="1" smtClean="0">
                <a:latin typeface="Comic Sans MS" panose="030F0702030302020204" pitchFamily="66" charset="0"/>
              </a:rPr>
              <a:t>= area under the curve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i="1" smtClean="0">
                <a:latin typeface="Comic Sans MS" panose="030F0702030302020204" pitchFamily="66" charset="0"/>
              </a:rPr>
              <a:t>= energy stored in the spring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i="1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i="1" smtClean="0">
                <a:latin typeface="Comic Sans MS" panose="030F0702030302020204" pitchFamily="66" charset="0"/>
              </a:rPr>
              <a:t>and so: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i="1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i="1" smtClean="0">
                <a:solidFill>
                  <a:srgbClr val="FF0000"/>
                </a:solidFill>
                <a:latin typeface="Comic Sans MS" panose="030F0702030302020204" pitchFamily="66" charset="0"/>
              </a:rPr>
              <a:t>elastic strain energy = ½ F ΔL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92725" y="2204864"/>
            <a:ext cx="3598863" cy="3024187"/>
            <a:chOff x="444" y="3025"/>
            <a:chExt cx="3483" cy="3326"/>
          </a:xfrm>
        </p:grpSpPr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 flipH="1" flipV="1">
              <a:off x="883" y="3185"/>
              <a:ext cx="10" cy="28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 flipV="1">
              <a:off x="757" y="5883"/>
              <a:ext cx="3170" cy="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 flipV="1">
              <a:off x="904" y="3479"/>
              <a:ext cx="2544" cy="24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578" y="5801"/>
              <a:ext cx="409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>
              <a:off x="872" y="3458"/>
              <a:ext cx="25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34826" name="Line 10"/>
            <p:cNvSpPr>
              <a:spLocks noChangeShapeType="1"/>
            </p:cNvSpPr>
            <p:nvPr/>
          </p:nvSpPr>
          <p:spPr bwMode="auto">
            <a:xfrm>
              <a:off x="3440" y="3426"/>
              <a:ext cx="0" cy="24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34827" name="AutoShape 11"/>
            <p:cNvSpPr>
              <a:spLocks noChangeArrowheads="1"/>
            </p:cNvSpPr>
            <p:nvPr/>
          </p:nvSpPr>
          <p:spPr bwMode="auto">
            <a:xfrm flipH="1">
              <a:off x="955" y="3527"/>
              <a:ext cx="2467" cy="2337"/>
            </a:xfrm>
            <a:prstGeom prst="rtTriangl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Comic Sans MS" panose="030F0702030302020204" pitchFamily="66" charset="0"/>
              </a:endParaRPr>
            </a:p>
          </p:txBody>
        </p:sp>
        <p:sp>
          <p:nvSpPr>
            <p:cNvPr id="34828" name="Text Box 12"/>
            <p:cNvSpPr txBox="1">
              <a:spLocks noChangeArrowheads="1"/>
            </p:cNvSpPr>
            <p:nvPr/>
          </p:nvSpPr>
          <p:spPr bwMode="auto">
            <a:xfrm>
              <a:off x="444" y="3264"/>
              <a:ext cx="40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i="1">
                  <a:latin typeface="Comic Sans MS" panose="030F0702030302020204" pitchFamily="66" charset="0"/>
                </a:rPr>
                <a:t>F</a:t>
              </a:r>
              <a:endParaRPr lang="en-GB" altLang="en-US">
                <a:latin typeface="Comic Sans MS" panose="030F0702030302020204" pitchFamily="66" charset="0"/>
              </a:endParaRPr>
            </a:p>
          </p:txBody>
        </p:sp>
        <p:sp>
          <p:nvSpPr>
            <p:cNvPr id="34829" name="Text Box 13"/>
            <p:cNvSpPr txBox="1">
              <a:spLocks noChangeArrowheads="1"/>
            </p:cNvSpPr>
            <p:nvPr/>
          </p:nvSpPr>
          <p:spPr bwMode="auto">
            <a:xfrm>
              <a:off x="1642" y="5020"/>
              <a:ext cx="1789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i="1">
                  <a:latin typeface="Comic Sans MS" panose="030F0702030302020204" pitchFamily="66" charset="0"/>
                </a:rPr>
                <a:t>area = ½ F ΔL</a:t>
              </a:r>
            </a:p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4830" name="Text Box 14"/>
            <p:cNvSpPr txBox="1">
              <a:spLocks noChangeArrowheads="1"/>
            </p:cNvSpPr>
            <p:nvPr/>
          </p:nvSpPr>
          <p:spPr bwMode="auto">
            <a:xfrm>
              <a:off x="3121" y="5868"/>
              <a:ext cx="604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i="1">
                  <a:latin typeface="Comic Sans MS" panose="030F0702030302020204" pitchFamily="66" charset="0"/>
                </a:rPr>
                <a:t>ΔL</a:t>
              </a:r>
              <a:endParaRPr lang="en-GB" altLang="en-US">
                <a:latin typeface="Comic Sans MS" panose="030F0702030302020204" pitchFamily="66" charset="0"/>
              </a:endParaRPr>
            </a:p>
          </p:txBody>
        </p:sp>
        <p:sp>
          <p:nvSpPr>
            <p:cNvPr id="34831" name="Oval 15"/>
            <p:cNvSpPr>
              <a:spLocks noChangeArrowheads="1"/>
            </p:cNvSpPr>
            <p:nvPr/>
          </p:nvSpPr>
          <p:spPr bwMode="auto">
            <a:xfrm>
              <a:off x="3363" y="5817"/>
              <a:ext cx="113" cy="12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Comic Sans MS" panose="030F0702030302020204" pitchFamily="66" charset="0"/>
              </a:endParaRPr>
            </a:p>
          </p:txBody>
        </p:sp>
        <p:sp>
          <p:nvSpPr>
            <p:cNvPr id="34832" name="Oval 16"/>
            <p:cNvSpPr>
              <a:spLocks noChangeArrowheads="1"/>
            </p:cNvSpPr>
            <p:nvPr/>
          </p:nvSpPr>
          <p:spPr bwMode="auto">
            <a:xfrm>
              <a:off x="822" y="3411"/>
              <a:ext cx="110" cy="11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Comic Sans MS" panose="030F0702030302020204" pitchFamily="66" charset="0"/>
              </a:endParaRPr>
            </a:p>
          </p:txBody>
        </p:sp>
        <p:sp>
          <p:nvSpPr>
            <p:cNvPr id="34833" name="Text Box 17"/>
            <p:cNvSpPr txBox="1">
              <a:spLocks noChangeArrowheads="1"/>
            </p:cNvSpPr>
            <p:nvPr/>
          </p:nvSpPr>
          <p:spPr bwMode="auto">
            <a:xfrm>
              <a:off x="833" y="3025"/>
              <a:ext cx="91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force</a:t>
              </a:r>
            </a:p>
          </p:txBody>
        </p:sp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1650" y="5876"/>
              <a:ext cx="1219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extension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446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58774" y="908720"/>
            <a:ext cx="84597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300" dirty="0">
                <a:solidFill>
                  <a:srgbClr val="0000FF"/>
                </a:solidFill>
                <a:latin typeface="Comic Sans MS" panose="030F0702030302020204" pitchFamily="66" charset="0"/>
              </a:rPr>
              <a:t>When a spring is squashed and shortened, the force is described as a </a:t>
            </a:r>
            <a:r>
              <a:rPr lang="en-GB" altLang="en-US" sz="2300" i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compressive force</a:t>
            </a:r>
            <a:r>
              <a:rPr lang="en-GB" altLang="en-US" sz="2300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5266" name="Text Box 34"/>
          <p:cNvSpPr txBox="1">
            <a:spLocks noChangeArrowheads="1"/>
          </p:cNvSpPr>
          <p:nvPr/>
        </p:nvSpPr>
        <p:spPr bwMode="auto">
          <a:xfrm>
            <a:off x="5579414" y="2881503"/>
            <a:ext cx="3313066" cy="325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When a</a:t>
            </a:r>
            <a:r>
              <a:rPr lang="en-GB" sz="2300" dirty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en-GB" sz="2300" i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compressive force </a:t>
            </a:r>
            <a:r>
              <a:rPr lang="en-GB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or</a:t>
            </a:r>
            <a:r>
              <a:rPr lang="en-GB" sz="2300" dirty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en-GB" sz="2300" i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tensile force </a:t>
            </a:r>
            <a:r>
              <a:rPr lang="en-GB" sz="23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 applied, the spring gets deformed. The ability to go back to its original shape depends on the elasticity of the spring.</a:t>
            </a:r>
          </a:p>
        </p:txBody>
      </p:sp>
      <p:sp>
        <p:nvSpPr>
          <p:cNvPr id="95269" name="Text Box 37"/>
          <p:cNvSpPr txBox="1">
            <a:spLocks noChangeArrowheads="1"/>
          </p:cNvSpPr>
          <p:nvPr/>
        </p:nvSpPr>
        <p:spPr bwMode="auto">
          <a:xfrm>
            <a:off x="358774" y="1989808"/>
            <a:ext cx="84597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300" dirty="0">
                <a:solidFill>
                  <a:srgbClr val="7030A0"/>
                </a:solidFill>
                <a:latin typeface="Comic Sans MS" panose="030F0702030302020204" pitchFamily="66" charset="0"/>
              </a:rPr>
              <a:t>When a spring is stretched and made long, the force is described as a </a:t>
            </a:r>
            <a:r>
              <a:rPr lang="en-GB" altLang="en-US" sz="2300" i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tensile force</a:t>
            </a:r>
            <a:r>
              <a:rPr lang="en-GB" altLang="en-US" sz="2300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4578" name="Picture 2" descr="Image result for compressive st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881503"/>
            <a:ext cx="4768935" cy="37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66" grpId="0"/>
      <p:bldP spid="952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60363" y="3756025"/>
            <a:ext cx="8459787" cy="2865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60363" y="1079500"/>
            <a:ext cx="8459787" cy="20431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358775" y="1079500"/>
            <a:ext cx="84597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</a:rPr>
              <a:t>All springs have a surface area. When a load is attached on a spring, it feels a pressure. This pressure is called stress</a:t>
            </a:r>
            <a:r>
              <a:rPr lang="en-GB" sz="2300" b="1" dirty="0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358775" y="3852863"/>
            <a:ext cx="84597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300" b="1">
                <a:solidFill>
                  <a:srgbClr val="7030A0"/>
                </a:solidFill>
              </a:rPr>
              <a:t>When a load is attached on a spring, the length increases. 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358775" y="1927225"/>
            <a:ext cx="81375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300" b="1">
                <a:solidFill>
                  <a:srgbClr val="0000FF"/>
                </a:solidFill>
              </a:rPr>
              <a:t>Stress is measured in Pascal's.</a:t>
            </a:r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363538" y="4468813"/>
            <a:ext cx="845978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300" b="1">
                <a:solidFill>
                  <a:srgbClr val="9900FF"/>
                </a:solidFill>
              </a:rPr>
              <a:t>The extension of the spring can be compared to the original length using ratios. This is called strain. </a:t>
            </a:r>
          </a:p>
        </p:txBody>
      </p:sp>
      <p:sp>
        <p:nvSpPr>
          <p:cNvPr id="188444" name="Text Box 28"/>
          <p:cNvSpPr txBox="1">
            <a:spLocks noChangeArrowheads="1"/>
          </p:cNvSpPr>
          <p:nvPr/>
        </p:nvSpPr>
        <p:spPr bwMode="auto">
          <a:xfrm>
            <a:off x="358775" y="5470525"/>
            <a:ext cx="81375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300" b="1"/>
              <a:t>It has no units of measurements.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9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/>
      <p:bldP spid="188420" grpId="0"/>
      <p:bldP spid="188421" grpId="0"/>
      <p:bldP spid="188424" grpId="0"/>
      <p:bldP spid="1884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74849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Stress </a:t>
            </a:r>
            <a:r>
              <a:rPr lang="en-GB" altLang="en-US" b="1" dirty="0" smtClean="0"/>
              <a:t>(</a:t>
            </a:r>
            <a:r>
              <a:rPr lang="el-GR" altLang="en-US" b="1" dirty="0" smtClean="0">
                <a:solidFill>
                  <a:srgbClr val="FF0000"/>
                </a:solidFill>
                <a:cs typeface="Arial" charset="0"/>
              </a:rPr>
              <a:t>σ</a:t>
            </a:r>
            <a:r>
              <a:rPr lang="en-GB" altLang="en-US" b="1" dirty="0" smtClean="0"/>
              <a:t>)</a:t>
            </a:r>
            <a:r>
              <a:rPr lang="en-GB" altLang="en-US" dirty="0" smtClean="0"/>
              <a:t> </a:t>
            </a:r>
            <a:endParaRPr lang="el-GR" altLang="en-US" dirty="0" smtClean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27374"/>
            <a:ext cx="8229600" cy="452596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8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>
                <a:solidFill>
                  <a:srgbClr val="FF0000"/>
                </a:solidFill>
              </a:rPr>
              <a:t>stress 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=  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	</a:t>
            </a:r>
            <a:r>
              <a:rPr lang="en-GB" altLang="en-US" b="1" dirty="0" smtClean="0">
                <a:solidFill>
                  <a:srgbClr val="FF0000"/>
                </a:solidFill>
              </a:rPr>
              <a:t>_____</a:t>
            </a:r>
            <a:r>
              <a:rPr lang="en-GB" altLang="en-US" sz="2800" b="1" u="sng" dirty="0" smtClean="0">
                <a:solidFill>
                  <a:srgbClr val="FF0000"/>
                </a:solidFill>
              </a:rPr>
              <a:t>force_____</a:t>
            </a:r>
            <a:endParaRPr lang="en-GB" altLang="en-US" sz="2800" b="1" u="sng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>
                <a:solidFill>
                  <a:srgbClr val="FF0000"/>
                </a:solidFill>
              </a:rPr>
              <a:t>	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          cross-section 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area</a:t>
            </a:r>
            <a:r>
              <a:rPr lang="en-GB" altLang="en-US" sz="2800" b="1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>
                <a:solidFill>
                  <a:srgbClr val="FF0000"/>
                </a:solidFill>
              </a:rPr>
              <a:t>	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>
                <a:solidFill>
                  <a:srgbClr val="FF0000"/>
                </a:solidFill>
                <a:cs typeface="Arial" charset="0"/>
              </a:rPr>
              <a:t>			</a:t>
            </a:r>
            <a:r>
              <a:rPr lang="el-GR" altLang="en-US" sz="2800" b="1" dirty="0" smtClean="0">
                <a:solidFill>
                  <a:srgbClr val="FF0000"/>
                </a:solidFill>
                <a:cs typeface="Arial" charset="0"/>
              </a:rPr>
              <a:t>σ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 = F</a:t>
            </a:r>
            <a:r>
              <a:rPr lang="en-GB" altLang="en-US" sz="2800" b="1" i="1" dirty="0" smtClean="0">
                <a:solidFill>
                  <a:srgbClr val="FF0000"/>
                </a:solidFill>
              </a:rPr>
              <a:t> / A</a:t>
            </a:r>
            <a:endParaRPr lang="en-GB" altLang="en-US" sz="28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8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/>
              <a:t>unit – Pa (</a:t>
            </a:r>
            <a:r>
              <a:rPr lang="en-GB" altLang="en-US" sz="2800" b="1" dirty="0" err="1" smtClean="0"/>
              <a:t>pascal</a:t>
            </a:r>
            <a:r>
              <a:rPr lang="en-GB" altLang="en-US" sz="2800" b="1" dirty="0" smtClean="0"/>
              <a:t>) or Nm</a:t>
            </a:r>
            <a:r>
              <a:rPr lang="en-GB" altLang="en-US" sz="2800" b="1" baseline="30000" dirty="0" smtClean="0"/>
              <a:t>-2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i="1" dirty="0" smtClean="0"/>
              <a:t>Note: 1 Pa = 1 Nm</a:t>
            </a:r>
            <a:r>
              <a:rPr lang="en-GB" altLang="en-US" sz="2800" i="1" baseline="30000" dirty="0" smtClean="0"/>
              <a:t>-2</a:t>
            </a:r>
            <a:endParaRPr lang="en-GB" alt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40643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718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smtClean="0"/>
              <a:t>Breaking stress</a:t>
            </a:r>
            <a:endParaRPr lang="el-GR" altLang="en-US" smtClean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7045"/>
            <a:ext cx="8351837" cy="1223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b="1" smtClean="0">
                <a:solidFill>
                  <a:srgbClr val="FF0000"/>
                </a:solidFill>
              </a:rPr>
              <a:t>This is the stress required to cause a material to break.</a:t>
            </a:r>
          </a:p>
        </p:txBody>
      </p:sp>
    </p:spTree>
    <p:extLst>
      <p:ext uri="{BB962C8B-B14F-4D97-AF65-F5344CB8AC3E}">
        <p14:creationId xmlns:p14="http://schemas.microsoft.com/office/powerpoint/2010/main" val="276503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814611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Strain </a:t>
            </a:r>
            <a:r>
              <a:rPr lang="en-GB" altLang="en-US" b="1" dirty="0" smtClean="0"/>
              <a:t>(</a:t>
            </a:r>
            <a:r>
              <a:rPr lang="en-GB" altLang="en-US" b="1" dirty="0" smtClean="0">
                <a:solidFill>
                  <a:srgbClr val="FF0000"/>
                </a:solidFill>
              </a:rPr>
              <a:t>ε</a:t>
            </a:r>
            <a:r>
              <a:rPr lang="en-GB" altLang="en-US" b="1" dirty="0" smtClean="0"/>
              <a:t>)</a:t>
            </a:r>
            <a:r>
              <a:rPr lang="en-GB" altLang="en-US" dirty="0" smtClean="0"/>
              <a:t> </a:t>
            </a:r>
            <a:endParaRPr lang="el-GR" altLang="en-US" dirty="0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49685"/>
            <a:ext cx="8229600" cy="3611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b="1" dirty="0">
                <a:solidFill>
                  <a:srgbClr val="FF0000"/>
                </a:solidFill>
              </a:rPr>
              <a:t>S</a:t>
            </a:r>
            <a:r>
              <a:rPr lang="en-GB" altLang="en-US" b="1" dirty="0" smtClean="0">
                <a:solidFill>
                  <a:srgbClr val="FF0000"/>
                </a:solidFill>
              </a:rPr>
              <a:t>train   </a:t>
            </a:r>
            <a:r>
              <a:rPr lang="en-GB" altLang="en-US" b="1" dirty="0" smtClean="0">
                <a:solidFill>
                  <a:srgbClr val="FF0000"/>
                </a:solidFill>
              </a:rPr>
              <a:t>=       </a:t>
            </a:r>
            <a:r>
              <a:rPr lang="en-GB" altLang="en-US" b="1" u="sng" dirty="0" smtClean="0">
                <a:solidFill>
                  <a:srgbClr val="FF0000"/>
                </a:solidFill>
              </a:rPr>
              <a:t>extension</a:t>
            </a:r>
          </a:p>
          <a:p>
            <a:pPr marL="0" indent="0" eaLnBrk="1" hangingPunct="1">
              <a:buFontTx/>
              <a:buNone/>
            </a:pPr>
            <a:r>
              <a:rPr lang="en-GB" altLang="en-US" b="1" dirty="0" smtClean="0">
                <a:solidFill>
                  <a:srgbClr val="FF0000"/>
                </a:solidFill>
              </a:rPr>
              <a:t> 		</a:t>
            </a:r>
            <a:r>
              <a:rPr lang="en-GB" altLang="en-US" b="1" dirty="0">
                <a:solidFill>
                  <a:srgbClr val="FF0000"/>
                </a:solidFill>
              </a:rPr>
              <a:t> </a:t>
            </a:r>
            <a:r>
              <a:rPr lang="en-GB" altLang="en-US" b="1" dirty="0" smtClean="0">
                <a:solidFill>
                  <a:srgbClr val="FF0000"/>
                </a:solidFill>
              </a:rPr>
              <a:t>       original </a:t>
            </a:r>
            <a:r>
              <a:rPr lang="en-GB" altLang="en-US" b="1" dirty="0" smtClean="0">
                <a:solidFill>
                  <a:srgbClr val="FF0000"/>
                </a:solidFill>
              </a:rPr>
              <a:t>length</a:t>
            </a:r>
            <a:r>
              <a:rPr lang="en-GB" altLang="en-US" b="1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GB" altLang="en-US" b="1" dirty="0" smtClean="0">
                <a:solidFill>
                  <a:srgbClr val="FF0000"/>
                </a:solidFill>
              </a:rPr>
              <a:t>			</a:t>
            </a:r>
          </a:p>
          <a:p>
            <a:pPr marL="0" indent="0" eaLnBrk="1" hangingPunct="1">
              <a:buFontTx/>
              <a:buNone/>
            </a:pPr>
            <a:r>
              <a:rPr lang="en-GB" altLang="en-US" b="1" dirty="0" smtClean="0">
                <a:solidFill>
                  <a:srgbClr val="FF0000"/>
                </a:solidFill>
              </a:rPr>
              <a:t>			ε = </a:t>
            </a:r>
            <a:r>
              <a:rPr lang="en-GB" altLang="en-US" b="1" i="1" dirty="0" smtClean="0">
                <a:solidFill>
                  <a:srgbClr val="FF0000"/>
                </a:solidFill>
              </a:rPr>
              <a:t>ΔL / L</a:t>
            </a:r>
            <a:endParaRPr lang="en-GB" altLang="en-US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endParaRPr lang="en-GB" altLang="en-US" b="1" dirty="0" smtClean="0"/>
          </a:p>
          <a:p>
            <a:pPr marL="0" indent="0" eaLnBrk="1" hangingPunct="1">
              <a:buFontTx/>
              <a:buNone/>
            </a:pPr>
            <a:r>
              <a:rPr lang="en-GB" altLang="en-US" b="1" dirty="0" smtClean="0"/>
              <a:t>unit – none (it’s a ratio like pi)</a:t>
            </a:r>
          </a:p>
          <a:p>
            <a:pPr marL="0" indent="0" eaLnBrk="1" hangingPunct="1">
              <a:buFontTx/>
              <a:buNone/>
            </a:pP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514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932</Words>
  <Application>Microsoft Office PowerPoint</Application>
  <PresentationFormat>On-screen Show (4:3)</PresentationFormat>
  <Paragraphs>192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1_Office Theme</vt:lpstr>
      <vt:lpstr>PowerPoint Presentation</vt:lpstr>
      <vt:lpstr>Elastic strain energy </vt:lpstr>
      <vt:lpstr>Elastic strain energy </vt:lpstr>
      <vt:lpstr>Elastic strain energy </vt:lpstr>
      <vt:lpstr>PowerPoint Presentation</vt:lpstr>
      <vt:lpstr>PowerPoint Presentation</vt:lpstr>
      <vt:lpstr>Stress (σ) </vt:lpstr>
      <vt:lpstr>Breaking stress</vt:lpstr>
      <vt:lpstr>Strain (ε) </vt:lpstr>
      <vt:lpstr>Question</vt:lpstr>
      <vt:lpstr>Question</vt:lpstr>
      <vt:lpstr>The Young Modulus (E ) </vt:lpstr>
      <vt:lpstr>PowerPoint Presentation</vt:lpstr>
      <vt:lpstr>Examples of Young Modulus – What do these numbers mean? </vt:lpstr>
      <vt:lpstr>Tom cruise : Burj Khalifa stunt</vt:lpstr>
      <vt:lpstr>Tom Cruise :  Burj Khalifa </vt:lpstr>
      <vt:lpstr>Question 1</vt:lpstr>
      <vt:lpstr>Question 2</vt:lpstr>
      <vt:lpstr>PowerPoint Presentation</vt:lpstr>
      <vt:lpstr>PowerPoint Presentation</vt:lpstr>
      <vt:lpstr>PowerPoint Presentation</vt:lpstr>
    </vt:vector>
  </TitlesOfParts>
  <Company>The City of London of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Duddy</dc:creator>
  <cp:lastModifiedBy>Joshua Duddy</cp:lastModifiedBy>
  <cp:revision>22</cp:revision>
  <dcterms:created xsi:type="dcterms:W3CDTF">2016-05-16T13:02:05Z</dcterms:created>
  <dcterms:modified xsi:type="dcterms:W3CDTF">2017-02-21T11:05:46Z</dcterms:modified>
</cp:coreProperties>
</file>