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notesMasterIdLst>
    <p:notesMasterId r:id="rId18"/>
  </p:notesMasterIdLst>
  <p:sldIdLst>
    <p:sldId id="273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07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AA4C29E-36D6-4C9C-8932-F979B31F2AAF}" type="datetimeFigureOut">
              <a:rPr lang="en-GB" smtClean="0"/>
              <a:t>15/09/2016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DD874B3-52A3-46C9-B970-0AB602319B1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27767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59BC105-AFE4-4C4E-9ABE-FADDDC47B185}" type="slidenum">
              <a:rPr lang="en-GB" altLang="en-US"/>
              <a:pPr/>
              <a:t>2</a:t>
            </a:fld>
            <a:endParaRPr lang="en-GB" altLang="en-US"/>
          </a:p>
        </p:txBody>
      </p:sp>
      <p:sp>
        <p:nvSpPr>
          <p:cNvPr id="16896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89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8179C14-2EA8-4F30-970A-B0BEE87764D7}" type="slidenum">
              <a:rPr lang="en-GB" altLang="en-US"/>
              <a:pPr/>
              <a:t>11</a:t>
            </a:fld>
            <a:endParaRPr lang="en-GB" altLang="en-US"/>
          </a:p>
        </p:txBody>
      </p:sp>
      <p:sp>
        <p:nvSpPr>
          <p:cNvPr id="18432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847DD54-9EA6-4EB3-A832-6DEC4F6BECA8}" type="slidenum">
              <a:rPr lang="en-GB" altLang="en-US"/>
              <a:pPr/>
              <a:t>12</a:t>
            </a:fld>
            <a:endParaRPr lang="en-GB" altLang="en-US"/>
          </a:p>
        </p:txBody>
      </p:sp>
      <p:sp>
        <p:nvSpPr>
          <p:cNvPr id="18637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63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36034CF-992C-437B-AE77-48890D112F76}" type="slidenum">
              <a:rPr lang="en-GB" altLang="en-US"/>
              <a:pPr/>
              <a:t>13</a:t>
            </a:fld>
            <a:endParaRPr lang="en-GB" altLang="en-US"/>
          </a:p>
        </p:txBody>
      </p:sp>
      <p:sp>
        <p:nvSpPr>
          <p:cNvPr id="18841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84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098F076-0994-4CD6-8B92-61757A212DED}" type="slidenum">
              <a:rPr lang="en-GB" altLang="en-US"/>
              <a:pPr/>
              <a:t>14</a:t>
            </a:fld>
            <a:endParaRPr lang="en-GB" altLang="en-US"/>
          </a:p>
        </p:txBody>
      </p:sp>
      <p:sp>
        <p:nvSpPr>
          <p:cNvPr id="23040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04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3964C43-AEBE-42AB-8BB2-4E91B5F2B1D6}" type="slidenum">
              <a:rPr lang="en-GB" altLang="en-US"/>
              <a:pPr/>
              <a:t>15</a:t>
            </a:fld>
            <a:endParaRPr lang="en-GB" altLang="en-US"/>
          </a:p>
        </p:txBody>
      </p:sp>
      <p:sp>
        <p:nvSpPr>
          <p:cNvPr id="22221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22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BF9A53C-0235-4A93-A535-FF6F5B8AFAB4}" type="slidenum">
              <a:rPr lang="en-GB" altLang="en-US"/>
              <a:pPr/>
              <a:t>16</a:t>
            </a:fld>
            <a:endParaRPr lang="en-GB" altLang="en-US"/>
          </a:p>
        </p:txBody>
      </p:sp>
      <p:sp>
        <p:nvSpPr>
          <p:cNvPr id="22016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01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0BA699E-E8E2-4C21-8A75-C493EB3E3243}" type="slidenum">
              <a:rPr lang="en-GB" altLang="en-US"/>
              <a:pPr/>
              <a:t>3</a:t>
            </a:fld>
            <a:endParaRPr lang="en-GB" altLang="en-US"/>
          </a:p>
        </p:txBody>
      </p:sp>
      <p:sp>
        <p:nvSpPr>
          <p:cNvPr id="16998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99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B317EC4-5426-4E12-B506-0299C2DBA6F0}" type="slidenum">
              <a:rPr lang="en-GB" altLang="en-US"/>
              <a:pPr/>
              <a:t>4</a:t>
            </a:fld>
            <a:endParaRPr lang="en-GB" altLang="en-US"/>
          </a:p>
        </p:txBody>
      </p:sp>
      <p:sp>
        <p:nvSpPr>
          <p:cNvPr id="20377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37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480141B-900F-4A25-B66A-6F9D687E3ED9}" type="slidenum">
              <a:rPr lang="en-GB" altLang="en-US"/>
              <a:pPr/>
              <a:t>5</a:t>
            </a:fld>
            <a:endParaRPr lang="en-GB" altLang="en-US"/>
          </a:p>
        </p:txBody>
      </p:sp>
      <p:sp>
        <p:nvSpPr>
          <p:cNvPr id="17203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20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F3CE8B4-241A-4A1A-AD38-E59F79D90291}" type="slidenum">
              <a:rPr lang="en-GB" altLang="en-US"/>
              <a:pPr/>
              <a:t>6</a:t>
            </a:fld>
            <a:endParaRPr lang="en-GB" altLang="en-US"/>
          </a:p>
        </p:txBody>
      </p:sp>
      <p:sp>
        <p:nvSpPr>
          <p:cNvPr id="17305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30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45B6D90-6E41-4249-8BF6-6CE66FD68937}" type="slidenum">
              <a:rPr lang="en-GB" altLang="en-US"/>
              <a:pPr/>
              <a:t>7</a:t>
            </a:fld>
            <a:endParaRPr lang="en-GB" altLang="en-US"/>
          </a:p>
        </p:txBody>
      </p:sp>
      <p:sp>
        <p:nvSpPr>
          <p:cNvPr id="23449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44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4A3AAC2-3217-4997-970D-093B94B42967}" type="slidenum">
              <a:rPr lang="en-GB" altLang="en-US"/>
              <a:pPr/>
              <a:t>8</a:t>
            </a:fld>
            <a:endParaRPr lang="en-GB" altLang="en-US"/>
          </a:p>
        </p:txBody>
      </p:sp>
      <p:sp>
        <p:nvSpPr>
          <p:cNvPr id="17920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92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F3A03C2-6E1C-41D7-B058-905E10127FBC}" type="slidenum">
              <a:rPr lang="en-GB" altLang="en-US"/>
              <a:pPr/>
              <a:t>9</a:t>
            </a:fld>
            <a:endParaRPr lang="en-GB" altLang="en-US"/>
          </a:p>
        </p:txBody>
      </p:sp>
      <p:sp>
        <p:nvSpPr>
          <p:cNvPr id="17408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0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29E903B-C268-40B6-92A6-258C55CB0B87}" type="slidenum">
              <a:rPr lang="en-GB" altLang="en-US"/>
              <a:pPr/>
              <a:t>10</a:t>
            </a:fld>
            <a:endParaRPr lang="en-GB" altLang="en-US"/>
          </a:p>
        </p:txBody>
      </p:sp>
      <p:sp>
        <p:nvSpPr>
          <p:cNvPr id="18227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22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9DC94-B61F-427F-9D02-81F9A0316177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13/09/2016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7AD5E3-E43C-4A68-9813-F0D14292B65C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8928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9DC94-B61F-427F-9D02-81F9A0316177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13/09/2016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7AD5E3-E43C-4A68-9813-F0D14292B65C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70809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9DC94-B61F-427F-9D02-81F9A0316177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13/09/2016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7AD5E3-E43C-4A68-9813-F0D14292B65C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567250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9DC94-B61F-427F-9D02-81F9A0316177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13/09/2016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7AD5E3-E43C-4A68-9813-F0D14292B65C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607036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964530-1C40-409C-99E7-E37745B9088F}" type="slidenum">
              <a:rPr lang="en-GB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124112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en-GB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2CAE53-298D-4E81-A3F0-239E2880B3A0}" type="slidenum">
              <a:rPr lang="en-GB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182278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Tx">
  <p:cSld name="Title, 2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3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F3B0AA-9593-4F02-8AFE-041CC5B30E1A}" type="slidenum">
              <a:rPr lang="en-GB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864262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01B94BD1-39D1-485F-A254-D85BED222E4D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3105786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1560" y="1340768"/>
            <a:ext cx="7886700" cy="1325563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9DC94-B61F-427F-9D02-81F9A0316177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13/09/2016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7AD5E3-E43C-4A68-9813-F0D14292B65C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3780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9DC94-B61F-427F-9D02-81F9A0316177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13/09/2016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7AD5E3-E43C-4A68-9813-F0D14292B65C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611560" y="1844824"/>
            <a:ext cx="7886700" cy="1325563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398530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9DC94-B61F-427F-9D02-81F9A0316177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13/09/2016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7AD5E3-E43C-4A68-9813-F0D14292B65C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44226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9DC94-B61F-427F-9D02-81F9A0316177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13/09/2016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7AD5E3-E43C-4A68-9813-F0D14292B65C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26740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9DC94-B61F-427F-9D02-81F9A0316177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13/09/2016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7AD5E3-E43C-4A68-9813-F0D14292B65C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95037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9DC94-B61F-427F-9D02-81F9A0316177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13/09/2016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7AD5E3-E43C-4A68-9813-F0D14292B65C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65640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9DC94-B61F-427F-9D02-81F9A0316177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13/09/2016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7AD5E3-E43C-4A68-9813-F0D14292B65C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07967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9DC94-B61F-427F-9D02-81F9A0316177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13/09/2016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7AD5E3-E43C-4A68-9813-F0D14292B65C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9042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09DC94-B61F-427F-9D02-81F9A0316177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13/09/2016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7AD5E3-E43C-4A68-9813-F0D14292B65C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TextBox 6"/>
          <p:cNvSpPr txBox="1"/>
          <p:nvPr userDrawn="1"/>
        </p:nvSpPr>
        <p:spPr>
          <a:xfrm>
            <a:off x="0" y="0"/>
            <a:ext cx="9144000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prstClr val="black"/>
                </a:solidFill>
              </a:rPr>
              <a:t>LO To understand </a:t>
            </a:r>
            <a:r>
              <a:rPr lang="en-GB" dirty="0" smtClean="0">
                <a:solidFill>
                  <a:prstClr val="black"/>
                </a:solidFill>
              </a:rPr>
              <a:t>gravitational</a:t>
            </a:r>
            <a:r>
              <a:rPr lang="en-GB" baseline="0" dirty="0" smtClean="0">
                <a:solidFill>
                  <a:prstClr val="black"/>
                </a:solidFill>
              </a:rPr>
              <a:t> potential and </a:t>
            </a:r>
            <a:r>
              <a:rPr lang="en-GB" baseline="0" dirty="0" err="1" smtClean="0">
                <a:solidFill>
                  <a:prstClr val="black"/>
                </a:solidFill>
              </a:rPr>
              <a:t>Keplar’s</a:t>
            </a:r>
            <a:r>
              <a:rPr lang="en-GB" baseline="0" dirty="0" smtClean="0">
                <a:solidFill>
                  <a:prstClr val="black"/>
                </a:solidFill>
              </a:rPr>
              <a:t> laws</a:t>
            </a:r>
            <a:endParaRPr lang="en-GB" dirty="0">
              <a:solidFill>
                <a:prstClr val="black"/>
              </a:solidFill>
            </a:endParaRPr>
          </a:p>
        </p:txBody>
      </p:sp>
      <p:sp>
        <p:nvSpPr>
          <p:cNvPr id="8" name="TextBox 7"/>
          <p:cNvSpPr txBox="1"/>
          <p:nvPr userDrawn="1"/>
        </p:nvSpPr>
        <p:spPr>
          <a:xfrm>
            <a:off x="0" y="365126"/>
            <a:ext cx="9144000" cy="646331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GB" dirty="0">
                <a:solidFill>
                  <a:prstClr val="black"/>
                </a:solidFill>
              </a:rPr>
              <a:t>Key </a:t>
            </a:r>
            <a:r>
              <a:rPr lang="en-GB" dirty="0" smtClean="0">
                <a:solidFill>
                  <a:prstClr val="black"/>
                </a:solidFill>
              </a:rPr>
              <a:t>Words: Gravitational</a:t>
            </a:r>
            <a:r>
              <a:rPr lang="en-GB" baseline="0" dirty="0" smtClean="0">
                <a:solidFill>
                  <a:prstClr val="black"/>
                </a:solidFill>
              </a:rPr>
              <a:t> potential, orbital radius, orbital period, centripetal acceleration, centripetal force</a:t>
            </a:r>
            <a:endParaRPr lang="en-GB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96138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  <p:sldLayoutId id="2147483674" r:id="rId13"/>
    <p:sldLayoutId id="2147483675" r:id="rId14"/>
    <p:sldLayoutId id="2147483676" r:id="rId15"/>
    <p:sldLayoutId id="2147483677" r:id="rId1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hy.ntnu.edu.tw/ntnujava/index.php?topic=398.0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Relationship Id="rId4" Type="http://schemas.openxmlformats.org/officeDocument/2006/relationships/hyperlink" Target="http://galileo.phys.virginia.edu/classes/109N/more_stuff/Applets/newt/newtmtn.html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51520" y="1412776"/>
            <a:ext cx="7886700" cy="1325563"/>
          </a:xfrm>
        </p:spPr>
        <p:txBody>
          <a:bodyPr/>
          <a:lstStyle/>
          <a:p>
            <a:r>
              <a:rPr lang="en-GB" dirty="0" smtClean="0"/>
              <a:t>Gravitational potential </a:t>
            </a:r>
            <a:endParaRPr lang="en-GB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72477593"/>
              </p:ext>
            </p:extLst>
          </p:nvPr>
        </p:nvGraphicFramePr>
        <p:xfrm>
          <a:off x="0" y="4509120"/>
          <a:ext cx="9126069" cy="226583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69257"/>
                <a:gridCol w="8156812"/>
              </a:tblGrid>
              <a:tr h="366530">
                <a:tc gridSpan="2">
                  <a:txBody>
                    <a:bodyPr/>
                    <a:lstStyle/>
                    <a:p>
                      <a:r>
                        <a:rPr lang="en-GB" sz="1600" dirty="0" smtClean="0">
                          <a:latin typeface="Comic Sans MS" panose="030F0702030302020204" pitchFamily="66" charset="0"/>
                        </a:rPr>
                        <a:t>From</a:t>
                      </a:r>
                      <a:r>
                        <a:rPr lang="en-GB" sz="1600" baseline="0" dirty="0" smtClean="0">
                          <a:latin typeface="Comic Sans MS" panose="030F0702030302020204" pitchFamily="66" charset="0"/>
                        </a:rPr>
                        <a:t> my learning today I will be able to:</a:t>
                      </a:r>
                      <a:endParaRPr lang="en-GB" sz="1600" dirty="0">
                        <a:latin typeface="Comic Sans MS" panose="030F0702030302020204" pitchFamily="66" charset="0"/>
                      </a:endParaRPr>
                    </a:p>
                  </a:txBody>
                  <a:tcPr marL="91443" marR="91443" marT="45717" marB="45717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633101"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 smtClean="0">
                          <a:latin typeface="Comic Sans MS" panose="030F0702030302020204" pitchFamily="66" charset="0"/>
                        </a:rPr>
                        <a:t>Key:</a:t>
                      </a:r>
                      <a:endParaRPr lang="en-GB" sz="1600" b="1" dirty="0">
                        <a:latin typeface="Comic Sans MS" panose="030F0702030302020204" pitchFamily="66" charset="0"/>
                      </a:endParaRPr>
                    </a:p>
                  </a:txBody>
                  <a:tcPr marL="91443" marR="91443" marT="45717" marB="45717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/>
                        <a:t>To</a:t>
                      </a:r>
                      <a:r>
                        <a:rPr lang="en-GB" sz="1600" baseline="0" dirty="0" smtClean="0"/>
                        <a:t> calculate gravitational potential </a:t>
                      </a:r>
                      <a:endParaRPr lang="en-GB" sz="1600" dirty="0" smtClean="0"/>
                    </a:p>
                    <a:p>
                      <a:endParaRPr lang="en-GB" sz="1600" dirty="0" smtClean="0">
                        <a:latin typeface="Comic Sans MS" pitchFamily="66" charset="0"/>
                      </a:endParaRPr>
                    </a:p>
                  </a:txBody>
                  <a:tcPr marL="91443" marR="91443" marT="45717" marB="45717">
                    <a:solidFill>
                      <a:srgbClr val="92D050"/>
                    </a:solidFill>
                  </a:tcPr>
                </a:tc>
              </a:tr>
              <a:tr h="633101"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 smtClean="0">
                          <a:latin typeface="Comic Sans MS" panose="030F0702030302020204" pitchFamily="66" charset="0"/>
                        </a:rPr>
                        <a:t>Boost:</a:t>
                      </a:r>
                      <a:endParaRPr lang="en-GB" sz="1600" b="1" dirty="0">
                        <a:latin typeface="Comic Sans MS" panose="030F0702030302020204" pitchFamily="66" charset="0"/>
                      </a:endParaRPr>
                    </a:p>
                  </a:txBody>
                  <a:tcPr marL="91443" marR="91443" marT="45717" marB="45717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en-GB" sz="1600" dirty="0" smtClean="0"/>
                        <a:t>Describe</a:t>
                      </a:r>
                      <a:r>
                        <a:rPr lang="en-GB" sz="1600" baseline="0" dirty="0" smtClean="0"/>
                        <a:t> </a:t>
                      </a:r>
                      <a:r>
                        <a:rPr lang="en-GB" sz="1600" baseline="0" dirty="0" smtClean="0"/>
                        <a:t>how to calculate orbital periods and </a:t>
                      </a:r>
                      <a:r>
                        <a:rPr lang="en-GB" sz="1600" baseline="0" dirty="0" err="1" smtClean="0"/>
                        <a:t>radi</a:t>
                      </a:r>
                      <a:endParaRPr lang="en-GB" sz="1600" dirty="0" smtClean="0"/>
                    </a:p>
                  </a:txBody>
                  <a:tcPr marL="91443" marR="91443" marT="45717" marB="45717">
                    <a:solidFill>
                      <a:srgbClr val="FFC000"/>
                    </a:solidFill>
                  </a:tcPr>
                </a:tc>
              </a:tr>
              <a:tr h="633101"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 smtClean="0">
                          <a:latin typeface="Comic Sans MS" panose="030F0702030302020204" pitchFamily="66" charset="0"/>
                        </a:rPr>
                        <a:t>Aspire:</a:t>
                      </a:r>
                      <a:endParaRPr lang="en-GB" sz="1600" b="1" dirty="0">
                        <a:latin typeface="Comic Sans MS" panose="030F0702030302020204" pitchFamily="66" charset="0"/>
                      </a:endParaRPr>
                    </a:p>
                  </a:txBody>
                  <a:tcPr marL="91443" marR="91443" marT="45717" marB="45717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en-GB" sz="1600" dirty="0" smtClean="0"/>
                        <a:t>Apply</a:t>
                      </a:r>
                      <a:r>
                        <a:rPr lang="en-GB" sz="1600" baseline="0" dirty="0" smtClean="0"/>
                        <a:t> this understanding to satellites </a:t>
                      </a:r>
                      <a:endParaRPr lang="en-GB" sz="1600" dirty="0" smtClean="0"/>
                    </a:p>
                  </a:txBody>
                  <a:tcPr marL="91443" marR="91443" marT="45717" marB="45717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19374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25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01638" y="1484783"/>
            <a:ext cx="4260850" cy="4501679"/>
          </a:xfrm>
        </p:spPr>
        <p:txBody>
          <a:bodyPr>
            <a:normAutofit fontScale="92500" lnSpcReduction="20000"/>
          </a:bodyPr>
          <a:lstStyle/>
          <a:p>
            <a:pPr marL="0" indent="0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en-GB" altLang="en-US" sz="2800" i="1" u="sng" dirty="0">
                <a:solidFill>
                  <a:srgbClr val="FF3300"/>
                </a:solidFill>
              </a:rPr>
              <a:t>v </a:t>
            </a:r>
            <a:r>
              <a:rPr lang="en-GB" altLang="en-US" sz="2800" i="1" baseline="30000" dirty="0">
                <a:solidFill>
                  <a:srgbClr val="FF3300"/>
                </a:solidFill>
              </a:rPr>
              <a:t>2  </a:t>
            </a:r>
            <a:r>
              <a:rPr lang="en-GB" altLang="en-US" sz="2800" i="1" dirty="0">
                <a:solidFill>
                  <a:srgbClr val="FF3300"/>
                </a:solidFill>
              </a:rPr>
              <a:t>=  </a:t>
            </a:r>
            <a:r>
              <a:rPr lang="en-GB" altLang="en-US" sz="2800" i="1" u="sng" dirty="0">
                <a:solidFill>
                  <a:srgbClr val="FF3300"/>
                </a:solidFill>
                <a:cs typeface="Arial" charset="0"/>
              </a:rPr>
              <a:t>G M </a:t>
            </a:r>
            <a:endParaRPr lang="en-GB" altLang="en-US" sz="2800" i="1" dirty="0">
              <a:solidFill>
                <a:srgbClr val="FF3300"/>
              </a:solidFill>
            </a:endParaRPr>
          </a:p>
          <a:p>
            <a:pPr marL="0" indent="0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en-GB" altLang="en-US" sz="2800" i="1" dirty="0">
                <a:solidFill>
                  <a:srgbClr val="FF3300"/>
                </a:solidFill>
                <a:cs typeface="Arial" charset="0"/>
              </a:rPr>
              <a:t>r           r</a:t>
            </a:r>
            <a:r>
              <a:rPr lang="en-GB" altLang="en-US" sz="2800" i="1" baseline="30000" dirty="0">
                <a:solidFill>
                  <a:srgbClr val="FF3300"/>
                </a:solidFill>
                <a:cs typeface="Arial" charset="0"/>
              </a:rPr>
              <a:t>2</a:t>
            </a:r>
            <a:endParaRPr lang="en-GB" altLang="en-US" sz="2800" i="1" dirty="0"/>
          </a:p>
          <a:p>
            <a:pPr marL="0" indent="0">
              <a:lnSpc>
                <a:spcPct val="90000"/>
              </a:lnSpc>
              <a:buFontTx/>
              <a:buNone/>
            </a:pPr>
            <a:r>
              <a:rPr lang="en-GB" altLang="en-US" sz="2800" dirty="0"/>
              <a:t>rearranging gives:</a:t>
            </a:r>
          </a:p>
          <a:p>
            <a:pPr marL="0" indent="0">
              <a:lnSpc>
                <a:spcPct val="90000"/>
              </a:lnSpc>
              <a:buFontTx/>
              <a:buNone/>
            </a:pPr>
            <a:r>
              <a:rPr lang="en-GB" altLang="en-US" sz="2800" b="1" i="1" dirty="0">
                <a:solidFill>
                  <a:srgbClr val="FF3300"/>
                </a:solidFill>
              </a:rPr>
              <a:t>v = </a:t>
            </a:r>
            <a:r>
              <a:rPr lang="en-GB" altLang="en-US" sz="2800" b="1" i="1" dirty="0">
                <a:solidFill>
                  <a:srgbClr val="FF3300"/>
                </a:solidFill>
                <a:cs typeface="Arial" charset="0"/>
              </a:rPr>
              <a:t>√ (GM / r)</a:t>
            </a:r>
          </a:p>
          <a:p>
            <a:pPr marL="0" indent="0">
              <a:lnSpc>
                <a:spcPct val="90000"/>
              </a:lnSpc>
              <a:buFontTx/>
              <a:buNone/>
            </a:pPr>
            <a:endParaRPr lang="en-GB" altLang="en-US" sz="2800" b="1" i="1" dirty="0">
              <a:solidFill>
                <a:srgbClr val="FF3300"/>
              </a:solidFill>
              <a:cs typeface="Arial" charset="0"/>
            </a:endParaRPr>
          </a:p>
          <a:p>
            <a:pPr marL="0" indent="0">
              <a:lnSpc>
                <a:spcPct val="90000"/>
              </a:lnSpc>
              <a:buFontTx/>
              <a:buNone/>
            </a:pPr>
            <a:r>
              <a:rPr lang="en-GB" altLang="en-US" sz="2800" b="1" dirty="0">
                <a:solidFill>
                  <a:srgbClr val="FF3300"/>
                </a:solidFill>
                <a:cs typeface="Arial" charset="0"/>
              </a:rPr>
              <a:t>The orbital speed is inversely proportional to the square root of the orbital radius.</a:t>
            </a:r>
          </a:p>
          <a:p>
            <a:pPr marL="0" indent="0">
              <a:lnSpc>
                <a:spcPct val="90000"/>
              </a:lnSpc>
              <a:buFontTx/>
              <a:buNone/>
            </a:pPr>
            <a:r>
              <a:rPr lang="en-GB" altLang="en-US" sz="2800" dirty="0">
                <a:cs typeface="Arial" charset="0"/>
              </a:rPr>
              <a:t>For example: Jupiter travels more slowly about the Sun than the Earth.</a:t>
            </a:r>
          </a:p>
        </p:txBody>
      </p:sp>
      <p:pic>
        <p:nvPicPr>
          <p:cNvPr id="181256" name="Picture 8" descr="p066a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724400" y="2780928"/>
            <a:ext cx="3986212" cy="3208337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0767011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299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468313" y="1268759"/>
            <a:ext cx="8362950" cy="5039965"/>
          </a:xfrm>
        </p:spPr>
        <p:txBody>
          <a:bodyPr>
            <a:normAutofit fontScale="92500" lnSpcReduction="20000"/>
          </a:bodyPr>
          <a:lstStyle/>
          <a:p>
            <a:pPr marL="0" indent="0">
              <a:lnSpc>
                <a:spcPct val="90000"/>
              </a:lnSpc>
              <a:buFontTx/>
              <a:buNone/>
            </a:pPr>
            <a:r>
              <a:rPr lang="en-GB" altLang="en-US" dirty="0"/>
              <a:t>Centripetal acceleration also = </a:t>
            </a:r>
            <a:r>
              <a:rPr lang="en-GB" altLang="en-US" i="1" dirty="0">
                <a:solidFill>
                  <a:srgbClr val="FF3300"/>
                </a:solidFill>
              </a:rPr>
              <a:t>r </a:t>
            </a:r>
            <a:r>
              <a:rPr lang="el-GR" altLang="en-US" i="1" dirty="0">
                <a:solidFill>
                  <a:srgbClr val="FF3300"/>
                </a:solidFill>
                <a:cs typeface="Arial" charset="0"/>
              </a:rPr>
              <a:t>ω</a:t>
            </a:r>
            <a:r>
              <a:rPr lang="en-GB" altLang="en-US" i="1" baseline="30000" dirty="0">
                <a:solidFill>
                  <a:srgbClr val="FF3300"/>
                </a:solidFill>
              </a:rPr>
              <a:t>2</a:t>
            </a:r>
          </a:p>
          <a:p>
            <a:pPr marL="0" indent="0">
              <a:lnSpc>
                <a:spcPct val="90000"/>
              </a:lnSpc>
              <a:buFontTx/>
              <a:buNone/>
            </a:pPr>
            <a:r>
              <a:rPr lang="en-GB" altLang="en-US" dirty="0"/>
              <a:t>Where the angular speed </a:t>
            </a:r>
            <a:r>
              <a:rPr lang="el-GR" altLang="en-US" i="1" dirty="0">
                <a:solidFill>
                  <a:srgbClr val="FF3300"/>
                </a:solidFill>
                <a:cs typeface="Arial" charset="0"/>
              </a:rPr>
              <a:t>ω</a:t>
            </a:r>
            <a:r>
              <a:rPr lang="en-GB" altLang="en-US" i="1" dirty="0">
                <a:solidFill>
                  <a:srgbClr val="FF3300"/>
                </a:solidFill>
                <a:cs typeface="Arial" charset="0"/>
              </a:rPr>
              <a:t> = 2</a:t>
            </a:r>
            <a:r>
              <a:rPr lang="el-GR" altLang="en-US" i="1" dirty="0">
                <a:solidFill>
                  <a:srgbClr val="FF3300"/>
                </a:solidFill>
                <a:cs typeface="Arial" charset="0"/>
              </a:rPr>
              <a:t>π</a:t>
            </a:r>
            <a:r>
              <a:rPr lang="en-GB" altLang="en-US" i="1" dirty="0">
                <a:solidFill>
                  <a:srgbClr val="FF3300"/>
                </a:solidFill>
                <a:cs typeface="Arial" charset="0"/>
              </a:rPr>
              <a:t> / T</a:t>
            </a:r>
          </a:p>
          <a:p>
            <a:pPr marL="0" indent="0">
              <a:lnSpc>
                <a:spcPct val="90000"/>
              </a:lnSpc>
              <a:buFontTx/>
              <a:buNone/>
            </a:pPr>
            <a:r>
              <a:rPr lang="en-GB" altLang="en-US" i="1" dirty="0">
                <a:solidFill>
                  <a:srgbClr val="FF3300"/>
                </a:solidFill>
                <a:cs typeface="Arial" charset="0"/>
              </a:rPr>
              <a:t>T</a:t>
            </a:r>
            <a:r>
              <a:rPr lang="en-GB" altLang="en-US" dirty="0">
                <a:cs typeface="Arial" charset="0"/>
              </a:rPr>
              <a:t> = the period, the time for one complete orbit</a:t>
            </a:r>
          </a:p>
          <a:p>
            <a:pPr marL="0" indent="0">
              <a:lnSpc>
                <a:spcPct val="90000"/>
              </a:lnSpc>
              <a:buFontTx/>
              <a:buNone/>
            </a:pPr>
            <a:r>
              <a:rPr lang="en-GB" altLang="en-US" dirty="0">
                <a:cs typeface="Arial" charset="0"/>
              </a:rPr>
              <a:t>Therefore centripetal acceleration = </a:t>
            </a:r>
            <a:r>
              <a:rPr lang="en-GB" altLang="en-US" i="1" dirty="0">
                <a:solidFill>
                  <a:srgbClr val="FF3300"/>
                </a:solidFill>
                <a:cs typeface="Arial" charset="0"/>
              </a:rPr>
              <a:t>r 4</a:t>
            </a:r>
            <a:r>
              <a:rPr lang="el-GR" altLang="en-US" i="1" dirty="0">
                <a:solidFill>
                  <a:srgbClr val="FF3300"/>
                </a:solidFill>
                <a:cs typeface="Arial" charset="0"/>
              </a:rPr>
              <a:t>π</a:t>
            </a:r>
            <a:r>
              <a:rPr lang="en-GB" altLang="en-US" i="1" baseline="30000" dirty="0">
                <a:solidFill>
                  <a:srgbClr val="FF3300"/>
                </a:solidFill>
                <a:cs typeface="Arial" charset="0"/>
              </a:rPr>
              <a:t>2</a:t>
            </a:r>
            <a:r>
              <a:rPr lang="en-GB" altLang="en-US" i="1" dirty="0">
                <a:solidFill>
                  <a:srgbClr val="FF3300"/>
                </a:solidFill>
                <a:cs typeface="Arial" charset="0"/>
              </a:rPr>
              <a:t> / T</a:t>
            </a:r>
            <a:r>
              <a:rPr lang="en-GB" altLang="en-US" i="1" baseline="30000" dirty="0">
                <a:solidFill>
                  <a:srgbClr val="FF3300"/>
                </a:solidFill>
                <a:cs typeface="Arial" charset="0"/>
              </a:rPr>
              <a:t>2</a:t>
            </a:r>
          </a:p>
          <a:p>
            <a:pPr marL="0" indent="0">
              <a:lnSpc>
                <a:spcPct val="90000"/>
              </a:lnSpc>
              <a:buFontTx/>
              <a:buNone/>
            </a:pPr>
            <a:r>
              <a:rPr lang="en-GB" altLang="en-US" dirty="0">
                <a:cs typeface="Arial" charset="0"/>
              </a:rPr>
              <a:t>But for an orbit:  </a:t>
            </a:r>
            <a:r>
              <a:rPr lang="en-GB" altLang="en-US" i="1" u="sng" dirty="0">
                <a:solidFill>
                  <a:srgbClr val="FF3300"/>
                </a:solidFill>
                <a:cs typeface="Arial" charset="0"/>
              </a:rPr>
              <a:t>4</a:t>
            </a:r>
            <a:r>
              <a:rPr lang="el-GR" altLang="en-US" i="1" u="sng" dirty="0">
                <a:solidFill>
                  <a:srgbClr val="FF3300"/>
                </a:solidFill>
                <a:cs typeface="Arial" charset="0"/>
              </a:rPr>
              <a:t>π</a:t>
            </a:r>
            <a:r>
              <a:rPr lang="en-GB" altLang="en-US" i="1" u="sng" baseline="30000" dirty="0">
                <a:solidFill>
                  <a:srgbClr val="FF3300"/>
                </a:solidFill>
                <a:cs typeface="Arial" charset="0"/>
              </a:rPr>
              <a:t>2 </a:t>
            </a:r>
            <a:r>
              <a:rPr lang="en-GB" altLang="en-US" i="1" u="sng" dirty="0">
                <a:solidFill>
                  <a:srgbClr val="FF3300"/>
                </a:solidFill>
                <a:cs typeface="Arial" charset="0"/>
              </a:rPr>
              <a:t>r</a:t>
            </a:r>
            <a:r>
              <a:rPr lang="en-GB" altLang="en-US" i="1" dirty="0">
                <a:solidFill>
                  <a:srgbClr val="FF3300"/>
                </a:solidFill>
                <a:cs typeface="Arial" charset="0"/>
              </a:rPr>
              <a:t> = </a:t>
            </a:r>
            <a:r>
              <a:rPr lang="en-GB" altLang="en-US" i="1" u="sng" dirty="0">
                <a:solidFill>
                  <a:srgbClr val="FF3300"/>
                </a:solidFill>
                <a:cs typeface="Arial" charset="0"/>
              </a:rPr>
              <a:t>GM</a:t>
            </a:r>
            <a:r>
              <a:rPr lang="en-GB" altLang="en-US" i="1" dirty="0">
                <a:solidFill>
                  <a:srgbClr val="FF3300"/>
                </a:solidFill>
                <a:cs typeface="Arial" charset="0"/>
              </a:rPr>
              <a:t>  </a:t>
            </a:r>
          </a:p>
          <a:p>
            <a:pPr marL="0" indent="0">
              <a:lnSpc>
                <a:spcPct val="90000"/>
              </a:lnSpc>
              <a:buFontTx/>
              <a:buNone/>
            </a:pPr>
            <a:r>
              <a:rPr lang="en-GB" altLang="en-US" i="1" dirty="0">
                <a:solidFill>
                  <a:srgbClr val="FF3300"/>
                </a:solidFill>
                <a:cs typeface="Arial" charset="0"/>
              </a:rPr>
              <a:t>			 T</a:t>
            </a:r>
            <a:r>
              <a:rPr lang="en-GB" altLang="en-US" i="1" baseline="30000" dirty="0">
                <a:solidFill>
                  <a:srgbClr val="FF3300"/>
                </a:solidFill>
                <a:cs typeface="Arial" charset="0"/>
              </a:rPr>
              <a:t>2</a:t>
            </a:r>
            <a:r>
              <a:rPr lang="en-GB" altLang="en-US" i="1" dirty="0">
                <a:solidFill>
                  <a:srgbClr val="FF3300"/>
                </a:solidFill>
                <a:cs typeface="Arial" charset="0"/>
              </a:rPr>
              <a:t>         r</a:t>
            </a:r>
            <a:r>
              <a:rPr lang="en-GB" altLang="en-US" i="1" baseline="30000" dirty="0">
                <a:solidFill>
                  <a:srgbClr val="FF3300"/>
                </a:solidFill>
                <a:cs typeface="Arial" charset="0"/>
              </a:rPr>
              <a:t>2</a:t>
            </a:r>
          </a:p>
          <a:p>
            <a:pPr marL="0" indent="0">
              <a:lnSpc>
                <a:spcPct val="90000"/>
              </a:lnSpc>
              <a:buFontTx/>
              <a:buNone/>
            </a:pPr>
            <a:r>
              <a:rPr lang="en-GB" altLang="en-US" dirty="0">
                <a:cs typeface="Arial" charset="0"/>
              </a:rPr>
              <a:t>Hence:</a:t>
            </a:r>
          </a:p>
          <a:p>
            <a:pPr marL="0" indent="0">
              <a:lnSpc>
                <a:spcPct val="90000"/>
              </a:lnSpc>
              <a:buFontTx/>
              <a:buNone/>
            </a:pPr>
            <a:r>
              <a:rPr lang="en-GB" altLang="en-US" b="1" i="1" dirty="0">
                <a:solidFill>
                  <a:srgbClr val="FF3300"/>
                </a:solidFill>
                <a:cs typeface="Arial" charset="0"/>
              </a:rPr>
              <a:t>T = √ (4</a:t>
            </a:r>
            <a:r>
              <a:rPr lang="el-GR" altLang="en-US" b="1" i="1" dirty="0">
                <a:solidFill>
                  <a:srgbClr val="FF3300"/>
                </a:solidFill>
                <a:cs typeface="Arial" charset="0"/>
              </a:rPr>
              <a:t>π</a:t>
            </a:r>
            <a:r>
              <a:rPr lang="en-GB" altLang="en-US" b="1" i="1" baseline="30000" dirty="0">
                <a:solidFill>
                  <a:srgbClr val="FF3300"/>
                </a:solidFill>
                <a:cs typeface="Arial" charset="0"/>
              </a:rPr>
              <a:t>2</a:t>
            </a:r>
            <a:r>
              <a:rPr lang="en-GB" altLang="en-US" b="1" i="1" dirty="0">
                <a:solidFill>
                  <a:srgbClr val="FF3300"/>
                </a:solidFill>
                <a:cs typeface="Arial" charset="0"/>
              </a:rPr>
              <a:t> r </a:t>
            </a:r>
            <a:r>
              <a:rPr lang="en-GB" altLang="en-US" b="1" i="1" baseline="30000" dirty="0">
                <a:solidFill>
                  <a:srgbClr val="FF3300"/>
                </a:solidFill>
                <a:cs typeface="Arial" charset="0"/>
              </a:rPr>
              <a:t>3</a:t>
            </a:r>
            <a:r>
              <a:rPr lang="en-GB" altLang="en-US" b="1" i="1" dirty="0">
                <a:solidFill>
                  <a:srgbClr val="FF3300"/>
                </a:solidFill>
                <a:cs typeface="Arial" charset="0"/>
              </a:rPr>
              <a:t>/GM)</a:t>
            </a:r>
          </a:p>
          <a:p>
            <a:pPr marL="0" indent="0">
              <a:lnSpc>
                <a:spcPct val="90000"/>
              </a:lnSpc>
              <a:buFontTx/>
              <a:buNone/>
            </a:pPr>
            <a:endParaRPr lang="en-GB" altLang="en-US" b="1" dirty="0">
              <a:solidFill>
                <a:srgbClr val="FF3300"/>
              </a:solidFill>
              <a:cs typeface="Arial" charset="0"/>
            </a:endParaRPr>
          </a:p>
          <a:p>
            <a:pPr marL="0" indent="0">
              <a:lnSpc>
                <a:spcPct val="90000"/>
              </a:lnSpc>
              <a:buFontTx/>
              <a:buNone/>
            </a:pPr>
            <a:r>
              <a:rPr lang="en-GB" altLang="en-US" b="1" dirty="0">
                <a:solidFill>
                  <a:srgbClr val="FF3300"/>
                </a:solidFill>
                <a:cs typeface="Arial" charset="0"/>
              </a:rPr>
              <a:t>The orbital period is directly proportional to the square root of the orbital radius cubed.</a:t>
            </a:r>
          </a:p>
          <a:p>
            <a:pPr marL="0" indent="0">
              <a:lnSpc>
                <a:spcPct val="90000"/>
              </a:lnSpc>
              <a:buFontTx/>
              <a:buNone/>
            </a:pPr>
            <a:r>
              <a:rPr lang="en-GB" altLang="en-US" dirty="0">
                <a:cs typeface="Arial" charset="0"/>
              </a:rPr>
              <a:t>For example: Jupiter takes longer to orbit the Sun than the Earth.</a:t>
            </a:r>
            <a:endParaRPr lang="el-GR" altLang="en-US" b="1" i="1" dirty="0">
              <a:solidFill>
                <a:srgbClr val="FF3300"/>
              </a:solidFill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69179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/>
              <a:t>Question  </a:t>
            </a:r>
          </a:p>
        </p:txBody>
      </p:sp>
      <p:sp>
        <p:nvSpPr>
          <p:cNvPr id="185347" name="Rectangle 3"/>
          <p:cNvSpPr>
            <a:spLocks noGrp="1" noChangeArrowheads="1"/>
          </p:cNvSpPr>
          <p:nvPr>
            <p:ph idx="1"/>
          </p:nvPr>
        </p:nvSpPr>
        <p:spPr>
          <a:xfrm>
            <a:off x="395536" y="2924944"/>
            <a:ext cx="8351837" cy="2881312"/>
          </a:xfrm>
        </p:spPr>
        <p:txBody>
          <a:bodyPr>
            <a:normAutofit lnSpcReduction="10000"/>
          </a:bodyPr>
          <a:lstStyle/>
          <a:p>
            <a:pPr marL="0" indent="0">
              <a:lnSpc>
                <a:spcPct val="90000"/>
              </a:lnSpc>
              <a:buFontTx/>
              <a:buNone/>
            </a:pPr>
            <a:r>
              <a:rPr lang="en-GB" altLang="en-US" sz="2800" i="1" dirty="0"/>
              <a:t>Calculate (a) the orbital speed and </a:t>
            </a:r>
          </a:p>
          <a:p>
            <a:pPr marL="0" indent="0">
              <a:lnSpc>
                <a:spcPct val="90000"/>
              </a:lnSpc>
              <a:buFontTx/>
              <a:buNone/>
            </a:pPr>
            <a:r>
              <a:rPr lang="en-GB" altLang="en-US" sz="2800" i="1" dirty="0"/>
              <a:t>(b) period of the International Space Station.</a:t>
            </a:r>
          </a:p>
          <a:p>
            <a:pPr marL="0" indent="0">
              <a:lnSpc>
                <a:spcPct val="90000"/>
              </a:lnSpc>
              <a:buFontTx/>
              <a:buNone/>
            </a:pPr>
            <a:r>
              <a:rPr lang="en-GB" altLang="en-US" sz="2800" i="1" dirty="0"/>
              <a:t>Earth radius, </a:t>
            </a:r>
            <a:r>
              <a:rPr lang="en-GB" altLang="en-US" sz="2800" i="1" dirty="0">
                <a:solidFill>
                  <a:srgbClr val="FF3300"/>
                </a:solidFill>
              </a:rPr>
              <a:t>R</a:t>
            </a:r>
            <a:r>
              <a:rPr lang="en-GB" altLang="en-US" sz="2800" i="1" dirty="0"/>
              <a:t> = </a:t>
            </a:r>
            <a:r>
              <a:rPr lang="en-GB" altLang="en-US" sz="2800" dirty="0"/>
              <a:t>6400 km</a:t>
            </a:r>
          </a:p>
          <a:p>
            <a:pPr marL="0" indent="0">
              <a:lnSpc>
                <a:spcPct val="90000"/>
              </a:lnSpc>
              <a:buFontTx/>
              <a:buNone/>
            </a:pPr>
            <a:r>
              <a:rPr lang="en-GB" altLang="en-US" sz="2800" i="1" dirty="0"/>
              <a:t>Orbital height of the ISS, </a:t>
            </a:r>
            <a:r>
              <a:rPr lang="en-GB" altLang="en-US" sz="2800" i="1" dirty="0">
                <a:solidFill>
                  <a:srgbClr val="FF3300"/>
                </a:solidFill>
              </a:rPr>
              <a:t>H</a:t>
            </a:r>
            <a:r>
              <a:rPr lang="en-GB" altLang="en-US" sz="2800" i="1" dirty="0"/>
              <a:t> = </a:t>
            </a:r>
            <a:r>
              <a:rPr lang="en-GB" altLang="en-US" sz="2800" dirty="0"/>
              <a:t>300 km</a:t>
            </a:r>
          </a:p>
          <a:p>
            <a:pPr marL="0" indent="0">
              <a:lnSpc>
                <a:spcPct val="90000"/>
              </a:lnSpc>
              <a:buFontTx/>
              <a:buNone/>
            </a:pPr>
            <a:r>
              <a:rPr lang="en-GB" altLang="en-US" sz="2800" i="1" dirty="0"/>
              <a:t>Earth mass, </a:t>
            </a:r>
            <a:r>
              <a:rPr lang="en-GB" altLang="en-US" sz="2800" i="1" dirty="0">
                <a:solidFill>
                  <a:srgbClr val="FF3300"/>
                </a:solidFill>
              </a:rPr>
              <a:t>M</a:t>
            </a:r>
            <a:r>
              <a:rPr lang="en-GB" altLang="en-US" sz="2800" i="1" dirty="0"/>
              <a:t> = </a:t>
            </a:r>
            <a:r>
              <a:rPr lang="en-GB" altLang="en-US" sz="2800" dirty="0"/>
              <a:t>6.0 x 10 </a:t>
            </a:r>
            <a:r>
              <a:rPr lang="en-GB" altLang="en-US" sz="2800" baseline="30000" dirty="0"/>
              <a:t>24</a:t>
            </a:r>
            <a:r>
              <a:rPr lang="en-GB" altLang="en-US" sz="2800" dirty="0"/>
              <a:t> kg</a:t>
            </a:r>
          </a:p>
          <a:p>
            <a:pPr marL="0" indent="0">
              <a:lnSpc>
                <a:spcPct val="90000"/>
              </a:lnSpc>
              <a:buFontTx/>
              <a:buNone/>
            </a:pPr>
            <a:r>
              <a:rPr lang="en-GB" altLang="en-US" sz="2800" i="1" dirty="0">
                <a:solidFill>
                  <a:srgbClr val="FF3300"/>
                </a:solidFill>
              </a:rPr>
              <a:t>G</a:t>
            </a:r>
            <a:r>
              <a:rPr lang="en-GB" altLang="en-US" sz="2800" i="1" dirty="0"/>
              <a:t> = </a:t>
            </a:r>
            <a:r>
              <a:rPr lang="en-GB" altLang="en-US" sz="2800" dirty="0">
                <a:cs typeface="Arial" charset="0"/>
              </a:rPr>
              <a:t>6.672 x 10 </a:t>
            </a:r>
            <a:r>
              <a:rPr lang="en-GB" altLang="en-US" sz="2800" baseline="30000" dirty="0">
                <a:cs typeface="Arial" charset="0"/>
              </a:rPr>
              <a:t>-11</a:t>
            </a:r>
            <a:r>
              <a:rPr lang="en-GB" altLang="en-US" sz="2800" dirty="0">
                <a:cs typeface="Arial" charset="0"/>
              </a:rPr>
              <a:t> N m </a:t>
            </a:r>
            <a:r>
              <a:rPr lang="en-GB" altLang="en-US" sz="2800" baseline="30000" dirty="0">
                <a:cs typeface="Arial" charset="0"/>
              </a:rPr>
              <a:t>2</a:t>
            </a:r>
            <a:r>
              <a:rPr lang="en-GB" altLang="en-US" sz="2800" dirty="0">
                <a:cs typeface="Arial" charset="0"/>
              </a:rPr>
              <a:t> kg </a:t>
            </a:r>
            <a:r>
              <a:rPr lang="en-GB" altLang="en-US" sz="2800" baseline="30000" dirty="0">
                <a:cs typeface="Arial" charset="0"/>
              </a:rPr>
              <a:t>- 2</a:t>
            </a:r>
            <a:endParaRPr lang="en-GB" altLang="en-US" sz="2800" dirty="0"/>
          </a:p>
          <a:p>
            <a:pPr marL="0" indent="0">
              <a:lnSpc>
                <a:spcPct val="90000"/>
              </a:lnSpc>
              <a:buFontTx/>
              <a:buNone/>
            </a:pPr>
            <a:endParaRPr lang="en-GB" altLang="en-US" sz="2800" dirty="0"/>
          </a:p>
          <a:p>
            <a:pPr marL="0" indent="0">
              <a:lnSpc>
                <a:spcPct val="90000"/>
              </a:lnSpc>
              <a:buFontTx/>
              <a:buNone/>
            </a:pPr>
            <a:endParaRPr lang="en-GB" altLang="en-US" sz="2800" dirty="0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316975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395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457200" y="1844823"/>
            <a:ext cx="8291513" cy="4281339"/>
          </a:xfrm>
        </p:spPr>
        <p:txBody>
          <a:bodyPr>
            <a:normAutofit fontScale="85000" lnSpcReduction="20000"/>
          </a:bodyPr>
          <a:lstStyle/>
          <a:p>
            <a:pPr marL="533400" indent="-533400">
              <a:buFontTx/>
              <a:buNone/>
            </a:pPr>
            <a:r>
              <a:rPr lang="en-GB" altLang="en-US" sz="2400" i="1" dirty="0">
                <a:solidFill>
                  <a:srgbClr val="FF3300"/>
                </a:solidFill>
              </a:rPr>
              <a:t>r = R + H </a:t>
            </a:r>
            <a:r>
              <a:rPr lang="en-GB" altLang="en-US" sz="2400" dirty="0"/>
              <a:t>= (6400 + 300)km = 6700 km = 6.7 x 10</a:t>
            </a:r>
            <a:r>
              <a:rPr lang="en-GB" altLang="en-US" sz="2400" baseline="30000" dirty="0"/>
              <a:t>6</a:t>
            </a:r>
            <a:r>
              <a:rPr lang="en-GB" altLang="en-US" sz="2400" dirty="0">
                <a:cs typeface="Arial" charset="0"/>
              </a:rPr>
              <a:t> </a:t>
            </a:r>
            <a:r>
              <a:rPr lang="en-GB" altLang="en-US" sz="2400" dirty="0"/>
              <a:t>m</a:t>
            </a:r>
          </a:p>
          <a:p>
            <a:pPr marL="533400" indent="-533400">
              <a:buFontTx/>
              <a:buNone/>
            </a:pPr>
            <a:r>
              <a:rPr lang="en-GB" altLang="en-US" sz="2400" b="1" dirty="0"/>
              <a:t>(a) Orbital speed</a:t>
            </a:r>
          </a:p>
          <a:p>
            <a:pPr marL="533400" indent="-533400">
              <a:spcBef>
                <a:spcPct val="0"/>
              </a:spcBef>
              <a:buFontTx/>
              <a:buNone/>
            </a:pPr>
            <a:r>
              <a:rPr lang="en-GB" altLang="en-US" sz="2400" i="1" dirty="0">
                <a:solidFill>
                  <a:srgbClr val="FF3300"/>
                </a:solidFill>
              </a:rPr>
              <a:t>v = </a:t>
            </a:r>
            <a:r>
              <a:rPr lang="en-GB" altLang="en-US" sz="2400" i="1" dirty="0">
                <a:solidFill>
                  <a:srgbClr val="FF3300"/>
                </a:solidFill>
                <a:cs typeface="Arial" charset="0"/>
              </a:rPr>
              <a:t>√ (GM / r)</a:t>
            </a:r>
            <a:endParaRPr lang="en-GB" altLang="en-US" sz="2400" i="1" dirty="0"/>
          </a:p>
          <a:p>
            <a:pPr marL="533400" indent="-533400">
              <a:buFontTx/>
              <a:buNone/>
            </a:pPr>
            <a:r>
              <a:rPr lang="en-GB" altLang="en-US" sz="2400" dirty="0">
                <a:cs typeface="Arial" charset="0"/>
              </a:rPr>
              <a:t>= √ (6.672 x 10 </a:t>
            </a:r>
            <a:r>
              <a:rPr lang="en-GB" altLang="en-US" sz="2400" baseline="30000" dirty="0">
                <a:cs typeface="Arial" charset="0"/>
              </a:rPr>
              <a:t>-11</a:t>
            </a:r>
            <a:r>
              <a:rPr lang="en-GB" altLang="en-US" sz="2400" dirty="0">
                <a:cs typeface="Arial" charset="0"/>
              </a:rPr>
              <a:t> x </a:t>
            </a:r>
            <a:r>
              <a:rPr lang="en-GB" altLang="en-US" sz="2400" dirty="0"/>
              <a:t>6.0 x 10 </a:t>
            </a:r>
            <a:r>
              <a:rPr lang="en-GB" altLang="en-US" sz="2400" baseline="30000" dirty="0"/>
              <a:t>24</a:t>
            </a:r>
            <a:r>
              <a:rPr lang="en-GB" altLang="en-US" sz="2400" dirty="0">
                <a:cs typeface="Arial" charset="0"/>
              </a:rPr>
              <a:t> / </a:t>
            </a:r>
            <a:r>
              <a:rPr lang="en-GB" altLang="en-US" sz="2400" dirty="0"/>
              <a:t>6.7 x 10</a:t>
            </a:r>
            <a:r>
              <a:rPr lang="en-GB" altLang="en-US" sz="2400" baseline="30000" dirty="0"/>
              <a:t>6</a:t>
            </a:r>
            <a:r>
              <a:rPr lang="en-GB" altLang="en-US" sz="2400" dirty="0">
                <a:cs typeface="Arial" charset="0"/>
              </a:rPr>
              <a:t>)</a:t>
            </a:r>
            <a:endParaRPr lang="en-GB" altLang="en-US" sz="2400" dirty="0"/>
          </a:p>
          <a:p>
            <a:pPr marL="533400" indent="-533400">
              <a:buFontTx/>
              <a:buNone/>
            </a:pPr>
            <a:r>
              <a:rPr lang="en-GB" altLang="en-US" sz="2400" dirty="0">
                <a:cs typeface="Arial" charset="0"/>
              </a:rPr>
              <a:t>= √ (4.003 x 10 </a:t>
            </a:r>
            <a:r>
              <a:rPr lang="en-GB" altLang="en-US" sz="2400" baseline="30000" dirty="0">
                <a:cs typeface="Arial" charset="0"/>
              </a:rPr>
              <a:t>14</a:t>
            </a:r>
            <a:r>
              <a:rPr lang="en-GB" altLang="en-US" sz="2400" dirty="0">
                <a:cs typeface="Arial" charset="0"/>
              </a:rPr>
              <a:t> / </a:t>
            </a:r>
            <a:r>
              <a:rPr lang="en-GB" altLang="en-US" sz="2400" dirty="0"/>
              <a:t>6.7 x 10</a:t>
            </a:r>
            <a:r>
              <a:rPr lang="en-GB" altLang="en-US" sz="2400" baseline="30000" dirty="0"/>
              <a:t>6</a:t>
            </a:r>
            <a:r>
              <a:rPr lang="en-GB" altLang="en-US" sz="2400" dirty="0">
                <a:cs typeface="Arial" charset="0"/>
              </a:rPr>
              <a:t>)</a:t>
            </a:r>
            <a:endParaRPr lang="en-GB" altLang="en-US" sz="2400" dirty="0"/>
          </a:p>
          <a:p>
            <a:pPr marL="533400" indent="-533400">
              <a:buFontTx/>
              <a:buNone/>
            </a:pPr>
            <a:r>
              <a:rPr lang="en-GB" altLang="en-US" sz="2400" dirty="0">
                <a:cs typeface="Arial" charset="0"/>
              </a:rPr>
              <a:t>= √ (5.975 x 10 </a:t>
            </a:r>
            <a:r>
              <a:rPr lang="en-GB" altLang="en-US" sz="2400" baseline="30000" dirty="0">
                <a:cs typeface="Arial" charset="0"/>
              </a:rPr>
              <a:t>7</a:t>
            </a:r>
            <a:r>
              <a:rPr lang="en-GB" altLang="en-US" sz="2400" dirty="0">
                <a:cs typeface="Arial" charset="0"/>
              </a:rPr>
              <a:t>)</a:t>
            </a:r>
            <a:endParaRPr lang="en-GB" altLang="en-US" sz="2400" dirty="0"/>
          </a:p>
          <a:p>
            <a:pPr marL="533400" indent="-533400">
              <a:buFontTx/>
              <a:buNone/>
            </a:pPr>
            <a:r>
              <a:rPr lang="en-GB" altLang="en-US" sz="2400" b="1" dirty="0">
                <a:solidFill>
                  <a:srgbClr val="FF3300"/>
                </a:solidFill>
                <a:cs typeface="Arial" charset="0"/>
              </a:rPr>
              <a:t>orbital speed = 7.73 x 10</a:t>
            </a:r>
            <a:r>
              <a:rPr lang="en-GB" altLang="en-US" sz="2400" b="1" baseline="30000" dirty="0">
                <a:solidFill>
                  <a:srgbClr val="FF3300"/>
                </a:solidFill>
                <a:cs typeface="Arial" charset="0"/>
              </a:rPr>
              <a:t>3</a:t>
            </a:r>
            <a:r>
              <a:rPr lang="en-GB" altLang="en-US" sz="2400" b="1" dirty="0">
                <a:solidFill>
                  <a:srgbClr val="FF3300"/>
                </a:solidFill>
                <a:cs typeface="Arial" charset="0"/>
              </a:rPr>
              <a:t> ms</a:t>
            </a:r>
            <a:r>
              <a:rPr lang="en-GB" altLang="en-US" sz="2400" b="1" baseline="30000" dirty="0">
                <a:solidFill>
                  <a:srgbClr val="FF3300"/>
                </a:solidFill>
                <a:cs typeface="Arial" charset="0"/>
              </a:rPr>
              <a:t>-1 </a:t>
            </a:r>
            <a:r>
              <a:rPr lang="en-GB" altLang="en-US" sz="2400" b="1" dirty="0">
                <a:solidFill>
                  <a:srgbClr val="FF3300"/>
                </a:solidFill>
                <a:cs typeface="Arial" charset="0"/>
              </a:rPr>
              <a:t>= 7.73 kms</a:t>
            </a:r>
            <a:r>
              <a:rPr lang="en-GB" altLang="en-US" sz="2400" b="1" baseline="30000" dirty="0">
                <a:solidFill>
                  <a:srgbClr val="FF3300"/>
                </a:solidFill>
                <a:cs typeface="Arial" charset="0"/>
              </a:rPr>
              <a:t>-1</a:t>
            </a:r>
          </a:p>
          <a:p>
            <a:pPr marL="533400" indent="-533400">
              <a:buFontTx/>
              <a:buNone/>
            </a:pPr>
            <a:r>
              <a:rPr lang="en-GB" altLang="en-US" sz="2400" b="1" dirty="0"/>
              <a:t>(b) Orbital period</a:t>
            </a:r>
          </a:p>
          <a:p>
            <a:pPr marL="533400" indent="-533400">
              <a:spcBef>
                <a:spcPct val="0"/>
              </a:spcBef>
              <a:buFontTx/>
              <a:buNone/>
            </a:pPr>
            <a:r>
              <a:rPr lang="en-GB" altLang="en-US" sz="2400" i="1" dirty="0">
                <a:solidFill>
                  <a:srgbClr val="FF3300"/>
                </a:solidFill>
                <a:cs typeface="Arial" charset="0"/>
              </a:rPr>
              <a:t>T = √ (4</a:t>
            </a:r>
            <a:r>
              <a:rPr lang="el-GR" altLang="en-US" sz="2400" i="1" dirty="0">
                <a:solidFill>
                  <a:srgbClr val="FF3300"/>
                </a:solidFill>
                <a:cs typeface="Arial" charset="0"/>
              </a:rPr>
              <a:t>π</a:t>
            </a:r>
            <a:r>
              <a:rPr lang="en-GB" altLang="en-US" sz="2400" i="1" baseline="30000" dirty="0">
                <a:solidFill>
                  <a:srgbClr val="FF3300"/>
                </a:solidFill>
                <a:cs typeface="Arial" charset="0"/>
              </a:rPr>
              <a:t>2</a:t>
            </a:r>
            <a:r>
              <a:rPr lang="en-GB" altLang="en-US" sz="2400" i="1" dirty="0">
                <a:solidFill>
                  <a:srgbClr val="FF3300"/>
                </a:solidFill>
                <a:cs typeface="Arial" charset="0"/>
              </a:rPr>
              <a:t> r </a:t>
            </a:r>
            <a:r>
              <a:rPr lang="en-GB" altLang="en-US" sz="2400" i="1" baseline="30000" dirty="0">
                <a:solidFill>
                  <a:srgbClr val="FF3300"/>
                </a:solidFill>
                <a:cs typeface="Arial" charset="0"/>
              </a:rPr>
              <a:t>3 </a:t>
            </a:r>
            <a:r>
              <a:rPr lang="en-GB" altLang="en-US" sz="2400" i="1" dirty="0">
                <a:solidFill>
                  <a:srgbClr val="FF3300"/>
                </a:solidFill>
                <a:cs typeface="Arial" charset="0"/>
              </a:rPr>
              <a:t>/ GM)</a:t>
            </a:r>
            <a:r>
              <a:rPr lang="en-GB" altLang="en-US" sz="2400" i="1" dirty="0">
                <a:cs typeface="Arial" charset="0"/>
              </a:rPr>
              <a:t> </a:t>
            </a:r>
          </a:p>
          <a:p>
            <a:pPr marL="533400" indent="-533400">
              <a:spcBef>
                <a:spcPct val="0"/>
              </a:spcBef>
              <a:buFontTx/>
              <a:buNone/>
            </a:pPr>
            <a:r>
              <a:rPr lang="en-GB" altLang="en-US" sz="2400" dirty="0">
                <a:cs typeface="Arial" charset="0"/>
              </a:rPr>
              <a:t>= √ (4</a:t>
            </a:r>
            <a:r>
              <a:rPr lang="el-GR" altLang="en-US" sz="2400" dirty="0">
                <a:cs typeface="Arial" charset="0"/>
              </a:rPr>
              <a:t>π</a:t>
            </a:r>
            <a:r>
              <a:rPr lang="en-GB" altLang="en-US" sz="2400" baseline="30000" dirty="0">
                <a:cs typeface="Arial" charset="0"/>
              </a:rPr>
              <a:t>2</a:t>
            </a:r>
            <a:r>
              <a:rPr lang="en-GB" altLang="en-US" sz="2400" dirty="0">
                <a:cs typeface="Arial" charset="0"/>
              </a:rPr>
              <a:t> x (</a:t>
            </a:r>
            <a:r>
              <a:rPr lang="en-GB" altLang="en-US" sz="2400" dirty="0"/>
              <a:t>6.7 x 10</a:t>
            </a:r>
            <a:r>
              <a:rPr lang="en-GB" altLang="en-US" sz="2400" baseline="30000" dirty="0"/>
              <a:t>6</a:t>
            </a:r>
            <a:r>
              <a:rPr lang="en-GB" altLang="en-US" sz="2400" dirty="0">
                <a:cs typeface="Arial" charset="0"/>
              </a:rPr>
              <a:t>)</a:t>
            </a:r>
            <a:r>
              <a:rPr lang="en-GB" altLang="en-US" sz="2400" baseline="30000" dirty="0">
                <a:cs typeface="Arial" charset="0"/>
              </a:rPr>
              <a:t>3</a:t>
            </a:r>
            <a:r>
              <a:rPr lang="en-GB" altLang="en-US" sz="2400" dirty="0">
                <a:cs typeface="Arial" charset="0"/>
              </a:rPr>
              <a:t> ) / (6.672 x 10 </a:t>
            </a:r>
            <a:r>
              <a:rPr lang="en-GB" altLang="en-US" sz="2400" baseline="30000" dirty="0">
                <a:cs typeface="Arial" charset="0"/>
              </a:rPr>
              <a:t>-11</a:t>
            </a:r>
            <a:r>
              <a:rPr lang="en-GB" altLang="en-US" sz="2400" dirty="0">
                <a:cs typeface="Arial" charset="0"/>
              </a:rPr>
              <a:t> x </a:t>
            </a:r>
            <a:r>
              <a:rPr lang="en-GB" altLang="en-US" sz="2400" dirty="0"/>
              <a:t>6.0 x 10 </a:t>
            </a:r>
            <a:r>
              <a:rPr lang="en-GB" altLang="en-US" sz="2400" baseline="30000" dirty="0"/>
              <a:t>24</a:t>
            </a:r>
            <a:r>
              <a:rPr lang="en-GB" altLang="en-US" sz="2400" dirty="0">
                <a:cs typeface="Arial" charset="0"/>
              </a:rPr>
              <a:t>) </a:t>
            </a:r>
          </a:p>
          <a:p>
            <a:pPr marL="533400" indent="-533400">
              <a:buFontTx/>
              <a:buNone/>
            </a:pPr>
            <a:r>
              <a:rPr lang="en-GB" altLang="en-US" sz="2400" dirty="0">
                <a:cs typeface="Arial" charset="0"/>
              </a:rPr>
              <a:t>= √ (1.187 x 10 </a:t>
            </a:r>
            <a:r>
              <a:rPr lang="en-GB" altLang="en-US" sz="2400" baseline="30000" dirty="0">
                <a:cs typeface="Arial" charset="0"/>
              </a:rPr>
              <a:t>22</a:t>
            </a:r>
            <a:r>
              <a:rPr lang="en-GB" altLang="en-US" sz="2400" dirty="0">
                <a:cs typeface="Arial" charset="0"/>
              </a:rPr>
              <a:t> / 4.003 x 10 </a:t>
            </a:r>
            <a:r>
              <a:rPr lang="en-GB" altLang="en-US" sz="2400" baseline="30000" dirty="0">
                <a:cs typeface="Arial" charset="0"/>
              </a:rPr>
              <a:t>14</a:t>
            </a:r>
            <a:r>
              <a:rPr lang="en-GB" altLang="en-US" sz="2400" dirty="0">
                <a:cs typeface="Arial" charset="0"/>
              </a:rPr>
              <a:t>)</a:t>
            </a:r>
            <a:endParaRPr lang="en-GB" altLang="en-US" sz="2400" dirty="0"/>
          </a:p>
          <a:p>
            <a:pPr marL="533400" indent="-533400">
              <a:buFontTx/>
              <a:buNone/>
            </a:pPr>
            <a:r>
              <a:rPr lang="en-GB" altLang="en-US" sz="2400" dirty="0">
                <a:cs typeface="Arial" charset="0"/>
              </a:rPr>
              <a:t>= √ (2.966 x 10 </a:t>
            </a:r>
            <a:r>
              <a:rPr lang="en-GB" altLang="en-US" sz="2400" baseline="30000" dirty="0">
                <a:cs typeface="Arial" charset="0"/>
              </a:rPr>
              <a:t>7</a:t>
            </a:r>
            <a:r>
              <a:rPr lang="en-GB" altLang="en-US" sz="2400" dirty="0">
                <a:cs typeface="Arial" charset="0"/>
              </a:rPr>
              <a:t>)</a:t>
            </a:r>
            <a:endParaRPr lang="en-GB" altLang="en-US" sz="2400" dirty="0"/>
          </a:p>
          <a:p>
            <a:pPr marL="533400" indent="-533400">
              <a:buFontTx/>
              <a:buNone/>
            </a:pPr>
            <a:r>
              <a:rPr lang="en-GB" altLang="en-US" sz="2400" b="1" dirty="0">
                <a:solidFill>
                  <a:srgbClr val="FF3300"/>
                </a:solidFill>
                <a:cs typeface="Arial" charset="0"/>
              </a:rPr>
              <a:t>orbital period = 5.45 x 10</a:t>
            </a:r>
            <a:r>
              <a:rPr lang="en-GB" altLang="en-US" sz="2400" b="1" baseline="30000" dirty="0">
                <a:solidFill>
                  <a:srgbClr val="FF3300"/>
                </a:solidFill>
                <a:cs typeface="Arial" charset="0"/>
              </a:rPr>
              <a:t>3</a:t>
            </a:r>
            <a:r>
              <a:rPr lang="en-GB" altLang="en-US" sz="2400" b="1" dirty="0">
                <a:solidFill>
                  <a:srgbClr val="FF3300"/>
                </a:solidFill>
                <a:cs typeface="Arial" charset="0"/>
              </a:rPr>
              <a:t> s = 90.8 minutes = 1h 30 </a:t>
            </a:r>
            <a:r>
              <a:rPr lang="en-GB" altLang="en-US" sz="2400" b="1" dirty="0" err="1">
                <a:solidFill>
                  <a:srgbClr val="FF3300"/>
                </a:solidFill>
                <a:cs typeface="Arial" charset="0"/>
              </a:rPr>
              <a:t>mins</a:t>
            </a:r>
            <a:endParaRPr lang="en-GB" altLang="en-US" sz="2400" dirty="0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9162477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3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/>
              <a:t>Question  </a:t>
            </a:r>
          </a:p>
        </p:txBody>
      </p:sp>
      <p:sp>
        <p:nvSpPr>
          <p:cNvPr id="229379" name="Rectangle 3"/>
          <p:cNvSpPr>
            <a:spLocks noGrp="1" noChangeArrowheads="1"/>
          </p:cNvSpPr>
          <p:nvPr>
            <p:ph idx="1"/>
          </p:nvPr>
        </p:nvSpPr>
        <p:spPr>
          <a:xfrm>
            <a:off x="323528" y="2326281"/>
            <a:ext cx="8466137" cy="4500562"/>
          </a:xfrm>
        </p:spPr>
        <p:txBody>
          <a:bodyPr>
            <a:normAutofit fontScale="92500" lnSpcReduction="10000"/>
          </a:bodyPr>
          <a:lstStyle/>
          <a:p>
            <a:pPr marL="0" indent="0">
              <a:lnSpc>
                <a:spcPct val="80000"/>
              </a:lnSpc>
              <a:buFontTx/>
              <a:buNone/>
            </a:pPr>
            <a:r>
              <a:rPr lang="en-GB" altLang="en-US" sz="2400" i="1" dirty="0"/>
              <a:t>Calculate the orbital radius of an Earth satellite having an orbital period of 24 hours.</a:t>
            </a:r>
          </a:p>
          <a:p>
            <a:pPr marL="0" indent="0">
              <a:lnSpc>
                <a:spcPct val="80000"/>
              </a:lnSpc>
              <a:buFontTx/>
              <a:buNone/>
            </a:pPr>
            <a:r>
              <a:rPr lang="en-GB" altLang="en-US" sz="2400" i="1" dirty="0"/>
              <a:t>Earth mass, </a:t>
            </a:r>
            <a:r>
              <a:rPr lang="en-GB" altLang="en-US" sz="2400" i="1" dirty="0">
                <a:solidFill>
                  <a:srgbClr val="FF3300"/>
                </a:solidFill>
              </a:rPr>
              <a:t>M</a:t>
            </a:r>
            <a:r>
              <a:rPr lang="en-GB" altLang="en-US" sz="2400" i="1" dirty="0"/>
              <a:t> = </a:t>
            </a:r>
            <a:r>
              <a:rPr lang="en-GB" altLang="en-US" sz="2400" dirty="0"/>
              <a:t>6.0 x 10 </a:t>
            </a:r>
            <a:r>
              <a:rPr lang="en-GB" altLang="en-US" sz="2400" baseline="30000" dirty="0"/>
              <a:t>24</a:t>
            </a:r>
            <a:r>
              <a:rPr lang="en-GB" altLang="en-US" sz="2400" dirty="0"/>
              <a:t> kg; </a:t>
            </a:r>
            <a:r>
              <a:rPr lang="en-GB" altLang="en-US" sz="2400" i="1" dirty="0">
                <a:solidFill>
                  <a:srgbClr val="FF3300"/>
                </a:solidFill>
              </a:rPr>
              <a:t>G</a:t>
            </a:r>
            <a:r>
              <a:rPr lang="en-GB" altLang="en-US" sz="2400" i="1" dirty="0"/>
              <a:t> = </a:t>
            </a:r>
            <a:r>
              <a:rPr lang="en-GB" altLang="en-US" sz="2400" dirty="0">
                <a:cs typeface="Arial" charset="0"/>
              </a:rPr>
              <a:t>6.672 x 10 </a:t>
            </a:r>
            <a:r>
              <a:rPr lang="en-GB" altLang="en-US" sz="2400" baseline="30000" dirty="0">
                <a:cs typeface="Arial" charset="0"/>
              </a:rPr>
              <a:t>-11</a:t>
            </a:r>
            <a:r>
              <a:rPr lang="en-GB" altLang="en-US" sz="2400" dirty="0">
                <a:cs typeface="Arial" charset="0"/>
              </a:rPr>
              <a:t> N m </a:t>
            </a:r>
            <a:r>
              <a:rPr lang="en-GB" altLang="en-US" sz="2400" baseline="30000" dirty="0">
                <a:cs typeface="Arial" charset="0"/>
              </a:rPr>
              <a:t>2</a:t>
            </a:r>
            <a:r>
              <a:rPr lang="en-GB" altLang="en-US" sz="2400" dirty="0">
                <a:cs typeface="Arial" charset="0"/>
              </a:rPr>
              <a:t> kg </a:t>
            </a:r>
            <a:r>
              <a:rPr lang="en-GB" altLang="en-US" sz="2400" baseline="30000" dirty="0">
                <a:cs typeface="Arial" charset="0"/>
              </a:rPr>
              <a:t>- 2</a:t>
            </a:r>
            <a:endParaRPr lang="en-GB" altLang="en-US" sz="2400" dirty="0"/>
          </a:p>
          <a:p>
            <a:pPr marL="0" indent="0">
              <a:lnSpc>
                <a:spcPct val="80000"/>
              </a:lnSpc>
              <a:buFontTx/>
              <a:buNone/>
            </a:pPr>
            <a:endParaRPr lang="en-GB" altLang="en-US" sz="2400" i="1" dirty="0">
              <a:solidFill>
                <a:srgbClr val="FF3300"/>
              </a:solidFill>
              <a:cs typeface="Arial" charset="0"/>
            </a:endParaRPr>
          </a:p>
          <a:p>
            <a:pPr marL="0" indent="0">
              <a:lnSpc>
                <a:spcPct val="80000"/>
              </a:lnSpc>
              <a:buFontTx/>
              <a:buNone/>
            </a:pPr>
            <a:r>
              <a:rPr lang="en-GB" altLang="en-US" sz="2400" i="1" dirty="0">
                <a:solidFill>
                  <a:srgbClr val="FF3300"/>
                </a:solidFill>
                <a:cs typeface="Arial" charset="0"/>
              </a:rPr>
              <a:t>T = √ (4</a:t>
            </a:r>
            <a:r>
              <a:rPr lang="el-GR" altLang="en-US" sz="2400" i="1" dirty="0">
                <a:solidFill>
                  <a:srgbClr val="FF3300"/>
                </a:solidFill>
                <a:cs typeface="Arial" charset="0"/>
              </a:rPr>
              <a:t>π</a:t>
            </a:r>
            <a:r>
              <a:rPr lang="en-GB" altLang="en-US" sz="2400" i="1" baseline="30000" dirty="0">
                <a:solidFill>
                  <a:srgbClr val="FF3300"/>
                </a:solidFill>
                <a:cs typeface="Arial" charset="0"/>
              </a:rPr>
              <a:t>2</a:t>
            </a:r>
            <a:r>
              <a:rPr lang="en-GB" altLang="en-US" sz="2400" i="1" dirty="0">
                <a:solidFill>
                  <a:srgbClr val="FF3300"/>
                </a:solidFill>
                <a:cs typeface="Arial" charset="0"/>
              </a:rPr>
              <a:t> r </a:t>
            </a:r>
            <a:r>
              <a:rPr lang="en-GB" altLang="en-US" sz="2400" i="1" baseline="30000" dirty="0">
                <a:solidFill>
                  <a:srgbClr val="FF3300"/>
                </a:solidFill>
                <a:cs typeface="Arial" charset="0"/>
              </a:rPr>
              <a:t>3 </a:t>
            </a:r>
            <a:r>
              <a:rPr lang="en-GB" altLang="en-US" sz="2400" i="1" dirty="0">
                <a:solidFill>
                  <a:srgbClr val="FF3300"/>
                </a:solidFill>
                <a:cs typeface="Arial" charset="0"/>
              </a:rPr>
              <a:t>/ GM)</a:t>
            </a:r>
          </a:p>
          <a:p>
            <a:pPr marL="0" indent="0">
              <a:lnSpc>
                <a:spcPct val="80000"/>
              </a:lnSpc>
              <a:buFontTx/>
              <a:buNone/>
            </a:pPr>
            <a:r>
              <a:rPr lang="en-GB" altLang="en-US" sz="2400" dirty="0">
                <a:cs typeface="Arial" charset="0"/>
              </a:rPr>
              <a:t>rearranged becomes: </a:t>
            </a:r>
            <a:r>
              <a:rPr lang="en-GB" altLang="en-US" sz="2400" i="1" dirty="0">
                <a:solidFill>
                  <a:srgbClr val="FF3300"/>
                </a:solidFill>
                <a:cs typeface="Arial" charset="0"/>
              </a:rPr>
              <a:t>r </a:t>
            </a:r>
            <a:r>
              <a:rPr lang="en-GB" altLang="en-US" sz="2400" i="1" baseline="30000" dirty="0">
                <a:solidFill>
                  <a:srgbClr val="FF3300"/>
                </a:solidFill>
                <a:cs typeface="Arial" charset="0"/>
              </a:rPr>
              <a:t>3</a:t>
            </a:r>
            <a:r>
              <a:rPr lang="en-GB" altLang="en-US" sz="2400" i="1" dirty="0">
                <a:solidFill>
                  <a:srgbClr val="FF3300"/>
                </a:solidFill>
                <a:cs typeface="Arial" charset="0"/>
              </a:rPr>
              <a:t> = T </a:t>
            </a:r>
            <a:r>
              <a:rPr lang="en-GB" altLang="en-US" sz="2400" i="1" baseline="30000" dirty="0">
                <a:solidFill>
                  <a:srgbClr val="FF3300"/>
                </a:solidFill>
                <a:cs typeface="Arial" charset="0"/>
              </a:rPr>
              <a:t>2 </a:t>
            </a:r>
            <a:r>
              <a:rPr lang="en-GB" altLang="en-US" sz="2400" i="1" dirty="0">
                <a:solidFill>
                  <a:srgbClr val="FF3300"/>
                </a:solidFill>
                <a:cs typeface="Arial" charset="0"/>
              </a:rPr>
              <a:t>GM / 4</a:t>
            </a:r>
            <a:r>
              <a:rPr lang="el-GR" altLang="en-US" sz="2400" i="1" dirty="0">
                <a:solidFill>
                  <a:srgbClr val="FF3300"/>
                </a:solidFill>
                <a:cs typeface="Arial" charset="0"/>
              </a:rPr>
              <a:t>π</a:t>
            </a:r>
            <a:r>
              <a:rPr lang="en-GB" altLang="en-US" sz="2400" i="1" baseline="30000" dirty="0">
                <a:solidFill>
                  <a:srgbClr val="FF3300"/>
                </a:solidFill>
                <a:cs typeface="Arial" charset="0"/>
              </a:rPr>
              <a:t>2</a:t>
            </a:r>
            <a:r>
              <a:rPr lang="en-GB" altLang="en-US" sz="2400" i="1" dirty="0">
                <a:solidFill>
                  <a:srgbClr val="FF3300"/>
                </a:solidFill>
                <a:cs typeface="Arial" charset="0"/>
              </a:rPr>
              <a:t> </a:t>
            </a:r>
            <a:endParaRPr lang="en-GB" altLang="en-US" sz="2400" i="1" dirty="0"/>
          </a:p>
          <a:p>
            <a:pPr marL="0" indent="0">
              <a:lnSpc>
                <a:spcPct val="80000"/>
              </a:lnSpc>
              <a:buFontTx/>
              <a:buNone/>
            </a:pPr>
            <a:r>
              <a:rPr lang="en-GB" altLang="en-US" sz="2400" i="1" dirty="0">
                <a:cs typeface="Arial" charset="0"/>
              </a:rPr>
              <a:t>r </a:t>
            </a:r>
            <a:r>
              <a:rPr lang="en-GB" altLang="en-US" sz="2400" i="1" baseline="30000" dirty="0">
                <a:cs typeface="Arial" charset="0"/>
              </a:rPr>
              <a:t>3</a:t>
            </a:r>
            <a:r>
              <a:rPr lang="en-GB" altLang="en-US" sz="2400" i="1" dirty="0">
                <a:cs typeface="Arial" charset="0"/>
              </a:rPr>
              <a:t> = </a:t>
            </a:r>
            <a:r>
              <a:rPr lang="en-GB" altLang="en-US" sz="2400" dirty="0">
                <a:cs typeface="Arial" charset="0"/>
              </a:rPr>
              <a:t>(24 x 60 x 60)</a:t>
            </a:r>
            <a:r>
              <a:rPr lang="en-GB" altLang="en-US" sz="2400" baseline="30000" dirty="0">
                <a:cs typeface="Arial" charset="0"/>
              </a:rPr>
              <a:t>2 </a:t>
            </a:r>
            <a:r>
              <a:rPr lang="en-GB" altLang="en-US" sz="2400" dirty="0">
                <a:cs typeface="Arial" charset="0"/>
              </a:rPr>
              <a:t>x (6.672 x 10 </a:t>
            </a:r>
            <a:r>
              <a:rPr lang="en-GB" altLang="en-US" sz="2400" baseline="30000" dirty="0">
                <a:cs typeface="Arial" charset="0"/>
              </a:rPr>
              <a:t>-11</a:t>
            </a:r>
            <a:r>
              <a:rPr lang="en-GB" altLang="en-US" sz="2400" dirty="0">
                <a:cs typeface="Arial" charset="0"/>
              </a:rPr>
              <a:t> x </a:t>
            </a:r>
            <a:r>
              <a:rPr lang="en-GB" altLang="en-US" sz="2400" dirty="0"/>
              <a:t>6.0 x 10 </a:t>
            </a:r>
            <a:r>
              <a:rPr lang="en-GB" altLang="en-US" sz="2400" baseline="30000" dirty="0"/>
              <a:t>24</a:t>
            </a:r>
            <a:r>
              <a:rPr lang="en-GB" altLang="en-US" sz="2400" dirty="0">
                <a:cs typeface="Arial" charset="0"/>
              </a:rPr>
              <a:t> ) / 4</a:t>
            </a:r>
            <a:r>
              <a:rPr lang="el-GR" altLang="en-US" sz="2400" dirty="0">
                <a:cs typeface="Arial" charset="0"/>
              </a:rPr>
              <a:t>π</a:t>
            </a:r>
            <a:r>
              <a:rPr lang="en-GB" altLang="en-US" sz="2400" baseline="30000" dirty="0">
                <a:cs typeface="Arial" charset="0"/>
              </a:rPr>
              <a:t>2</a:t>
            </a:r>
          </a:p>
          <a:p>
            <a:pPr marL="0" indent="0">
              <a:lnSpc>
                <a:spcPct val="80000"/>
              </a:lnSpc>
              <a:buFontTx/>
              <a:buNone/>
            </a:pPr>
            <a:r>
              <a:rPr lang="en-GB" altLang="en-US" sz="2400" i="1" dirty="0">
                <a:cs typeface="Arial" charset="0"/>
              </a:rPr>
              <a:t>r </a:t>
            </a:r>
            <a:r>
              <a:rPr lang="en-GB" altLang="en-US" sz="2400" i="1" baseline="30000" dirty="0">
                <a:cs typeface="Arial" charset="0"/>
              </a:rPr>
              <a:t>3</a:t>
            </a:r>
            <a:r>
              <a:rPr lang="en-GB" altLang="en-US" sz="2400" i="1" dirty="0">
                <a:cs typeface="Arial" charset="0"/>
              </a:rPr>
              <a:t> = </a:t>
            </a:r>
            <a:r>
              <a:rPr lang="en-GB" altLang="en-US" sz="2400" dirty="0">
                <a:cs typeface="Arial" charset="0"/>
              </a:rPr>
              <a:t>(86400)</a:t>
            </a:r>
            <a:r>
              <a:rPr lang="en-GB" altLang="en-US" sz="2400" baseline="30000" dirty="0">
                <a:cs typeface="Arial" charset="0"/>
              </a:rPr>
              <a:t>2 </a:t>
            </a:r>
            <a:r>
              <a:rPr lang="en-GB" altLang="en-US" sz="2400" dirty="0">
                <a:cs typeface="Arial" charset="0"/>
              </a:rPr>
              <a:t>x (4.003 x 10 </a:t>
            </a:r>
            <a:r>
              <a:rPr lang="en-GB" altLang="en-US" sz="2400" baseline="30000" dirty="0">
                <a:cs typeface="Arial" charset="0"/>
              </a:rPr>
              <a:t>14</a:t>
            </a:r>
            <a:r>
              <a:rPr lang="en-GB" altLang="en-US" sz="2400" dirty="0">
                <a:cs typeface="Arial" charset="0"/>
              </a:rPr>
              <a:t>) / 4</a:t>
            </a:r>
            <a:r>
              <a:rPr lang="el-GR" altLang="en-US" sz="2400" dirty="0">
                <a:cs typeface="Arial" charset="0"/>
              </a:rPr>
              <a:t>π</a:t>
            </a:r>
            <a:r>
              <a:rPr lang="en-GB" altLang="en-US" sz="2400" baseline="30000" dirty="0">
                <a:cs typeface="Arial" charset="0"/>
              </a:rPr>
              <a:t>2</a:t>
            </a:r>
          </a:p>
          <a:p>
            <a:pPr marL="0" indent="0">
              <a:lnSpc>
                <a:spcPct val="80000"/>
              </a:lnSpc>
              <a:buFontTx/>
              <a:buNone/>
            </a:pPr>
            <a:r>
              <a:rPr lang="en-GB" altLang="en-US" sz="2400" i="1" dirty="0">
                <a:cs typeface="Arial" charset="0"/>
              </a:rPr>
              <a:t>r </a:t>
            </a:r>
            <a:r>
              <a:rPr lang="en-GB" altLang="en-US" sz="2400" i="1" baseline="30000" dirty="0">
                <a:cs typeface="Arial" charset="0"/>
              </a:rPr>
              <a:t>3</a:t>
            </a:r>
            <a:r>
              <a:rPr lang="en-GB" altLang="en-US" sz="2400" i="1" dirty="0">
                <a:cs typeface="Arial" charset="0"/>
              </a:rPr>
              <a:t> = </a:t>
            </a:r>
            <a:r>
              <a:rPr lang="en-GB" altLang="en-US" sz="2400" dirty="0">
                <a:cs typeface="Arial" charset="0"/>
              </a:rPr>
              <a:t>(7.465 x 10 </a:t>
            </a:r>
            <a:r>
              <a:rPr lang="en-GB" altLang="en-US" sz="2400" baseline="30000" dirty="0">
                <a:cs typeface="Arial" charset="0"/>
              </a:rPr>
              <a:t>9 </a:t>
            </a:r>
            <a:r>
              <a:rPr lang="en-GB" altLang="en-US" sz="2400" dirty="0">
                <a:cs typeface="Arial" charset="0"/>
              </a:rPr>
              <a:t>) x (4.003 x 10 </a:t>
            </a:r>
            <a:r>
              <a:rPr lang="en-GB" altLang="en-US" sz="2400" baseline="30000" dirty="0">
                <a:cs typeface="Arial" charset="0"/>
              </a:rPr>
              <a:t>14</a:t>
            </a:r>
            <a:r>
              <a:rPr lang="en-GB" altLang="en-US" sz="2400" dirty="0">
                <a:cs typeface="Arial" charset="0"/>
              </a:rPr>
              <a:t>) / 4</a:t>
            </a:r>
            <a:r>
              <a:rPr lang="el-GR" altLang="en-US" sz="2400" dirty="0">
                <a:cs typeface="Arial" charset="0"/>
              </a:rPr>
              <a:t>π</a:t>
            </a:r>
            <a:r>
              <a:rPr lang="en-GB" altLang="en-US" sz="2400" baseline="30000" dirty="0">
                <a:cs typeface="Arial" charset="0"/>
              </a:rPr>
              <a:t>2</a:t>
            </a:r>
          </a:p>
          <a:p>
            <a:pPr marL="0" indent="0">
              <a:lnSpc>
                <a:spcPct val="80000"/>
              </a:lnSpc>
              <a:buFontTx/>
              <a:buNone/>
            </a:pPr>
            <a:r>
              <a:rPr lang="en-GB" altLang="en-US" sz="2400" i="1" dirty="0">
                <a:cs typeface="Arial" charset="0"/>
              </a:rPr>
              <a:t>r </a:t>
            </a:r>
            <a:r>
              <a:rPr lang="en-GB" altLang="en-US" sz="2400" i="1" baseline="30000" dirty="0">
                <a:cs typeface="Arial" charset="0"/>
              </a:rPr>
              <a:t>3</a:t>
            </a:r>
            <a:r>
              <a:rPr lang="en-GB" altLang="en-US" sz="2400" i="1" dirty="0">
                <a:cs typeface="Arial" charset="0"/>
              </a:rPr>
              <a:t> = </a:t>
            </a:r>
            <a:r>
              <a:rPr lang="en-GB" altLang="en-US" sz="2400" dirty="0">
                <a:cs typeface="Arial" charset="0"/>
              </a:rPr>
              <a:t>7.570 x 10 </a:t>
            </a:r>
            <a:r>
              <a:rPr lang="en-GB" altLang="en-US" sz="2400" baseline="30000" dirty="0">
                <a:cs typeface="Arial" charset="0"/>
              </a:rPr>
              <a:t>22</a:t>
            </a:r>
          </a:p>
          <a:p>
            <a:pPr marL="0" indent="0">
              <a:lnSpc>
                <a:spcPct val="80000"/>
              </a:lnSpc>
              <a:buFontTx/>
              <a:buNone/>
            </a:pPr>
            <a:r>
              <a:rPr lang="en-GB" altLang="en-US" sz="2400" b="1" i="1" dirty="0">
                <a:solidFill>
                  <a:srgbClr val="FF3300"/>
                </a:solidFill>
                <a:cs typeface="Arial" charset="0"/>
              </a:rPr>
              <a:t>r  = </a:t>
            </a:r>
            <a:r>
              <a:rPr lang="en-GB" altLang="en-US" sz="2400" b="1" dirty="0">
                <a:solidFill>
                  <a:srgbClr val="FF3300"/>
                </a:solidFill>
                <a:cs typeface="Arial" charset="0"/>
              </a:rPr>
              <a:t>4.23 x 10 </a:t>
            </a:r>
            <a:r>
              <a:rPr lang="en-GB" altLang="en-US" sz="2400" b="1" baseline="30000" dirty="0">
                <a:solidFill>
                  <a:srgbClr val="FF3300"/>
                </a:solidFill>
                <a:cs typeface="Arial" charset="0"/>
              </a:rPr>
              <a:t>7</a:t>
            </a:r>
            <a:r>
              <a:rPr lang="en-GB" altLang="en-US" sz="2400" b="1" dirty="0">
                <a:solidFill>
                  <a:srgbClr val="FF3300"/>
                </a:solidFill>
                <a:cs typeface="Arial" charset="0"/>
              </a:rPr>
              <a:t> m   =  42 300 km</a:t>
            </a:r>
          </a:p>
          <a:p>
            <a:pPr marL="0" indent="0">
              <a:lnSpc>
                <a:spcPct val="80000"/>
              </a:lnSpc>
              <a:buFontTx/>
              <a:buNone/>
            </a:pPr>
            <a:r>
              <a:rPr lang="en-GB" altLang="en-US" sz="2400" b="1" dirty="0">
                <a:solidFill>
                  <a:schemeClr val="accent2"/>
                </a:solidFill>
                <a:cs typeface="Arial" charset="0"/>
              </a:rPr>
              <a:t>This is 35 900 km above the Earth’s surface</a:t>
            </a:r>
          </a:p>
        </p:txBody>
      </p:sp>
    </p:spTree>
    <p:extLst>
      <p:ext uri="{BB962C8B-B14F-4D97-AF65-F5344CB8AC3E}">
        <p14:creationId xmlns:p14="http://schemas.microsoft.com/office/powerpoint/2010/main" val="350569666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186" name="Rectangle 2"/>
          <p:cNvSpPr>
            <a:spLocks noGrp="1" noChangeArrowheads="1"/>
          </p:cNvSpPr>
          <p:nvPr>
            <p:ph type="title"/>
          </p:nvPr>
        </p:nvSpPr>
        <p:spPr>
          <a:xfrm>
            <a:off x="395536" y="1052737"/>
            <a:ext cx="7886700" cy="1152128"/>
          </a:xfrm>
        </p:spPr>
        <p:txBody>
          <a:bodyPr/>
          <a:lstStyle/>
          <a:p>
            <a:r>
              <a:rPr lang="en-GB" altLang="en-US" sz="4000" b="1" dirty="0"/>
              <a:t>Geosynchronous orbit</a:t>
            </a:r>
          </a:p>
        </p:txBody>
      </p:sp>
      <p:sp>
        <p:nvSpPr>
          <p:cNvPr id="221187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467544" y="2276872"/>
            <a:ext cx="3114675" cy="4289425"/>
          </a:xfrm>
        </p:spPr>
        <p:txBody>
          <a:bodyPr/>
          <a:lstStyle/>
          <a:p>
            <a:pPr marL="0" indent="0">
              <a:buFontTx/>
              <a:buNone/>
            </a:pPr>
            <a:r>
              <a:rPr lang="en-GB" altLang="en-US" sz="2400" b="1" dirty="0"/>
              <a:t>This is an orbit about the Earth where a satellite remains above a constant point on the Earth’s surface</a:t>
            </a:r>
          </a:p>
          <a:p>
            <a:pPr marL="0" indent="0">
              <a:buFontTx/>
              <a:buNone/>
            </a:pPr>
            <a:endParaRPr lang="en-GB" altLang="en-US" sz="2400" b="1" dirty="0"/>
          </a:p>
          <a:p>
            <a:pPr marL="0" indent="0">
              <a:buFontTx/>
              <a:buNone/>
            </a:pPr>
            <a:r>
              <a:rPr lang="en-GB" altLang="en-US" sz="2400" dirty="0"/>
              <a:t>Use: Satellite TV transmissions</a:t>
            </a:r>
          </a:p>
        </p:txBody>
      </p:sp>
      <p:sp>
        <p:nvSpPr>
          <p:cNvPr id="221189" name="Rectangle 5"/>
          <p:cNvSpPr>
            <a:spLocks noGrp="1" noChangeArrowheads="1"/>
          </p:cNvSpPr>
          <p:nvPr>
            <p:ph sz="half" idx="2"/>
          </p:nvPr>
        </p:nvSpPr>
        <p:spPr>
          <a:xfrm>
            <a:off x="3491880" y="2276872"/>
            <a:ext cx="4933950" cy="4030663"/>
          </a:xfrm>
        </p:spPr>
        <p:txBody>
          <a:bodyPr/>
          <a:lstStyle/>
          <a:p>
            <a:pPr marL="533400" indent="-533400">
              <a:buFontTx/>
              <a:buNone/>
            </a:pPr>
            <a:r>
              <a:rPr lang="en-GB" altLang="en-US" sz="2400" dirty="0"/>
              <a:t>Such an orbit will:</a:t>
            </a:r>
          </a:p>
          <a:p>
            <a:pPr marL="914400" lvl="1" indent="-457200">
              <a:buFontTx/>
              <a:buAutoNum type="arabicPeriod"/>
            </a:pPr>
            <a:r>
              <a:rPr lang="en-GB" altLang="en-US" sz="2000" dirty="0"/>
              <a:t>HAVE A PERIOD OF 24 HOURS</a:t>
            </a:r>
          </a:p>
          <a:p>
            <a:pPr marL="914400" lvl="1" indent="-457200">
              <a:buFontTx/>
              <a:buAutoNum type="arabicPeriod"/>
            </a:pPr>
            <a:r>
              <a:rPr lang="en-GB" altLang="en-US" sz="2000" dirty="0"/>
              <a:t>BE OF HEIGHT ABOUT            36 000 KM ABOVE THE EARTH’S SURFACE</a:t>
            </a:r>
          </a:p>
          <a:p>
            <a:pPr marL="914400" lvl="1" indent="-457200">
              <a:buFontTx/>
              <a:buAutoNum type="arabicPeriod"/>
            </a:pPr>
            <a:r>
              <a:rPr lang="en-GB" altLang="en-US" sz="2000" dirty="0"/>
              <a:t>BE CIRCULAR</a:t>
            </a:r>
          </a:p>
          <a:p>
            <a:pPr marL="914400" lvl="1" indent="-457200">
              <a:buFontTx/>
              <a:buAutoNum type="arabicPeriod"/>
            </a:pPr>
            <a:r>
              <a:rPr lang="en-GB" altLang="en-US" sz="2000" dirty="0"/>
              <a:t>BE EQUATORIAL (in the plane of the equator)</a:t>
            </a:r>
          </a:p>
          <a:p>
            <a:pPr marL="914400" lvl="1" indent="-457200">
              <a:buFontTx/>
              <a:buAutoNum type="arabicPeriod"/>
            </a:pPr>
            <a:r>
              <a:rPr lang="en-GB" altLang="en-US" sz="2000" dirty="0"/>
              <a:t>BE IN THE SAME DIRECTION AS THE EARTH’S ROTATION</a:t>
            </a:r>
          </a:p>
        </p:txBody>
      </p:sp>
    </p:spTree>
    <p:extLst>
      <p:ext uri="{BB962C8B-B14F-4D97-AF65-F5344CB8AC3E}">
        <p14:creationId xmlns:p14="http://schemas.microsoft.com/office/powerpoint/2010/main" val="171433390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138" name="Rectangle 2"/>
          <p:cNvSpPr>
            <a:spLocks noGrp="1" noChangeArrowheads="1"/>
          </p:cNvSpPr>
          <p:nvPr>
            <p:ph type="title"/>
          </p:nvPr>
        </p:nvSpPr>
        <p:spPr>
          <a:xfrm>
            <a:off x="107504" y="980728"/>
            <a:ext cx="8096250" cy="1001712"/>
          </a:xfrm>
        </p:spPr>
        <p:txBody>
          <a:bodyPr/>
          <a:lstStyle/>
          <a:p>
            <a:r>
              <a:rPr lang="en-GB" altLang="en-US" sz="4000" b="1" dirty="0"/>
              <a:t>Orbits and energy</a:t>
            </a:r>
          </a:p>
        </p:txBody>
      </p:sp>
      <p:sp>
        <p:nvSpPr>
          <p:cNvPr id="219139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447675" y="2204864"/>
            <a:ext cx="3981450" cy="4320480"/>
          </a:xfrm>
        </p:spPr>
        <p:txBody>
          <a:bodyPr>
            <a:normAutofit fontScale="92500" lnSpcReduction="10000"/>
          </a:bodyPr>
          <a:lstStyle/>
          <a:p>
            <a:pPr marL="0" indent="0">
              <a:lnSpc>
                <a:spcPct val="90000"/>
              </a:lnSpc>
              <a:buFontTx/>
              <a:buNone/>
            </a:pPr>
            <a:r>
              <a:rPr lang="en-GB" altLang="en-US" sz="2400" dirty="0"/>
              <a:t>Most orbits are elliptical.</a:t>
            </a:r>
          </a:p>
          <a:p>
            <a:pPr marL="0" indent="0">
              <a:lnSpc>
                <a:spcPct val="90000"/>
              </a:lnSpc>
              <a:buFontTx/>
              <a:buNone/>
            </a:pPr>
            <a:r>
              <a:rPr lang="en-GB" altLang="en-US" sz="2400" dirty="0"/>
              <a:t>The total energy of the satellite remains constant so that at all times: </a:t>
            </a:r>
          </a:p>
          <a:p>
            <a:pPr marL="0" indent="0">
              <a:lnSpc>
                <a:spcPct val="90000"/>
              </a:lnSpc>
              <a:buFontTx/>
              <a:buNone/>
            </a:pPr>
            <a:r>
              <a:rPr lang="en-GB" altLang="en-US" sz="2400" i="1" dirty="0">
                <a:solidFill>
                  <a:srgbClr val="FF3300"/>
                </a:solidFill>
              </a:rPr>
              <a:t>KE + PE = a constant</a:t>
            </a:r>
          </a:p>
          <a:p>
            <a:pPr marL="827088" lvl="1">
              <a:lnSpc>
                <a:spcPct val="90000"/>
              </a:lnSpc>
              <a:buFontTx/>
              <a:buChar char="•"/>
            </a:pPr>
            <a:r>
              <a:rPr lang="en-GB" altLang="en-US" sz="2000" dirty="0"/>
              <a:t>at perihelion (closest approach) the KE is max and the PE min resulting in the satellite moving at its highest speed.</a:t>
            </a:r>
          </a:p>
          <a:p>
            <a:pPr marL="827088" lvl="1">
              <a:lnSpc>
                <a:spcPct val="90000"/>
              </a:lnSpc>
              <a:buFontTx/>
              <a:buChar char="•"/>
            </a:pPr>
            <a:r>
              <a:rPr lang="en-GB" altLang="en-US" sz="2000" dirty="0"/>
              <a:t>at aphelion the PE is max and the KE is min - the satellite moves at its lowest speed.</a:t>
            </a:r>
          </a:p>
        </p:txBody>
      </p:sp>
      <p:pic>
        <p:nvPicPr>
          <p:cNvPr id="219141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3284984"/>
            <a:ext cx="4610100" cy="2778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376236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94" name="Rectangle 2"/>
          <p:cNvSpPr>
            <a:spLocks noGrp="1" noChangeArrowheads="1"/>
          </p:cNvSpPr>
          <p:nvPr>
            <p:ph type="title"/>
          </p:nvPr>
        </p:nvSpPr>
        <p:spPr>
          <a:xfrm>
            <a:off x="251520" y="1844824"/>
            <a:ext cx="8435975" cy="1143000"/>
          </a:xfrm>
        </p:spPr>
        <p:txBody>
          <a:bodyPr>
            <a:normAutofit fontScale="90000"/>
          </a:bodyPr>
          <a:lstStyle/>
          <a:p>
            <a:r>
              <a:rPr lang="en-GB" altLang="en-US" sz="4000" b="1" dirty="0"/>
              <a:t>Gravitational potential </a:t>
            </a:r>
            <a:br>
              <a:rPr lang="en-GB" altLang="en-US" sz="4000" b="1" dirty="0"/>
            </a:br>
            <a:r>
              <a:rPr lang="en-GB" altLang="en-US" sz="4000" b="1" dirty="0"/>
              <a:t>difference (</a:t>
            </a:r>
            <a:r>
              <a:rPr lang="el-GR" altLang="en-US" sz="4000" b="1" i="1" dirty="0">
                <a:solidFill>
                  <a:srgbClr val="FF3300"/>
                </a:solidFill>
                <a:cs typeface="Arial" charset="0"/>
              </a:rPr>
              <a:t>Δ</a:t>
            </a:r>
            <a:r>
              <a:rPr lang="en-GB" altLang="en-US" sz="4000" b="1" i="1" dirty="0">
                <a:solidFill>
                  <a:srgbClr val="FF3300"/>
                </a:solidFill>
              </a:rPr>
              <a:t>V</a:t>
            </a:r>
            <a:r>
              <a:rPr lang="en-GB" altLang="en-US" sz="4000" b="1" i="1" dirty="0"/>
              <a:t> </a:t>
            </a:r>
            <a:r>
              <a:rPr lang="en-GB" altLang="en-US" sz="4000" b="1" dirty="0"/>
              <a:t>) and Work (</a:t>
            </a:r>
            <a:r>
              <a:rPr lang="en-GB" altLang="en-US" sz="4000" b="1" i="1" dirty="0">
                <a:solidFill>
                  <a:srgbClr val="FF3300"/>
                </a:solidFill>
              </a:rPr>
              <a:t>W</a:t>
            </a:r>
            <a:r>
              <a:rPr lang="en-GB" altLang="en-US" sz="4000" b="1" dirty="0"/>
              <a:t>)</a:t>
            </a:r>
          </a:p>
        </p:txBody>
      </p:sp>
      <p:sp>
        <p:nvSpPr>
          <p:cNvPr id="136195" name="Rectangle 3"/>
          <p:cNvSpPr>
            <a:spLocks noGrp="1" noChangeArrowheads="1"/>
          </p:cNvSpPr>
          <p:nvPr>
            <p:ph idx="1"/>
          </p:nvPr>
        </p:nvSpPr>
        <p:spPr>
          <a:xfrm>
            <a:off x="395288" y="3284984"/>
            <a:ext cx="8229600" cy="3085654"/>
          </a:xfrm>
        </p:spPr>
        <p:txBody>
          <a:bodyPr/>
          <a:lstStyle/>
          <a:p>
            <a:pPr marL="0" indent="0">
              <a:buFontTx/>
              <a:buNone/>
            </a:pPr>
            <a:r>
              <a:rPr lang="en-GB" altLang="en-US" b="1" dirty="0">
                <a:cs typeface="Arial" charset="0"/>
              </a:rPr>
              <a:t>When a mass, </a:t>
            </a:r>
            <a:r>
              <a:rPr lang="en-GB" altLang="en-US" b="1" i="1" dirty="0">
                <a:solidFill>
                  <a:srgbClr val="FF3300"/>
                </a:solidFill>
                <a:cs typeface="Arial" charset="0"/>
              </a:rPr>
              <a:t>m</a:t>
            </a:r>
            <a:r>
              <a:rPr lang="en-GB" altLang="en-US" b="1" dirty="0">
                <a:cs typeface="Arial" charset="0"/>
              </a:rPr>
              <a:t> is moved through a gravitational potential difference of </a:t>
            </a:r>
            <a:r>
              <a:rPr lang="el-GR" altLang="en-US" b="1" i="1" dirty="0">
                <a:solidFill>
                  <a:srgbClr val="FF3300"/>
                </a:solidFill>
                <a:cs typeface="Arial" charset="0"/>
              </a:rPr>
              <a:t>Δ</a:t>
            </a:r>
            <a:r>
              <a:rPr lang="en-GB" altLang="en-US" b="1" i="1" dirty="0">
                <a:solidFill>
                  <a:srgbClr val="FF3300"/>
                </a:solidFill>
                <a:cs typeface="Arial" charset="0"/>
              </a:rPr>
              <a:t>V</a:t>
            </a:r>
            <a:r>
              <a:rPr lang="en-GB" altLang="en-US" b="1" dirty="0">
                <a:cs typeface="Arial" charset="0"/>
              </a:rPr>
              <a:t> the work done </a:t>
            </a:r>
            <a:r>
              <a:rPr lang="el-GR" altLang="en-US" b="1" i="1" dirty="0">
                <a:solidFill>
                  <a:srgbClr val="FF3300"/>
                </a:solidFill>
                <a:cs typeface="Arial" charset="0"/>
              </a:rPr>
              <a:t>Δ</a:t>
            </a:r>
            <a:r>
              <a:rPr lang="en-GB" altLang="en-US" b="1" i="1" dirty="0">
                <a:solidFill>
                  <a:srgbClr val="FF3300"/>
                </a:solidFill>
                <a:cs typeface="Arial" charset="0"/>
              </a:rPr>
              <a:t>W</a:t>
            </a:r>
            <a:r>
              <a:rPr lang="en-GB" altLang="en-US" b="1" dirty="0">
                <a:cs typeface="Arial" charset="0"/>
              </a:rPr>
              <a:t> is given by:</a:t>
            </a:r>
          </a:p>
          <a:p>
            <a:pPr marL="0" indent="0">
              <a:buFontTx/>
              <a:buNone/>
            </a:pPr>
            <a:endParaRPr lang="en-GB" altLang="en-US" b="1" dirty="0">
              <a:solidFill>
                <a:srgbClr val="FF3300"/>
              </a:solidFill>
              <a:cs typeface="Arial" charset="0"/>
            </a:endParaRPr>
          </a:p>
          <a:p>
            <a:pPr marL="0" indent="0">
              <a:buFontTx/>
              <a:buNone/>
            </a:pPr>
            <a:r>
              <a:rPr lang="en-GB" altLang="en-US" b="1" dirty="0">
                <a:solidFill>
                  <a:srgbClr val="FF3300"/>
                </a:solidFill>
                <a:cs typeface="Arial" charset="0"/>
              </a:rPr>
              <a:t>		</a:t>
            </a:r>
            <a:r>
              <a:rPr lang="el-GR" altLang="en-US" sz="4000" b="1" dirty="0">
                <a:solidFill>
                  <a:srgbClr val="FF3300"/>
                </a:solidFill>
                <a:cs typeface="Arial" charset="0"/>
              </a:rPr>
              <a:t>Δ</a:t>
            </a:r>
            <a:r>
              <a:rPr lang="en-GB" altLang="en-US" sz="4000" b="1" dirty="0">
                <a:solidFill>
                  <a:srgbClr val="FF3300"/>
                </a:solidFill>
                <a:cs typeface="Arial" charset="0"/>
              </a:rPr>
              <a:t>W  =  m x </a:t>
            </a:r>
            <a:r>
              <a:rPr lang="el-GR" altLang="en-US" sz="4000" b="1" dirty="0">
                <a:solidFill>
                  <a:srgbClr val="FF3300"/>
                </a:solidFill>
                <a:cs typeface="Arial" charset="0"/>
              </a:rPr>
              <a:t>Δ</a:t>
            </a:r>
            <a:r>
              <a:rPr lang="en-GB" altLang="en-US" sz="4000" b="1" dirty="0">
                <a:solidFill>
                  <a:srgbClr val="FF3300"/>
                </a:solidFill>
                <a:cs typeface="Arial" charset="0"/>
              </a:rPr>
              <a:t>V</a:t>
            </a:r>
            <a:r>
              <a:rPr lang="en-GB" altLang="en-US" b="1" dirty="0">
                <a:solidFill>
                  <a:srgbClr val="FF3300"/>
                </a:solidFill>
                <a:cs typeface="Arial" charset="0"/>
              </a:rPr>
              <a:t> </a:t>
            </a:r>
            <a:endParaRPr lang="el-GR" altLang="en-US" b="1" dirty="0">
              <a:cs typeface="Arial" charset="0"/>
            </a:endParaRPr>
          </a:p>
          <a:p>
            <a:pPr marL="0" indent="0">
              <a:buFontTx/>
              <a:buNone/>
            </a:pPr>
            <a:endParaRPr lang="en-GB" altLang="en-US" b="1" dirty="0"/>
          </a:p>
        </p:txBody>
      </p:sp>
    </p:spTree>
    <p:extLst>
      <p:ext uri="{BB962C8B-B14F-4D97-AF65-F5344CB8AC3E}">
        <p14:creationId xmlns:p14="http://schemas.microsoft.com/office/powerpoint/2010/main" val="1859985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/>
              <a:t>Question</a:t>
            </a:r>
          </a:p>
        </p:txBody>
      </p:sp>
      <p:sp>
        <p:nvSpPr>
          <p:cNvPr id="139267" name="Rectangle 3"/>
          <p:cNvSpPr>
            <a:spLocks noGrp="1" noChangeArrowheads="1"/>
          </p:cNvSpPr>
          <p:nvPr>
            <p:ph idx="1"/>
          </p:nvPr>
        </p:nvSpPr>
        <p:spPr>
          <a:xfrm>
            <a:off x="395536" y="2708920"/>
            <a:ext cx="8277225" cy="2887662"/>
          </a:xfrm>
        </p:spPr>
        <p:txBody>
          <a:bodyPr/>
          <a:lstStyle/>
          <a:p>
            <a:pPr marL="0" indent="0">
              <a:lnSpc>
                <a:spcPct val="90000"/>
              </a:lnSpc>
              <a:buFontTx/>
              <a:buNone/>
            </a:pPr>
            <a:r>
              <a:rPr lang="en-GB" altLang="en-US" sz="2800" i="1" dirty="0"/>
              <a:t>Calculate the minimum work required to lift an astronaut of mass 80kg from the Earth’s surface to the height of the ISS (300 km).</a:t>
            </a:r>
          </a:p>
          <a:p>
            <a:pPr marL="0" indent="0">
              <a:lnSpc>
                <a:spcPct val="90000"/>
              </a:lnSpc>
              <a:buFontTx/>
              <a:buNone/>
            </a:pPr>
            <a:r>
              <a:rPr lang="en-GB" altLang="en-US" sz="2800" i="1" dirty="0"/>
              <a:t>Earth radius, </a:t>
            </a:r>
            <a:r>
              <a:rPr lang="en-GB" altLang="en-US" sz="2800" i="1" dirty="0">
                <a:solidFill>
                  <a:srgbClr val="FF3300"/>
                </a:solidFill>
              </a:rPr>
              <a:t>r</a:t>
            </a:r>
            <a:r>
              <a:rPr lang="en-GB" altLang="en-US" sz="2800" i="1" dirty="0"/>
              <a:t> = 6400 km</a:t>
            </a:r>
          </a:p>
          <a:p>
            <a:pPr marL="0" indent="0">
              <a:lnSpc>
                <a:spcPct val="90000"/>
              </a:lnSpc>
              <a:buFontTx/>
              <a:buNone/>
            </a:pPr>
            <a:r>
              <a:rPr lang="en-GB" altLang="en-US" sz="2800" i="1" dirty="0"/>
              <a:t>Earth mass, </a:t>
            </a:r>
            <a:r>
              <a:rPr lang="en-GB" altLang="en-US" sz="2800" i="1" dirty="0">
                <a:solidFill>
                  <a:srgbClr val="FF3300"/>
                </a:solidFill>
              </a:rPr>
              <a:t>M</a:t>
            </a:r>
            <a:r>
              <a:rPr lang="en-GB" altLang="en-US" sz="2800" i="1" dirty="0"/>
              <a:t> = 6.0 x 10 </a:t>
            </a:r>
            <a:r>
              <a:rPr lang="en-GB" altLang="en-US" sz="2800" i="1" baseline="30000" dirty="0"/>
              <a:t>24</a:t>
            </a:r>
            <a:r>
              <a:rPr lang="en-GB" altLang="en-US" sz="2800" i="1" dirty="0"/>
              <a:t> kg</a:t>
            </a:r>
          </a:p>
          <a:p>
            <a:pPr marL="0" indent="0">
              <a:lnSpc>
                <a:spcPct val="90000"/>
              </a:lnSpc>
              <a:buFontTx/>
              <a:buNone/>
            </a:pPr>
            <a:r>
              <a:rPr lang="en-GB" altLang="en-US" sz="2800" i="1" dirty="0">
                <a:solidFill>
                  <a:srgbClr val="FF3300"/>
                </a:solidFill>
              </a:rPr>
              <a:t>G</a:t>
            </a:r>
            <a:r>
              <a:rPr lang="en-GB" altLang="en-US" sz="2800" i="1" dirty="0"/>
              <a:t> = </a:t>
            </a:r>
            <a:r>
              <a:rPr lang="en-GB" altLang="en-US" sz="2800" i="1" dirty="0">
                <a:cs typeface="Arial" charset="0"/>
              </a:rPr>
              <a:t>6.672 x 10 </a:t>
            </a:r>
            <a:r>
              <a:rPr lang="en-GB" altLang="en-US" sz="2800" i="1" baseline="30000" dirty="0">
                <a:cs typeface="Arial" charset="0"/>
              </a:rPr>
              <a:t>-11</a:t>
            </a:r>
            <a:r>
              <a:rPr lang="en-GB" altLang="en-US" sz="2800" i="1" dirty="0">
                <a:cs typeface="Arial" charset="0"/>
              </a:rPr>
              <a:t> N m </a:t>
            </a:r>
            <a:r>
              <a:rPr lang="en-GB" altLang="en-US" sz="2800" i="1" baseline="30000" dirty="0">
                <a:cs typeface="Arial" charset="0"/>
              </a:rPr>
              <a:t>2</a:t>
            </a:r>
            <a:r>
              <a:rPr lang="en-GB" altLang="en-US" sz="2800" i="1" dirty="0">
                <a:cs typeface="Arial" charset="0"/>
              </a:rPr>
              <a:t> kg </a:t>
            </a:r>
            <a:r>
              <a:rPr lang="en-GB" altLang="en-US" sz="2800" i="1" baseline="30000" dirty="0">
                <a:cs typeface="Arial" charset="0"/>
              </a:rPr>
              <a:t>- 2</a:t>
            </a:r>
            <a:endParaRPr lang="en-GB" altLang="en-US" sz="2800" dirty="0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8477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754" name="Rectangle 2"/>
          <p:cNvSpPr>
            <a:spLocks noGrp="1" noChangeArrowheads="1"/>
          </p:cNvSpPr>
          <p:nvPr>
            <p:ph sz="half" idx="1"/>
          </p:nvPr>
        </p:nvSpPr>
        <p:spPr>
          <a:xfrm>
            <a:off x="457200" y="1484783"/>
            <a:ext cx="8291513" cy="5039841"/>
          </a:xfrm>
        </p:spPr>
        <p:txBody>
          <a:bodyPr>
            <a:normAutofit fontScale="92500" lnSpcReduction="10000"/>
          </a:bodyPr>
          <a:lstStyle/>
          <a:p>
            <a:pPr marL="0" indent="0">
              <a:buFontTx/>
              <a:buNone/>
            </a:pPr>
            <a:r>
              <a:rPr lang="en-GB" altLang="en-US" b="1" i="1" dirty="0">
                <a:solidFill>
                  <a:srgbClr val="FF3300"/>
                </a:solidFill>
              </a:rPr>
              <a:t>V =  - G M /  r</a:t>
            </a:r>
          </a:p>
          <a:p>
            <a:pPr marL="0" indent="0">
              <a:buFontTx/>
              <a:buNone/>
            </a:pPr>
            <a:r>
              <a:rPr lang="en-GB" altLang="en-US" i="1" dirty="0">
                <a:solidFill>
                  <a:srgbClr val="FF3300"/>
                </a:solidFill>
              </a:rPr>
              <a:t>V</a:t>
            </a:r>
            <a:r>
              <a:rPr lang="en-GB" altLang="en-US" dirty="0"/>
              <a:t> at  Earth surface: </a:t>
            </a:r>
            <a:r>
              <a:rPr lang="en-GB" altLang="en-US" i="1" dirty="0">
                <a:solidFill>
                  <a:srgbClr val="FF3300"/>
                </a:solidFill>
              </a:rPr>
              <a:t>r</a:t>
            </a:r>
            <a:r>
              <a:rPr lang="en-GB" altLang="en-US" dirty="0"/>
              <a:t> = 6.4 x 10 </a:t>
            </a:r>
            <a:r>
              <a:rPr lang="en-GB" altLang="en-US" baseline="30000" dirty="0"/>
              <a:t>6</a:t>
            </a:r>
            <a:r>
              <a:rPr lang="en-GB" altLang="en-US" dirty="0"/>
              <a:t> m</a:t>
            </a:r>
          </a:p>
          <a:p>
            <a:pPr marL="0" indent="0">
              <a:buFontTx/>
              <a:buNone/>
            </a:pPr>
            <a:r>
              <a:rPr lang="en-GB" altLang="en-US" dirty="0"/>
              <a:t>= - (</a:t>
            </a:r>
            <a:r>
              <a:rPr lang="en-GB" altLang="en-US" dirty="0">
                <a:cs typeface="Arial" charset="0"/>
              </a:rPr>
              <a:t>6.672 x 10 </a:t>
            </a:r>
            <a:r>
              <a:rPr lang="en-GB" altLang="en-US" baseline="30000" dirty="0">
                <a:cs typeface="Arial" charset="0"/>
              </a:rPr>
              <a:t>-11</a:t>
            </a:r>
            <a:r>
              <a:rPr lang="en-GB" altLang="en-US" dirty="0">
                <a:cs typeface="Arial" charset="0"/>
              </a:rPr>
              <a:t>) x (</a:t>
            </a:r>
            <a:r>
              <a:rPr lang="en-GB" altLang="en-US" dirty="0"/>
              <a:t>6.0 x 10 </a:t>
            </a:r>
            <a:r>
              <a:rPr lang="en-GB" altLang="en-US" baseline="30000" dirty="0"/>
              <a:t>24</a:t>
            </a:r>
            <a:r>
              <a:rPr lang="en-GB" altLang="en-US" dirty="0"/>
              <a:t> ) </a:t>
            </a:r>
            <a:r>
              <a:rPr lang="en-GB" altLang="en-US" dirty="0">
                <a:cs typeface="Arial" charset="0"/>
              </a:rPr>
              <a:t>/ </a:t>
            </a:r>
            <a:r>
              <a:rPr lang="en-GB" altLang="en-US" dirty="0"/>
              <a:t>6.4 x 10 </a:t>
            </a:r>
            <a:r>
              <a:rPr lang="en-GB" altLang="en-US" baseline="30000" dirty="0"/>
              <a:t>6</a:t>
            </a:r>
          </a:p>
          <a:p>
            <a:pPr marL="0" indent="0">
              <a:buFontTx/>
              <a:buNone/>
            </a:pPr>
            <a:r>
              <a:rPr lang="en-GB" altLang="en-US" dirty="0"/>
              <a:t>= - 6.26 x 10 </a:t>
            </a:r>
            <a:r>
              <a:rPr lang="en-GB" altLang="en-US" baseline="30000" dirty="0"/>
              <a:t>7</a:t>
            </a:r>
            <a:r>
              <a:rPr lang="en-GB" altLang="en-US" dirty="0"/>
              <a:t> Jkg</a:t>
            </a:r>
            <a:r>
              <a:rPr lang="en-GB" altLang="en-US" baseline="30000" dirty="0"/>
              <a:t>-1</a:t>
            </a:r>
          </a:p>
          <a:p>
            <a:pPr marL="0" indent="0">
              <a:buFontTx/>
              <a:buNone/>
            </a:pPr>
            <a:r>
              <a:rPr lang="en-GB" altLang="en-US" i="1" dirty="0">
                <a:solidFill>
                  <a:srgbClr val="FF3300"/>
                </a:solidFill>
              </a:rPr>
              <a:t>V</a:t>
            </a:r>
            <a:r>
              <a:rPr lang="en-GB" altLang="en-US" dirty="0"/>
              <a:t> at  ISS: </a:t>
            </a:r>
            <a:r>
              <a:rPr lang="en-GB" altLang="en-US" i="1" dirty="0">
                <a:solidFill>
                  <a:srgbClr val="FF3300"/>
                </a:solidFill>
              </a:rPr>
              <a:t>r</a:t>
            </a:r>
            <a:r>
              <a:rPr lang="en-GB" altLang="en-US" dirty="0"/>
              <a:t> = 6.7 x 10 </a:t>
            </a:r>
            <a:r>
              <a:rPr lang="en-GB" altLang="en-US" baseline="30000" dirty="0"/>
              <a:t>6</a:t>
            </a:r>
            <a:r>
              <a:rPr lang="en-GB" altLang="en-US" dirty="0"/>
              <a:t> m</a:t>
            </a:r>
          </a:p>
          <a:p>
            <a:pPr marL="0" indent="0">
              <a:buFontTx/>
              <a:buNone/>
            </a:pPr>
            <a:r>
              <a:rPr lang="en-GB" altLang="en-US" dirty="0"/>
              <a:t>= - 5.97 x 10 </a:t>
            </a:r>
            <a:r>
              <a:rPr lang="en-GB" altLang="en-US" baseline="30000" dirty="0"/>
              <a:t>7</a:t>
            </a:r>
            <a:r>
              <a:rPr lang="en-GB" altLang="en-US" dirty="0"/>
              <a:t> Jkg</a:t>
            </a:r>
            <a:r>
              <a:rPr lang="en-GB" altLang="en-US" baseline="30000" dirty="0"/>
              <a:t>-1</a:t>
            </a:r>
          </a:p>
          <a:p>
            <a:pPr marL="0" indent="0">
              <a:buFontTx/>
              <a:buNone/>
            </a:pPr>
            <a:r>
              <a:rPr lang="el-GR" altLang="en-US" b="1" i="1" dirty="0">
                <a:solidFill>
                  <a:srgbClr val="FF3300"/>
                </a:solidFill>
                <a:cs typeface="Arial" charset="0"/>
              </a:rPr>
              <a:t>Δ</a:t>
            </a:r>
            <a:r>
              <a:rPr lang="en-GB" altLang="en-US" b="1" i="1" dirty="0">
                <a:solidFill>
                  <a:srgbClr val="FF3300"/>
                </a:solidFill>
                <a:cs typeface="Arial" charset="0"/>
              </a:rPr>
              <a:t>V</a:t>
            </a:r>
            <a:r>
              <a:rPr lang="en-GB" altLang="en-US" dirty="0">
                <a:cs typeface="Arial" charset="0"/>
              </a:rPr>
              <a:t> = (6.26 – 5.97) </a:t>
            </a:r>
            <a:r>
              <a:rPr lang="en-GB" altLang="en-US" dirty="0"/>
              <a:t>x 10 </a:t>
            </a:r>
            <a:r>
              <a:rPr lang="en-GB" altLang="en-US" baseline="30000" dirty="0"/>
              <a:t>7</a:t>
            </a:r>
            <a:r>
              <a:rPr lang="en-GB" altLang="en-US" dirty="0"/>
              <a:t> Jkg</a:t>
            </a:r>
            <a:r>
              <a:rPr lang="en-GB" altLang="en-US" baseline="30000" dirty="0"/>
              <a:t>-1</a:t>
            </a:r>
            <a:r>
              <a:rPr lang="en-GB" altLang="en-US" dirty="0"/>
              <a:t>  </a:t>
            </a:r>
            <a:r>
              <a:rPr lang="en-GB" altLang="en-US" dirty="0">
                <a:cs typeface="Arial" charset="0"/>
              </a:rPr>
              <a:t>= 2.9 </a:t>
            </a:r>
            <a:r>
              <a:rPr lang="en-GB" altLang="en-US" dirty="0"/>
              <a:t>x 10 </a:t>
            </a:r>
            <a:r>
              <a:rPr lang="en-GB" altLang="en-US" baseline="30000" dirty="0"/>
              <a:t>6</a:t>
            </a:r>
            <a:r>
              <a:rPr lang="en-GB" altLang="en-US" dirty="0"/>
              <a:t> Jkg</a:t>
            </a:r>
            <a:r>
              <a:rPr lang="en-GB" altLang="en-US" baseline="30000" dirty="0"/>
              <a:t>-1</a:t>
            </a:r>
          </a:p>
          <a:p>
            <a:pPr marL="0" indent="0">
              <a:buFontTx/>
              <a:buNone/>
            </a:pPr>
            <a:endParaRPr lang="en-GB" altLang="en-US" b="1" i="1" dirty="0">
              <a:solidFill>
                <a:srgbClr val="FF3300"/>
              </a:solidFill>
              <a:cs typeface="Arial" charset="0"/>
            </a:endParaRPr>
          </a:p>
          <a:p>
            <a:pPr marL="0" indent="0">
              <a:buFontTx/>
              <a:buNone/>
            </a:pPr>
            <a:r>
              <a:rPr lang="el-GR" altLang="en-US" b="1" i="1" dirty="0">
                <a:solidFill>
                  <a:srgbClr val="FF3300"/>
                </a:solidFill>
                <a:cs typeface="Arial" charset="0"/>
              </a:rPr>
              <a:t>Δ</a:t>
            </a:r>
            <a:r>
              <a:rPr lang="en-GB" altLang="en-US" b="1" i="1" dirty="0">
                <a:solidFill>
                  <a:srgbClr val="FF3300"/>
                </a:solidFill>
                <a:cs typeface="Arial" charset="0"/>
              </a:rPr>
              <a:t>W  =  m x </a:t>
            </a:r>
            <a:r>
              <a:rPr lang="el-GR" altLang="en-US" b="1" i="1" dirty="0">
                <a:solidFill>
                  <a:srgbClr val="FF3300"/>
                </a:solidFill>
                <a:cs typeface="Arial" charset="0"/>
              </a:rPr>
              <a:t>Δ</a:t>
            </a:r>
            <a:r>
              <a:rPr lang="en-GB" altLang="en-US" b="1" i="1" dirty="0">
                <a:solidFill>
                  <a:srgbClr val="FF3300"/>
                </a:solidFill>
                <a:cs typeface="Arial" charset="0"/>
              </a:rPr>
              <a:t>V</a:t>
            </a:r>
          </a:p>
          <a:p>
            <a:pPr marL="0" indent="0">
              <a:buFontTx/>
              <a:buNone/>
            </a:pPr>
            <a:r>
              <a:rPr lang="en-GB" altLang="en-US" dirty="0">
                <a:cs typeface="Arial" charset="0"/>
              </a:rPr>
              <a:t>= 80 kg x 2.9 </a:t>
            </a:r>
            <a:r>
              <a:rPr lang="en-GB" altLang="en-US" dirty="0"/>
              <a:t>x 10 </a:t>
            </a:r>
            <a:r>
              <a:rPr lang="en-GB" altLang="en-US" baseline="30000" dirty="0"/>
              <a:t>6</a:t>
            </a:r>
            <a:r>
              <a:rPr lang="en-GB" altLang="en-US" dirty="0"/>
              <a:t> Jkg</a:t>
            </a:r>
            <a:r>
              <a:rPr lang="en-GB" altLang="en-US" baseline="30000" dirty="0"/>
              <a:t>-1</a:t>
            </a:r>
          </a:p>
          <a:p>
            <a:pPr marL="0" indent="0">
              <a:buFontTx/>
              <a:buNone/>
            </a:pPr>
            <a:r>
              <a:rPr lang="en-GB" altLang="en-US" b="1" dirty="0">
                <a:solidFill>
                  <a:srgbClr val="FF3300"/>
                </a:solidFill>
                <a:cs typeface="Arial" charset="0"/>
              </a:rPr>
              <a:t>Work = 2.32 x 10 </a:t>
            </a:r>
            <a:r>
              <a:rPr lang="en-GB" altLang="en-US" b="1" baseline="30000" dirty="0">
                <a:solidFill>
                  <a:srgbClr val="FF3300"/>
                </a:solidFill>
                <a:cs typeface="Arial" charset="0"/>
              </a:rPr>
              <a:t>8</a:t>
            </a:r>
            <a:r>
              <a:rPr lang="en-GB" altLang="en-US" b="1" dirty="0">
                <a:solidFill>
                  <a:srgbClr val="FF3300"/>
                </a:solidFill>
                <a:cs typeface="Arial" charset="0"/>
              </a:rPr>
              <a:t> J  = 232 MJ</a:t>
            </a:r>
            <a:endParaRPr lang="en-GB" altLang="en-US" baseline="30000" dirty="0"/>
          </a:p>
        </p:txBody>
      </p:sp>
    </p:spTree>
    <p:extLst>
      <p:ext uri="{BB962C8B-B14F-4D97-AF65-F5344CB8AC3E}">
        <p14:creationId xmlns:p14="http://schemas.microsoft.com/office/powerpoint/2010/main" val="3593972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62" name="Rectangle 2"/>
          <p:cNvSpPr>
            <a:spLocks noGrp="1" noChangeArrowheads="1"/>
          </p:cNvSpPr>
          <p:nvPr>
            <p:ph type="title"/>
          </p:nvPr>
        </p:nvSpPr>
        <p:spPr>
          <a:xfrm>
            <a:off x="395536" y="1628800"/>
            <a:ext cx="8220075" cy="762000"/>
          </a:xfrm>
        </p:spPr>
        <p:txBody>
          <a:bodyPr/>
          <a:lstStyle/>
          <a:p>
            <a:r>
              <a:rPr lang="en-GB" altLang="en-US" dirty="0"/>
              <a:t>Further questions</a:t>
            </a:r>
          </a:p>
        </p:txBody>
      </p:sp>
      <p:sp>
        <p:nvSpPr>
          <p:cNvPr id="143363" name="Rectangle 3"/>
          <p:cNvSpPr>
            <a:spLocks noGrp="1" noChangeArrowheads="1"/>
          </p:cNvSpPr>
          <p:nvPr>
            <p:ph idx="1"/>
          </p:nvPr>
        </p:nvSpPr>
        <p:spPr>
          <a:xfrm>
            <a:off x="395536" y="2492896"/>
            <a:ext cx="8248650" cy="3478212"/>
          </a:xfrm>
        </p:spPr>
        <p:txBody>
          <a:bodyPr/>
          <a:lstStyle/>
          <a:p>
            <a:pPr marL="0" indent="0">
              <a:lnSpc>
                <a:spcPct val="90000"/>
              </a:lnSpc>
              <a:buFontTx/>
              <a:buNone/>
            </a:pPr>
            <a:r>
              <a:rPr lang="en-GB" altLang="en-US" i="1" dirty="0"/>
              <a:t>(a) What work would be needed to remove the astronaut completely from the Earth’s gravitational field?</a:t>
            </a:r>
          </a:p>
          <a:p>
            <a:pPr marL="0" indent="0">
              <a:lnSpc>
                <a:spcPct val="90000"/>
              </a:lnSpc>
              <a:buFontTx/>
              <a:buNone/>
            </a:pPr>
            <a:r>
              <a:rPr lang="en-GB" altLang="en-US" i="1" dirty="0"/>
              <a:t>(b) If this work came from a conversion of initial kinetic energy (the astronaut is projected from the Earth’s surface), what would be the astronaut’s initial speed?</a:t>
            </a:r>
            <a:endParaRPr lang="en-GB" altLang="en-US" dirty="0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6757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339" name="Rectangle 3"/>
          <p:cNvSpPr>
            <a:spLocks noGrp="1" noChangeArrowheads="1"/>
          </p:cNvSpPr>
          <p:nvPr>
            <p:ph idx="1"/>
          </p:nvPr>
        </p:nvSpPr>
        <p:spPr>
          <a:xfrm>
            <a:off x="468313" y="1700808"/>
            <a:ext cx="8229600" cy="4382492"/>
          </a:xfrm>
        </p:spPr>
        <p:txBody>
          <a:bodyPr>
            <a:normAutofit fontScale="85000" lnSpcReduction="20000"/>
          </a:bodyPr>
          <a:lstStyle/>
          <a:p>
            <a:pPr marL="0" indent="0">
              <a:buFontTx/>
              <a:buNone/>
            </a:pPr>
            <a:r>
              <a:rPr lang="en-GB" altLang="en-US" sz="2800" i="1" dirty="0"/>
              <a:t>(a) </a:t>
            </a:r>
            <a:r>
              <a:rPr lang="el-GR" altLang="en-US" sz="2800" b="1" i="1" dirty="0">
                <a:solidFill>
                  <a:srgbClr val="FF3300"/>
                </a:solidFill>
                <a:cs typeface="Arial" charset="0"/>
              </a:rPr>
              <a:t>Δ</a:t>
            </a:r>
            <a:r>
              <a:rPr lang="en-GB" altLang="en-US" sz="2800" b="1" i="1" dirty="0">
                <a:solidFill>
                  <a:srgbClr val="FF3300"/>
                </a:solidFill>
                <a:cs typeface="Arial" charset="0"/>
              </a:rPr>
              <a:t>V</a:t>
            </a:r>
            <a:r>
              <a:rPr lang="en-GB" altLang="en-US" sz="2800" dirty="0">
                <a:cs typeface="Arial" charset="0"/>
              </a:rPr>
              <a:t> = (6.26 – 0) </a:t>
            </a:r>
            <a:r>
              <a:rPr lang="en-GB" altLang="en-US" sz="2800" dirty="0"/>
              <a:t>x 10 </a:t>
            </a:r>
            <a:r>
              <a:rPr lang="en-GB" altLang="en-US" sz="2800" baseline="30000" dirty="0"/>
              <a:t>7</a:t>
            </a:r>
            <a:r>
              <a:rPr lang="en-GB" altLang="en-US" sz="2800" dirty="0"/>
              <a:t> Jkg</a:t>
            </a:r>
            <a:r>
              <a:rPr lang="en-GB" altLang="en-US" sz="2800" baseline="30000" dirty="0"/>
              <a:t>-1</a:t>
            </a:r>
            <a:r>
              <a:rPr lang="en-GB" altLang="en-US" sz="2800" dirty="0"/>
              <a:t>  </a:t>
            </a:r>
            <a:r>
              <a:rPr lang="en-GB" altLang="en-US" sz="2800" dirty="0">
                <a:cs typeface="Arial" charset="0"/>
              </a:rPr>
              <a:t>= 6.26 </a:t>
            </a:r>
            <a:r>
              <a:rPr lang="en-GB" altLang="en-US" sz="2800" dirty="0"/>
              <a:t>x 10 </a:t>
            </a:r>
            <a:r>
              <a:rPr lang="en-GB" altLang="en-US" sz="2800" baseline="30000" dirty="0"/>
              <a:t>7</a:t>
            </a:r>
            <a:r>
              <a:rPr lang="en-GB" altLang="en-US" sz="2800" dirty="0"/>
              <a:t> Jkg</a:t>
            </a:r>
            <a:r>
              <a:rPr lang="en-GB" altLang="en-US" sz="2800" baseline="30000" dirty="0"/>
              <a:t>-1</a:t>
            </a:r>
          </a:p>
          <a:p>
            <a:pPr marL="0" indent="0">
              <a:buFontTx/>
              <a:buNone/>
            </a:pPr>
            <a:r>
              <a:rPr lang="el-GR" altLang="en-US" sz="2800" b="1" i="1" dirty="0">
                <a:solidFill>
                  <a:srgbClr val="FF3300"/>
                </a:solidFill>
                <a:cs typeface="Arial" charset="0"/>
              </a:rPr>
              <a:t>Δ</a:t>
            </a:r>
            <a:r>
              <a:rPr lang="en-GB" altLang="en-US" sz="2800" b="1" i="1" dirty="0">
                <a:solidFill>
                  <a:srgbClr val="FF3300"/>
                </a:solidFill>
                <a:cs typeface="Arial" charset="0"/>
              </a:rPr>
              <a:t>W  =  m x </a:t>
            </a:r>
            <a:r>
              <a:rPr lang="el-GR" altLang="en-US" sz="2800" b="1" i="1" dirty="0">
                <a:solidFill>
                  <a:srgbClr val="FF3300"/>
                </a:solidFill>
                <a:cs typeface="Arial" charset="0"/>
              </a:rPr>
              <a:t>Δ</a:t>
            </a:r>
            <a:r>
              <a:rPr lang="en-GB" altLang="en-US" sz="2800" b="1" i="1" dirty="0">
                <a:solidFill>
                  <a:srgbClr val="FF3300"/>
                </a:solidFill>
                <a:cs typeface="Arial" charset="0"/>
              </a:rPr>
              <a:t>V</a:t>
            </a:r>
          </a:p>
          <a:p>
            <a:pPr marL="0" indent="0">
              <a:buFontTx/>
              <a:buNone/>
            </a:pPr>
            <a:r>
              <a:rPr lang="en-GB" altLang="en-US" sz="2800" dirty="0">
                <a:cs typeface="Arial" charset="0"/>
              </a:rPr>
              <a:t>= 80 kg x 6.26 </a:t>
            </a:r>
            <a:r>
              <a:rPr lang="en-GB" altLang="en-US" sz="2800" dirty="0"/>
              <a:t>x 10 </a:t>
            </a:r>
            <a:r>
              <a:rPr lang="en-GB" altLang="en-US" sz="2800" baseline="30000" dirty="0"/>
              <a:t>7</a:t>
            </a:r>
            <a:r>
              <a:rPr lang="en-GB" altLang="en-US" sz="2800" dirty="0"/>
              <a:t> Jkg</a:t>
            </a:r>
            <a:r>
              <a:rPr lang="en-GB" altLang="en-US" sz="2800" baseline="30000" dirty="0"/>
              <a:t>-1</a:t>
            </a:r>
          </a:p>
          <a:p>
            <a:pPr marL="0" indent="0">
              <a:buFontTx/>
              <a:buNone/>
            </a:pPr>
            <a:r>
              <a:rPr lang="en-GB" altLang="en-US" sz="2800" b="1" dirty="0">
                <a:solidFill>
                  <a:srgbClr val="FF3300"/>
                </a:solidFill>
                <a:cs typeface="Arial" charset="0"/>
              </a:rPr>
              <a:t>Work = 5.01 x 10 </a:t>
            </a:r>
            <a:r>
              <a:rPr lang="en-GB" altLang="en-US" sz="2800" b="1" baseline="30000" dirty="0">
                <a:solidFill>
                  <a:srgbClr val="FF3300"/>
                </a:solidFill>
                <a:cs typeface="Arial" charset="0"/>
              </a:rPr>
              <a:t>9</a:t>
            </a:r>
            <a:r>
              <a:rPr lang="en-GB" altLang="en-US" sz="2800" b="1" dirty="0">
                <a:solidFill>
                  <a:srgbClr val="FF3300"/>
                </a:solidFill>
                <a:cs typeface="Arial" charset="0"/>
              </a:rPr>
              <a:t> J  = 5 010 MJ</a:t>
            </a:r>
          </a:p>
          <a:p>
            <a:pPr marL="0" indent="0">
              <a:buFontTx/>
              <a:buNone/>
            </a:pPr>
            <a:endParaRPr lang="en-GB" altLang="en-US" sz="2800" i="1" dirty="0"/>
          </a:p>
          <a:p>
            <a:pPr marL="0" indent="0">
              <a:buFontTx/>
              <a:buNone/>
            </a:pPr>
            <a:r>
              <a:rPr lang="en-GB" altLang="en-US" sz="2800" i="1" dirty="0"/>
              <a:t>(b) </a:t>
            </a:r>
            <a:r>
              <a:rPr lang="en-US" altLang="en-US" sz="2800" b="1" i="1" dirty="0">
                <a:solidFill>
                  <a:srgbClr val="FF3300"/>
                </a:solidFill>
                <a:cs typeface="Arial" charset="0"/>
              </a:rPr>
              <a:t>½ m v </a:t>
            </a:r>
            <a:r>
              <a:rPr lang="en-US" altLang="en-US" sz="2800" b="1" i="1" baseline="30000" dirty="0">
                <a:solidFill>
                  <a:srgbClr val="FF3300"/>
                </a:solidFill>
                <a:cs typeface="Arial" charset="0"/>
              </a:rPr>
              <a:t>2</a:t>
            </a:r>
            <a:r>
              <a:rPr lang="en-US" altLang="en-US" sz="2800" b="1" i="1" dirty="0">
                <a:solidFill>
                  <a:srgbClr val="FF3300"/>
                </a:solidFill>
                <a:cs typeface="Arial" charset="0"/>
              </a:rPr>
              <a:t> = </a:t>
            </a:r>
            <a:r>
              <a:rPr lang="el-GR" altLang="en-US" sz="2800" b="1" i="1" dirty="0">
                <a:solidFill>
                  <a:srgbClr val="FF3300"/>
                </a:solidFill>
                <a:cs typeface="Arial" charset="0"/>
              </a:rPr>
              <a:t>Δ</a:t>
            </a:r>
            <a:r>
              <a:rPr lang="en-GB" altLang="en-US" sz="2800" b="1" i="1" dirty="0">
                <a:solidFill>
                  <a:srgbClr val="FF3300"/>
                </a:solidFill>
                <a:cs typeface="Arial" charset="0"/>
              </a:rPr>
              <a:t>W</a:t>
            </a:r>
            <a:r>
              <a:rPr lang="en-GB" altLang="en-US" sz="2800" dirty="0">
                <a:cs typeface="Arial" charset="0"/>
              </a:rPr>
              <a:t> = 5.01 x 10 </a:t>
            </a:r>
            <a:r>
              <a:rPr lang="en-GB" altLang="en-US" sz="2800" baseline="30000" dirty="0">
                <a:cs typeface="Arial" charset="0"/>
              </a:rPr>
              <a:t>9</a:t>
            </a:r>
            <a:r>
              <a:rPr lang="en-GB" altLang="en-US" sz="2800" dirty="0">
                <a:cs typeface="Arial" charset="0"/>
              </a:rPr>
              <a:t> J</a:t>
            </a:r>
          </a:p>
          <a:p>
            <a:pPr marL="0" indent="0">
              <a:buFontTx/>
              <a:buNone/>
            </a:pPr>
            <a:r>
              <a:rPr lang="en-GB" altLang="en-US" sz="2800" b="1" i="1" dirty="0">
                <a:solidFill>
                  <a:srgbClr val="FF3300"/>
                </a:solidFill>
                <a:cs typeface="Arial" charset="0"/>
              </a:rPr>
              <a:t>v</a:t>
            </a:r>
            <a:r>
              <a:rPr lang="en-GB" altLang="en-US" sz="2800" b="1" i="1" baseline="30000" dirty="0">
                <a:solidFill>
                  <a:srgbClr val="FF3300"/>
                </a:solidFill>
                <a:cs typeface="Arial" charset="0"/>
              </a:rPr>
              <a:t>2</a:t>
            </a:r>
            <a:r>
              <a:rPr lang="en-GB" altLang="en-US" sz="2800" dirty="0">
                <a:cs typeface="Arial" charset="0"/>
              </a:rPr>
              <a:t> = (2 x 5.01 x 10 </a:t>
            </a:r>
            <a:r>
              <a:rPr lang="en-GB" altLang="en-US" sz="2800" baseline="30000" dirty="0">
                <a:cs typeface="Arial" charset="0"/>
              </a:rPr>
              <a:t>9</a:t>
            </a:r>
            <a:r>
              <a:rPr lang="en-GB" altLang="en-US" sz="2800" dirty="0">
                <a:cs typeface="Arial" charset="0"/>
              </a:rPr>
              <a:t> J) / 80 kg</a:t>
            </a:r>
          </a:p>
          <a:p>
            <a:pPr marL="0" indent="0">
              <a:buFontTx/>
              <a:buNone/>
            </a:pPr>
            <a:r>
              <a:rPr lang="en-GB" altLang="en-US" sz="2800" b="1" i="1" dirty="0">
                <a:solidFill>
                  <a:srgbClr val="FF3300"/>
                </a:solidFill>
                <a:cs typeface="Arial" charset="0"/>
              </a:rPr>
              <a:t>v</a:t>
            </a:r>
            <a:r>
              <a:rPr lang="en-GB" altLang="en-US" sz="2800" b="1" i="1" baseline="30000" dirty="0">
                <a:solidFill>
                  <a:srgbClr val="FF3300"/>
                </a:solidFill>
                <a:cs typeface="Arial" charset="0"/>
              </a:rPr>
              <a:t>2</a:t>
            </a:r>
            <a:r>
              <a:rPr lang="en-GB" altLang="en-US" sz="2800" dirty="0">
                <a:cs typeface="Arial" charset="0"/>
              </a:rPr>
              <a:t> = (10.02 x 10 </a:t>
            </a:r>
            <a:r>
              <a:rPr lang="en-GB" altLang="en-US" sz="2800" baseline="30000" dirty="0">
                <a:cs typeface="Arial" charset="0"/>
              </a:rPr>
              <a:t>9</a:t>
            </a:r>
            <a:r>
              <a:rPr lang="en-GB" altLang="en-US" sz="2800" dirty="0">
                <a:cs typeface="Arial" charset="0"/>
              </a:rPr>
              <a:t> J) / 80 kg</a:t>
            </a:r>
          </a:p>
          <a:p>
            <a:pPr marL="0" indent="0">
              <a:buFontTx/>
              <a:buNone/>
            </a:pPr>
            <a:r>
              <a:rPr lang="en-GB" altLang="en-US" sz="2800" b="1" i="1" dirty="0">
                <a:solidFill>
                  <a:srgbClr val="FF3300"/>
                </a:solidFill>
                <a:cs typeface="Arial" charset="0"/>
              </a:rPr>
              <a:t>v</a:t>
            </a:r>
            <a:r>
              <a:rPr lang="en-GB" altLang="en-US" sz="2800" b="1" i="1" baseline="30000" dirty="0">
                <a:solidFill>
                  <a:srgbClr val="FF3300"/>
                </a:solidFill>
                <a:cs typeface="Arial" charset="0"/>
              </a:rPr>
              <a:t>2</a:t>
            </a:r>
            <a:r>
              <a:rPr lang="en-GB" altLang="en-US" sz="2800" dirty="0">
                <a:cs typeface="Arial" charset="0"/>
              </a:rPr>
              <a:t> = 1.25 x 10 </a:t>
            </a:r>
            <a:r>
              <a:rPr lang="en-GB" altLang="en-US" sz="2800" baseline="30000" dirty="0">
                <a:cs typeface="Arial" charset="0"/>
              </a:rPr>
              <a:t>8</a:t>
            </a:r>
            <a:endParaRPr lang="en-GB" altLang="en-US" sz="2800" dirty="0">
              <a:cs typeface="Arial" charset="0"/>
            </a:endParaRPr>
          </a:p>
          <a:p>
            <a:pPr marL="0" indent="0">
              <a:buFontTx/>
              <a:buNone/>
            </a:pPr>
            <a:r>
              <a:rPr lang="en-GB" altLang="en-US" sz="2800" b="1" dirty="0">
                <a:solidFill>
                  <a:srgbClr val="FF3300"/>
                </a:solidFill>
                <a:cs typeface="Arial" charset="0"/>
              </a:rPr>
              <a:t>speed, </a:t>
            </a:r>
            <a:r>
              <a:rPr lang="en-GB" altLang="en-US" sz="2800" b="1" i="1" dirty="0">
                <a:solidFill>
                  <a:srgbClr val="FF3300"/>
                </a:solidFill>
                <a:cs typeface="Arial" charset="0"/>
              </a:rPr>
              <a:t>v</a:t>
            </a:r>
            <a:r>
              <a:rPr lang="en-GB" altLang="en-US" sz="2800" b="1" dirty="0">
                <a:solidFill>
                  <a:srgbClr val="FF3300"/>
                </a:solidFill>
                <a:cs typeface="Arial" charset="0"/>
              </a:rPr>
              <a:t> = 1.12 x 10</a:t>
            </a:r>
            <a:r>
              <a:rPr lang="en-GB" altLang="en-US" sz="2800" b="1" baseline="30000" dirty="0">
                <a:solidFill>
                  <a:srgbClr val="FF3300"/>
                </a:solidFill>
                <a:cs typeface="Arial" charset="0"/>
              </a:rPr>
              <a:t>4</a:t>
            </a:r>
            <a:r>
              <a:rPr lang="en-GB" altLang="en-US" sz="2800" b="1" dirty="0">
                <a:solidFill>
                  <a:srgbClr val="FF3300"/>
                </a:solidFill>
                <a:cs typeface="Arial" charset="0"/>
              </a:rPr>
              <a:t> ms</a:t>
            </a:r>
            <a:r>
              <a:rPr lang="en-GB" altLang="en-US" sz="2800" b="1" baseline="30000" dirty="0">
                <a:solidFill>
                  <a:srgbClr val="FF3300"/>
                </a:solidFill>
                <a:cs typeface="Arial" charset="0"/>
              </a:rPr>
              <a:t>-1</a:t>
            </a:r>
            <a:r>
              <a:rPr lang="en-GB" altLang="en-US" sz="2800" b="1" dirty="0">
                <a:solidFill>
                  <a:srgbClr val="FF3300"/>
                </a:solidFill>
                <a:cs typeface="Arial" charset="0"/>
              </a:rPr>
              <a:t>  (11 kms</a:t>
            </a:r>
            <a:r>
              <a:rPr lang="en-GB" altLang="en-US" sz="2800" b="1" baseline="30000" dirty="0">
                <a:solidFill>
                  <a:srgbClr val="FF3300"/>
                </a:solidFill>
                <a:cs typeface="Arial" charset="0"/>
              </a:rPr>
              <a:t>-1</a:t>
            </a:r>
            <a:r>
              <a:rPr lang="en-GB" altLang="en-US" sz="2800" b="1" dirty="0">
                <a:solidFill>
                  <a:srgbClr val="FF3300"/>
                </a:solidFill>
                <a:cs typeface="Arial" charset="0"/>
              </a:rPr>
              <a:t>)</a:t>
            </a:r>
          </a:p>
          <a:p>
            <a:pPr marL="0" indent="0">
              <a:buFontTx/>
              <a:buNone/>
            </a:pPr>
            <a:r>
              <a:rPr lang="en-GB" altLang="en-US" sz="2800" dirty="0">
                <a:cs typeface="Arial" charset="0"/>
              </a:rPr>
              <a:t>This is called the escape speed.</a:t>
            </a:r>
            <a:endParaRPr lang="en-GB" altLang="en-US" sz="2800" b="1" dirty="0">
              <a:solidFill>
                <a:srgbClr val="FF3300"/>
              </a:solidFill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48857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474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985838"/>
            <a:ext cx="8229600" cy="1143000"/>
          </a:xfrm>
        </p:spPr>
        <p:txBody>
          <a:bodyPr/>
          <a:lstStyle/>
          <a:p>
            <a:r>
              <a:rPr lang="en-GB" altLang="en-US" b="1" dirty="0"/>
              <a:t>Potential gradient </a:t>
            </a:r>
            <a:r>
              <a:rPr lang="en-GB" altLang="en-US" b="1" dirty="0">
                <a:solidFill>
                  <a:srgbClr val="FF3300"/>
                </a:solidFill>
              </a:rPr>
              <a:t>(</a:t>
            </a:r>
            <a:r>
              <a:rPr lang="el-GR" altLang="en-US" b="1" i="1" dirty="0">
                <a:solidFill>
                  <a:srgbClr val="FF3300"/>
                </a:solidFill>
                <a:cs typeface="Arial" charset="0"/>
              </a:rPr>
              <a:t>Δ</a:t>
            </a:r>
            <a:r>
              <a:rPr lang="en-GB" altLang="en-US" b="1" i="1" dirty="0">
                <a:solidFill>
                  <a:srgbClr val="FF3300"/>
                </a:solidFill>
                <a:cs typeface="Arial" charset="0"/>
              </a:rPr>
              <a:t>V / </a:t>
            </a:r>
            <a:r>
              <a:rPr lang="el-GR" altLang="en-US" b="1" i="1" dirty="0">
                <a:solidFill>
                  <a:srgbClr val="FF3300"/>
                </a:solidFill>
                <a:cs typeface="Arial" charset="0"/>
              </a:rPr>
              <a:t>Δ</a:t>
            </a:r>
            <a:r>
              <a:rPr lang="en-GB" altLang="en-US" b="1" i="1" dirty="0">
                <a:solidFill>
                  <a:srgbClr val="FF3300"/>
                </a:solidFill>
                <a:cs typeface="Arial" charset="0"/>
              </a:rPr>
              <a:t>r)</a:t>
            </a:r>
            <a:r>
              <a:rPr lang="en-GB" altLang="en-US" b="1" dirty="0">
                <a:cs typeface="Arial" charset="0"/>
              </a:rPr>
              <a:t> </a:t>
            </a:r>
            <a:endParaRPr lang="el-GR" altLang="en-US" b="1" dirty="0">
              <a:cs typeface="Arial" charset="0"/>
            </a:endParaRPr>
          </a:p>
        </p:txBody>
      </p:sp>
      <p:sp>
        <p:nvSpPr>
          <p:cNvPr id="23347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68313" y="2142309"/>
            <a:ext cx="5272087" cy="4010841"/>
          </a:xfrm>
        </p:spPr>
        <p:txBody>
          <a:bodyPr>
            <a:normAutofit fontScale="92500" lnSpcReduction="20000"/>
          </a:bodyPr>
          <a:lstStyle/>
          <a:p>
            <a:pPr marL="0" indent="0">
              <a:lnSpc>
                <a:spcPct val="90000"/>
              </a:lnSpc>
              <a:buFontTx/>
              <a:buNone/>
            </a:pPr>
            <a:r>
              <a:rPr lang="en-GB" altLang="en-US" sz="2000" b="1" dirty="0"/>
              <a:t>This is the change in potential per metre at a point within a gravitational field.</a:t>
            </a:r>
          </a:p>
          <a:p>
            <a:pPr marL="0" indent="0">
              <a:lnSpc>
                <a:spcPct val="90000"/>
              </a:lnSpc>
              <a:buFontTx/>
              <a:buNone/>
            </a:pPr>
            <a:r>
              <a:rPr lang="en-GB" altLang="en-US" sz="2000" b="1" i="1" dirty="0">
                <a:solidFill>
                  <a:srgbClr val="FF3300"/>
                </a:solidFill>
                <a:cs typeface="Arial" charset="0"/>
              </a:rPr>
              <a:t>potential gradient   =   	</a:t>
            </a:r>
            <a:r>
              <a:rPr lang="el-GR" altLang="en-US" sz="2000" b="1" i="1" u="sng" dirty="0">
                <a:solidFill>
                  <a:srgbClr val="FF3300"/>
                </a:solidFill>
                <a:cs typeface="Arial" charset="0"/>
              </a:rPr>
              <a:t>Δ</a:t>
            </a:r>
            <a:r>
              <a:rPr lang="en-GB" altLang="en-US" sz="2000" b="1" i="1" u="sng" dirty="0">
                <a:solidFill>
                  <a:srgbClr val="FF3300"/>
                </a:solidFill>
                <a:cs typeface="Arial" charset="0"/>
              </a:rPr>
              <a:t>V</a:t>
            </a:r>
          </a:p>
          <a:p>
            <a:pPr marL="0" indent="0">
              <a:lnSpc>
                <a:spcPct val="90000"/>
              </a:lnSpc>
              <a:buFontTx/>
              <a:buNone/>
            </a:pPr>
            <a:r>
              <a:rPr lang="en-GB" altLang="en-US" sz="2000" b="1" i="1" dirty="0">
                <a:solidFill>
                  <a:srgbClr val="FF3300"/>
                </a:solidFill>
                <a:cs typeface="Arial" charset="0"/>
              </a:rPr>
              <a:t>			</a:t>
            </a:r>
            <a:r>
              <a:rPr lang="el-GR" altLang="en-US" sz="2000" b="1" i="1" dirty="0">
                <a:solidFill>
                  <a:srgbClr val="FF3300"/>
                </a:solidFill>
                <a:cs typeface="Arial" charset="0"/>
              </a:rPr>
              <a:t>Δ</a:t>
            </a:r>
            <a:r>
              <a:rPr lang="en-GB" altLang="en-US" sz="2000" b="1" i="1" dirty="0">
                <a:solidFill>
                  <a:srgbClr val="FF3300"/>
                </a:solidFill>
                <a:cs typeface="Arial" charset="0"/>
              </a:rPr>
              <a:t>r</a:t>
            </a:r>
            <a:endParaRPr lang="en-GB" altLang="en-US" sz="2000" b="1" dirty="0"/>
          </a:p>
          <a:p>
            <a:pPr marL="0" indent="0">
              <a:lnSpc>
                <a:spcPct val="90000"/>
              </a:lnSpc>
              <a:buFontTx/>
              <a:buNone/>
            </a:pPr>
            <a:r>
              <a:rPr lang="en-GB" altLang="en-US" sz="2000" b="1" dirty="0">
                <a:cs typeface="Arial" charset="0"/>
              </a:rPr>
              <a:t>unit: J kg</a:t>
            </a:r>
            <a:r>
              <a:rPr lang="en-GB" altLang="en-US" sz="2000" b="1" baseline="30000" dirty="0">
                <a:cs typeface="Arial" charset="0"/>
              </a:rPr>
              <a:t>-1</a:t>
            </a:r>
            <a:r>
              <a:rPr lang="en-GB" altLang="en-US" sz="2000" b="1" dirty="0">
                <a:cs typeface="Arial" charset="0"/>
              </a:rPr>
              <a:t> m</a:t>
            </a:r>
            <a:r>
              <a:rPr lang="en-GB" altLang="en-US" sz="2000" b="1" baseline="30000" dirty="0">
                <a:cs typeface="Arial" charset="0"/>
              </a:rPr>
              <a:t>-1</a:t>
            </a:r>
          </a:p>
          <a:p>
            <a:pPr marL="0" indent="0">
              <a:lnSpc>
                <a:spcPct val="90000"/>
              </a:lnSpc>
              <a:buFontTx/>
              <a:buNone/>
            </a:pPr>
            <a:endParaRPr lang="en-GB" altLang="en-US" sz="2000" dirty="0">
              <a:cs typeface="Arial" charset="0"/>
            </a:endParaRPr>
          </a:p>
          <a:p>
            <a:pPr marL="0" indent="0">
              <a:lnSpc>
                <a:spcPct val="90000"/>
              </a:lnSpc>
              <a:buFontTx/>
              <a:buNone/>
            </a:pPr>
            <a:r>
              <a:rPr lang="en-GB" altLang="en-US" sz="2000" dirty="0">
                <a:cs typeface="Arial" charset="0"/>
              </a:rPr>
              <a:t>Near the earth’s surface the potential gradient = 9.81 J kg</a:t>
            </a:r>
            <a:r>
              <a:rPr lang="en-GB" altLang="en-US" sz="2000" baseline="30000" dirty="0">
                <a:cs typeface="Arial" charset="0"/>
              </a:rPr>
              <a:t>-1</a:t>
            </a:r>
            <a:r>
              <a:rPr lang="en-GB" altLang="en-US" sz="2000" dirty="0">
                <a:cs typeface="Arial" charset="0"/>
              </a:rPr>
              <a:t> m</a:t>
            </a:r>
            <a:r>
              <a:rPr lang="en-GB" altLang="en-US" sz="2000" baseline="30000" dirty="0">
                <a:cs typeface="Arial" charset="0"/>
              </a:rPr>
              <a:t>-1</a:t>
            </a:r>
          </a:p>
          <a:p>
            <a:pPr marL="0" indent="0">
              <a:lnSpc>
                <a:spcPct val="90000"/>
              </a:lnSpc>
              <a:buFontTx/>
              <a:buNone/>
            </a:pPr>
            <a:r>
              <a:rPr lang="en-GB" altLang="en-US" sz="2000" b="1" i="1" dirty="0">
                <a:solidFill>
                  <a:srgbClr val="FF3300"/>
                </a:solidFill>
                <a:cs typeface="Arial" charset="0"/>
              </a:rPr>
              <a:t>	g   =   - 	</a:t>
            </a:r>
            <a:r>
              <a:rPr lang="el-GR" altLang="en-US" sz="2000" b="1" i="1" u="sng" dirty="0">
                <a:solidFill>
                  <a:srgbClr val="FF3300"/>
                </a:solidFill>
                <a:cs typeface="Arial" charset="0"/>
              </a:rPr>
              <a:t>Δ</a:t>
            </a:r>
            <a:r>
              <a:rPr lang="en-GB" altLang="en-US" sz="2000" b="1" i="1" u="sng" dirty="0">
                <a:solidFill>
                  <a:srgbClr val="FF3300"/>
                </a:solidFill>
                <a:cs typeface="Arial" charset="0"/>
              </a:rPr>
              <a:t>V</a:t>
            </a:r>
          </a:p>
          <a:p>
            <a:pPr marL="0" indent="0">
              <a:lnSpc>
                <a:spcPct val="90000"/>
              </a:lnSpc>
              <a:buFontTx/>
              <a:buNone/>
            </a:pPr>
            <a:r>
              <a:rPr lang="en-GB" altLang="en-US" sz="2000" b="1" i="1" dirty="0">
                <a:solidFill>
                  <a:srgbClr val="FF3300"/>
                </a:solidFill>
                <a:cs typeface="Arial" charset="0"/>
              </a:rPr>
              <a:t>          		</a:t>
            </a:r>
            <a:r>
              <a:rPr lang="el-GR" altLang="en-US" sz="2000" b="1" i="1" dirty="0">
                <a:solidFill>
                  <a:srgbClr val="FF3300"/>
                </a:solidFill>
                <a:cs typeface="Arial" charset="0"/>
              </a:rPr>
              <a:t>Δ</a:t>
            </a:r>
            <a:r>
              <a:rPr lang="en-GB" altLang="en-US" sz="2000" b="1" i="1" dirty="0">
                <a:solidFill>
                  <a:srgbClr val="FF3300"/>
                </a:solidFill>
                <a:cs typeface="Arial" charset="0"/>
              </a:rPr>
              <a:t>r</a:t>
            </a:r>
          </a:p>
          <a:p>
            <a:pPr marL="0" indent="0">
              <a:lnSpc>
                <a:spcPct val="90000"/>
              </a:lnSpc>
              <a:buFontTx/>
              <a:buNone/>
            </a:pPr>
            <a:r>
              <a:rPr lang="en-GB" altLang="en-US" sz="2000" dirty="0">
                <a:cs typeface="Arial" charset="0"/>
              </a:rPr>
              <a:t>There is a negative sign because </a:t>
            </a:r>
            <a:r>
              <a:rPr lang="el-GR" altLang="en-US" sz="2000" i="1" dirty="0">
                <a:solidFill>
                  <a:srgbClr val="FF3300"/>
                </a:solidFill>
                <a:cs typeface="Arial" charset="0"/>
              </a:rPr>
              <a:t>Δ</a:t>
            </a:r>
            <a:r>
              <a:rPr lang="en-GB" altLang="en-US" sz="2000" i="1" dirty="0">
                <a:solidFill>
                  <a:srgbClr val="FF3300"/>
                </a:solidFill>
                <a:cs typeface="Arial" charset="0"/>
              </a:rPr>
              <a:t>V</a:t>
            </a:r>
            <a:r>
              <a:rPr lang="en-GB" altLang="en-US" sz="2000" dirty="0">
                <a:cs typeface="Arial" charset="0"/>
              </a:rPr>
              <a:t> falls as </a:t>
            </a:r>
            <a:r>
              <a:rPr lang="el-GR" altLang="en-US" sz="2000" i="1" dirty="0">
                <a:solidFill>
                  <a:srgbClr val="FF3300"/>
                </a:solidFill>
                <a:cs typeface="Arial" charset="0"/>
              </a:rPr>
              <a:t>Δ</a:t>
            </a:r>
            <a:r>
              <a:rPr lang="en-GB" altLang="en-US" sz="2000" i="1" dirty="0">
                <a:solidFill>
                  <a:srgbClr val="FF3300"/>
                </a:solidFill>
                <a:cs typeface="Arial" charset="0"/>
              </a:rPr>
              <a:t>r</a:t>
            </a:r>
            <a:r>
              <a:rPr lang="en-GB" altLang="en-US" sz="2000" dirty="0">
                <a:cs typeface="Arial" charset="0"/>
              </a:rPr>
              <a:t> increases and it shows that </a:t>
            </a:r>
            <a:r>
              <a:rPr lang="en-GB" altLang="en-US" sz="2000" i="1" dirty="0">
                <a:solidFill>
                  <a:srgbClr val="FF3300"/>
                </a:solidFill>
                <a:cs typeface="Arial" charset="0"/>
              </a:rPr>
              <a:t>g</a:t>
            </a:r>
            <a:r>
              <a:rPr lang="en-GB" altLang="en-US" sz="2000" dirty="0">
                <a:cs typeface="Arial" charset="0"/>
              </a:rPr>
              <a:t> acts in the opposite direction to the potential gradient.</a:t>
            </a:r>
            <a:endParaRPr lang="el-GR" altLang="en-US" sz="2000" dirty="0">
              <a:cs typeface="Arial" charset="0"/>
            </a:endParaRPr>
          </a:p>
        </p:txBody>
      </p:sp>
      <p:pic>
        <p:nvPicPr>
          <p:cNvPr id="233479" name="Picture 7" descr="p057b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796136" y="2852936"/>
            <a:ext cx="2997200" cy="284797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33476" name="Text Box 4"/>
          <p:cNvSpPr txBox="1">
            <a:spLocks noChangeArrowheads="1"/>
          </p:cNvSpPr>
          <p:nvPr/>
        </p:nvSpPr>
        <p:spPr bwMode="auto">
          <a:xfrm>
            <a:off x="4932363" y="1557338"/>
            <a:ext cx="3313112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77882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1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sz="3200" b="1"/>
              <a:t>Gravitational acceleration </a:t>
            </a:r>
            <a:br>
              <a:rPr lang="en-GB" altLang="en-US" sz="3200" b="1"/>
            </a:br>
            <a:r>
              <a:rPr lang="en-GB" altLang="en-US" sz="3200" b="1"/>
              <a:t>and gravitational field strength</a:t>
            </a:r>
            <a:endParaRPr lang="en-GB" altLang="en-US" sz="3200" b="1" i="1">
              <a:solidFill>
                <a:srgbClr val="FF3300"/>
              </a:solidFill>
            </a:endParaRPr>
          </a:p>
        </p:txBody>
      </p:sp>
      <p:sp>
        <p:nvSpPr>
          <p:cNvPr id="178179" name="Rectangle 3"/>
          <p:cNvSpPr>
            <a:spLocks noGrp="1" noChangeArrowheads="1"/>
          </p:cNvSpPr>
          <p:nvPr>
            <p:ph idx="1"/>
          </p:nvPr>
        </p:nvSpPr>
        <p:spPr>
          <a:xfrm>
            <a:off x="539750" y="2492896"/>
            <a:ext cx="8229600" cy="3849167"/>
          </a:xfrm>
        </p:spPr>
        <p:txBody>
          <a:bodyPr>
            <a:normAutofit fontScale="92500" lnSpcReduction="20000"/>
          </a:bodyPr>
          <a:lstStyle/>
          <a:p>
            <a:pPr marL="0" indent="0">
              <a:lnSpc>
                <a:spcPct val="90000"/>
              </a:lnSpc>
              <a:buFontTx/>
              <a:buNone/>
            </a:pPr>
            <a:r>
              <a:rPr lang="en-GB" altLang="en-US" sz="2400" dirty="0"/>
              <a:t>The definition of field strength:</a:t>
            </a:r>
            <a:r>
              <a:rPr lang="en-GB" altLang="en-US" sz="2400" i="1" dirty="0">
                <a:solidFill>
                  <a:srgbClr val="FF3300"/>
                </a:solidFill>
              </a:rPr>
              <a:t> g = F / m  </a:t>
            </a:r>
          </a:p>
          <a:p>
            <a:pPr marL="0" indent="0">
              <a:lnSpc>
                <a:spcPct val="90000"/>
              </a:lnSpc>
              <a:buFontTx/>
              <a:buNone/>
            </a:pPr>
            <a:r>
              <a:rPr lang="en-GB" altLang="en-US" sz="2400" dirty="0"/>
              <a:t>can be rearranged: </a:t>
            </a:r>
            <a:r>
              <a:rPr lang="en-GB" altLang="en-US" sz="2400" i="1" dirty="0">
                <a:solidFill>
                  <a:srgbClr val="FF3300"/>
                </a:solidFill>
              </a:rPr>
              <a:t>F = mg</a:t>
            </a:r>
            <a:endParaRPr lang="en-GB" altLang="en-US" sz="2400" dirty="0"/>
          </a:p>
          <a:p>
            <a:pPr marL="0" indent="0">
              <a:lnSpc>
                <a:spcPct val="90000"/>
              </a:lnSpc>
              <a:buFontTx/>
              <a:buNone/>
            </a:pPr>
            <a:r>
              <a:rPr lang="en-GB" altLang="en-US" sz="2400" dirty="0"/>
              <a:t>Newton’s 2nd law: </a:t>
            </a:r>
            <a:r>
              <a:rPr lang="el-GR" altLang="en-US" sz="2400" i="1" dirty="0">
                <a:solidFill>
                  <a:srgbClr val="FF3300"/>
                </a:solidFill>
                <a:cs typeface="Arial" charset="0"/>
              </a:rPr>
              <a:t>Σ</a:t>
            </a:r>
            <a:r>
              <a:rPr lang="en-GB" altLang="en-US" sz="2400" i="1" dirty="0">
                <a:solidFill>
                  <a:srgbClr val="FF3300"/>
                </a:solidFill>
                <a:cs typeface="Arial" charset="0"/>
              </a:rPr>
              <a:t>F = ma</a:t>
            </a:r>
          </a:p>
          <a:p>
            <a:pPr marL="0" indent="0">
              <a:lnSpc>
                <a:spcPct val="90000"/>
              </a:lnSpc>
              <a:buFontTx/>
              <a:buNone/>
            </a:pPr>
            <a:r>
              <a:rPr lang="en-GB" altLang="en-US" sz="2400" dirty="0">
                <a:cs typeface="Arial" charset="0"/>
              </a:rPr>
              <a:t>If the only force acting on a mass is gravitational then: </a:t>
            </a:r>
          </a:p>
          <a:p>
            <a:pPr marL="0" indent="0">
              <a:lnSpc>
                <a:spcPct val="90000"/>
              </a:lnSpc>
              <a:buFontTx/>
              <a:buNone/>
            </a:pPr>
            <a:r>
              <a:rPr lang="el-GR" altLang="en-US" sz="2400" i="1" dirty="0">
                <a:solidFill>
                  <a:srgbClr val="FF3300"/>
                </a:solidFill>
                <a:cs typeface="Arial" charset="0"/>
              </a:rPr>
              <a:t>Σ</a:t>
            </a:r>
            <a:r>
              <a:rPr lang="en-GB" altLang="en-US" sz="2400" i="1" dirty="0">
                <a:solidFill>
                  <a:srgbClr val="FF3300"/>
                </a:solidFill>
                <a:cs typeface="Arial" charset="0"/>
              </a:rPr>
              <a:t>F = ma </a:t>
            </a:r>
            <a:r>
              <a:rPr lang="en-GB" altLang="en-US" sz="2400" i="1" dirty="0">
                <a:solidFill>
                  <a:srgbClr val="FF3300"/>
                </a:solidFill>
              </a:rPr>
              <a:t>= mg  </a:t>
            </a:r>
            <a:r>
              <a:rPr lang="en-GB" altLang="en-US" sz="2400" dirty="0">
                <a:cs typeface="Arial" charset="0"/>
              </a:rPr>
              <a:t>and so:</a:t>
            </a:r>
            <a:r>
              <a:rPr lang="en-GB" altLang="en-US" sz="2400" i="1" dirty="0">
                <a:solidFill>
                  <a:srgbClr val="FF3300"/>
                </a:solidFill>
                <a:cs typeface="Arial" charset="0"/>
              </a:rPr>
              <a:t> a </a:t>
            </a:r>
            <a:r>
              <a:rPr lang="en-GB" altLang="en-US" sz="2400" i="1" dirty="0">
                <a:solidFill>
                  <a:srgbClr val="FF3300"/>
                </a:solidFill>
              </a:rPr>
              <a:t>= g</a:t>
            </a:r>
            <a:endParaRPr lang="en-GB" altLang="en-US" sz="2400" dirty="0"/>
          </a:p>
          <a:p>
            <a:pPr marL="0" indent="0">
              <a:lnSpc>
                <a:spcPct val="90000"/>
              </a:lnSpc>
              <a:buFontTx/>
              <a:buNone/>
            </a:pPr>
            <a:r>
              <a:rPr lang="en-GB" altLang="en-US" sz="2400" dirty="0">
                <a:cs typeface="Arial" charset="0"/>
              </a:rPr>
              <a:t>Therefore in a condition of free fall (only force gravity) the downward acceleration is numerically equal to the field strength.</a:t>
            </a:r>
          </a:p>
          <a:p>
            <a:pPr marL="0" indent="0">
              <a:lnSpc>
                <a:spcPct val="90000"/>
              </a:lnSpc>
              <a:buFontTx/>
              <a:buNone/>
            </a:pPr>
            <a:r>
              <a:rPr lang="en-GB" altLang="en-US" sz="2400" b="1" dirty="0">
                <a:cs typeface="Arial" charset="0"/>
              </a:rPr>
              <a:t>Near the Earth’s surface:</a:t>
            </a:r>
          </a:p>
          <a:p>
            <a:pPr marL="0" indent="0">
              <a:lnSpc>
                <a:spcPct val="90000"/>
              </a:lnSpc>
              <a:buFontTx/>
              <a:buNone/>
            </a:pPr>
            <a:r>
              <a:rPr lang="en-GB" altLang="en-US" sz="2400" dirty="0">
                <a:cs typeface="Arial" charset="0"/>
              </a:rPr>
              <a:t>Gravitational field strength, </a:t>
            </a:r>
            <a:r>
              <a:rPr lang="en-GB" altLang="en-US" sz="2400" b="1" i="1" dirty="0">
                <a:solidFill>
                  <a:srgbClr val="FF3300"/>
                </a:solidFill>
                <a:cs typeface="Arial" charset="0"/>
              </a:rPr>
              <a:t>g</a:t>
            </a:r>
            <a:r>
              <a:rPr lang="en-GB" altLang="en-US" sz="2400" dirty="0">
                <a:cs typeface="Arial" charset="0"/>
              </a:rPr>
              <a:t> = 9.81 Nkg</a:t>
            </a:r>
            <a:r>
              <a:rPr lang="en-GB" altLang="en-US" sz="2400" baseline="30000" dirty="0">
                <a:cs typeface="Arial" charset="0"/>
              </a:rPr>
              <a:t>-1</a:t>
            </a:r>
          </a:p>
          <a:p>
            <a:pPr marL="0" indent="0">
              <a:lnSpc>
                <a:spcPct val="90000"/>
              </a:lnSpc>
              <a:buFontTx/>
              <a:buNone/>
            </a:pPr>
            <a:r>
              <a:rPr lang="en-GB" altLang="en-US" sz="2400" dirty="0">
                <a:cs typeface="Arial" charset="0"/>
              </a:rPr>
              <a:t>Gravitational acceleration, (also called ‘</a:t>
            </a:r>
            <a:r>
              <a:rPr lang="en-GB" altLang="en-US" sz="2400" b="1" i="1" dirty="0">
                <a:solidFill>
                  <a:srgbClr val="FF3300"/>
                </a:solidFill>
                <a:cs typeface="Arial" charset="0"/>
              </a:rPr>
              <a:t>g</a:t>
            </a:r>
            <a:r>
              <a:rPr lang="en-GB" altLang="en-US" sz="2400" dirty="0">
                <a:cs typeface="Arial" charset="0"/>
              </a:rPr>
              <a:t>’) = 9.81 ms</a:t>
            </a:r>
            <a:r>
              <a:rPr lang="en-GB" altLang="en-US" sz="2400" baseline="30000" dirty="0">
                <a:cs typeface="Arial" charset="0"/>
              </a:rPr>
              <a:t>-2</a:t>
            </a:r>
          </a:p>
          <a:p>
            <a:pPr marL="0" indent="0">
              <a:lnSpc>
                <a:spcPct val="90000"/>
              </a:lnSpc>
              <a:buFontTx/>
              <a:buNone/>
            </a:pPr>
            <a:endParaRPr lang="el-GR" altLang="en-US" sz="2400" dirty="0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28401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386" name="Rectangle 2"/>
          <p:cNvSpPr>
            <a:spLocks noGrp="1" noChangeArrowheads="1"/>
          </p:cNvSpPr>
          <p:nvPr>
            <p:ph type="title"/>
          </p:nvPr>
        </p:nvSpPr>
        <p:spPr>
          <a:xfrm>
            <a:off x="619125" y="1052736"/>
            <a:ext cx="7886700" cy="1325563"/>
          </a:xfrm>
        </p:spPr>
        <p:txBody>
          <a:bodyPr/>
          <a:lstStyle/>
          <a:p>
            <a:r>
              <a:rPr lang="en-GB" altLang="en-US" sz="4000" b="1" dirty="0"/>
              <a:t>Satellite Orbits</a:t>
            </a:r>
          </a:p>
        </p:txBody>
      </p:sp>
      <p:sp>
        <p:nvSpPr>
          <p:cNvPr id="144390" name="Rectangle 6"/>
          <p:cNvSpPr>
            <a:spLocks noGrp="1" noChangeArrowheads="1"/>
          </p:cNvSpPr>
          <p:nvPr>
            <p:ph sz="half" idx="1"/>
          </p:nvPr>
        </p:nvSpPr>
        <p:spPr>
          <a:xfrm>
            <a:off x="457200" y="2276872"/>
            <a:ext cx="8362950" cy="4031853"/>
          </a:xfrm>
        </p:spPr>
        <p:txBody>
          <a:bodyPr/>
          <a:lstStyle/>
          <a:p>
            <a:r>
              <a:rPr lang="en-GB" altLang="en-US" dirty="0"/>
              <a:t>A satellite is a smaller mass orbiting a larger one. e.g. The Moon is a satellite of the Earth whereas the Earth is a satellite of the Sun.</a:t>
            </a:r>
          </a:p>
          <a:p>
            <a:r>
              <a:rPr lang="en-GB" altLang="en-US" dirty="0"/>
              <a:t>In the simplest case the orbit is circular and the centripetal acceleration (</a:t>
            </a:r>
            <a:r>
              <a:rPr lang="en-GB" altLang="en-US" i="1" dirty="0">
                <a:solidFill>
                  <a:srgbClr val="FF3300"/>
                </a:solidFill>
              </a:rPr>
              <a:t>v</a:t>
            </a:r>
            <a:r>
              <a:rPr lang="en-GB" altLang="en-US" i="1" baseline="30000" dirty="0">
                <a:solidFill>
                  <a:srgbClr val="FF3300"/>
                </a:solidFill>
              </a:rPr>
              <a:t>2</a:t>
            </a:r>
            <a:r>
              <a:rPr lang="en-GB" altLang="en-US" i="1" dirty="0">
                <a:solidFill>
                  <a:srgbClr val="FF3300"/>
                </a:solidFill>
              </a:rPr>
              <a:t> / r </a:t>
            </a:r>
            <a:r>
              <a:rPr lang="en-GB" altLang="en-US" dirty="0"/>
              <a:t>) of the satellite is numerically equal to the gravitational field strength (</a:t>
            </a:r>
            <a:r>
              <a:rPr lang="en-GB" altLang="en-US" i="1" dirty="0">
                <a:solidFill>
                  <a:srgbClr val="FF3300"/>
                </a:solidFill>
              </a:rPr>
              <a:t>GM / r</a:t>
            </a:r>
            <a:r>
              <a:rPr lang="en-GB" altLang="en-US" i="1" baseline="30000" dirty="0">
                <a:solidFill>
                  <a:srgbClr val="FF3300"/>
                </a:solidFill>
              </a:rPr>
              <a:t>2</a:t>
            </a:r>
            <a:r>
              <a:rPr lang="en-GB" altLang="en-US" dirty="0"/>
              <a:t> ) of the larger mass at the position of the satellite. </a:t>
            </a:r>
          </a:p>
        </p:txBody>
      </p:sp>
      <p:sp>
        <p:nvSpPr>
          <p:cNvPr id="144392" name="Text Box 8"/>
          <p:cNvSpPr txBox="1">
            <a:spLocks noChangeArrowheads="1"/>
          </p:cNvSpPr>
          <p:nvPr/>
        </p:nvSpPr>
        <p:spPr bwMode="auto">
          <a:xfrm>
            <a:off x="714375" y="5676900"/>
            <a:ext cx="3848100" cy="723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80000"/>
              </a:lnSpc>
              <a:spcBef>
                <a:spcPct val="20000"/>
              </a:spcBef>
            </a:pPr>
            <a:r>
              <a:rPr lang="en-GB" altLang="en-US">
                <a:hlinkClick r:id="rId3"/>
              </a:rPr>
              <a:t>Projectile &amp; Satellite Orbits - NTNU</a:t>
            </a:r>
            <a:endParaRPr lang="en-GB" altLang="en-US">
              <a:hlinkClick r:id="rId4"/>
            </a:endParaRPr>
          </a:p>
          <a:p>
            <a:pPr>
              <a:spcBef>
                <a:spcPct val="50000"/>
              </a:spcBef>
            </a:pPr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887254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ustom 1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</TotalTime>
  <Words>1228</Words>
  <Application>Microsoft Office PowerPoint</Application>
  <PresentationFormat>On-screen Show (4:3)</PresentationFormat>
  <Paragraphs>147</Paragraphs>
  <Slides>16</Slides>
  <Notes>15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1_Office Theme</vt:lpstr>
      <vt:lpstr>Gravitational potential </vt:lpstr>
      <vt:lpstr>Gravitational potential  difference (ΔV ) and Work (W)</vt:lpstr>
      <vt:lpstr>Question</vt:lpstr>
      <vt:lpstr>PowerPoint Presentation</vt:lpstr>
      <vt:lpstr>Further questions</vt:lpstr>
      <vt:lpstr>PowerPoint Presentation</vt:lpstr>
      <vt:lpstr>Potential gradient (ΔV / Δr) </vt:lpstr>
      <vt:lpstr>Gravitational acceleration  and gravitational field strength</vt:lpstr>
      <vt:lpstr>Satellite Orbits</vt:lpstr>
      <vt:lpstr>PowerPoint Presentation</vt:lpstr>
      <vt:lpstr>PowerPoint Presentation</vt:lpstr>
      <vt:lpstr>Question  </vt:lpstr>
      <vt:lpstr>PowerPoint Presentation</vt:lpstr>
      <vt:lpstr>Question  </vt:lpstr>
      <vt:lpstr>Geosynchronous orbit</vt:lpstr>
      <vt:lpstr>Orbits and energy</vt:lpstr>
    </vt:vector>
  </TitlesOfParts>
  <Company>The City of London of Academy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Gravitational potential</dc:title>
  <dc:creator>Ryan Galletly</dc:creator>
  <cp:lastModifiedBy>Ryan Galletly</cp:lastModifiedBy>
  <cp:revision>2</cp:revision>
  <dcterms:created xsi:type="dcterms:W3CDTF">2016-09-15T08:55:07Z</dcterms:created>
  <dcterms:modified xsi:type="dcterms:W3CDTF">2016-09-15T09:07:30Z</dcterms:modified>
</cp:coreProperties>
</file>