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78" r:id="rId5"/>
    <p:sldId id="284" r:id="rId6"/>
    <p:sldId id="280" r:id="rId7"/>
    <p:sldId id="281" r:id="rId8"/>
    <p:sldId id="282" r:id="rId9"/>
    <p:sldId id="283" r:id="rId10"/>
    <p:sldId id="279" r:id="rId11"/>
    <p:sldId id="272" r:id="rId12"/>
    <p:sldId id="273" r:id="rId13"/>
    <p:sldId id="266" r:id="rId14"/>
    <p:sldId id="28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7" autoAdjust="0"/>
    <p:restoredTop sz="94660"/>
  </p:normalViewPr>
  <p:slideViewPr>
    <p:cSldViewPr>
      <p:cViewPr varScale="1">
        <p:scale>
          <a:sx n="69" d="100"/>
          <a:sy n="69" d="100"/>
        </p:scale>
        <p:origin x="-11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5A8CF-11DB-4635-AC36-1E7F00B410D0}" type="datetimeFigureOut">
              <a:rPr lang="en-GB" smtClean="0"/>
              <a:t>06/06/2016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60F58-BC3B-4EAE-A1E9-06280DD29EAE}" type="slidenum">
              <a:rPr lang="en-GB" smtClean="0"/>
              <a:t>‹#›</a:t>
            </a:fld>
            <a:endParaRPr lang="en-GB"/>
          </a:p>
        </p:txBody>
      </p:sp>
    </p:spTree>
    <p:extLst>
      <p:ext uri="{BB962C8B-B14F-4D97-AF65-F5344CB8AC3E}">
        <p14:creationId xmlns:p14="http://schemas.microsoft.com/office/powerpoint/2010/main" val="209437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38BF00-7A38-47B5-AA0D-3FB4A8F34099}" type="slidenum">
              <a:rPr lang="en-GB" altLang="en-US"/>
              <a:pPr eaLnBrk="1" hangingPunct="1"/>
              <a:t>2</a:t>
            </a:fld>
            <a:endParaRPr lang="en-GB"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1AD5CB-9383-4A0A-84AE-B25CCAD52F17}" type="slidenum">
              <a:rPr lang="en-GB" altLang="en-US"/>
              <a:pPr eaLnBrk="1" hangingPunct="1"/>
              <a:t>3</a:t>
            </a:fld>
            <a:endParaRPr lang="en-GB"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B6BBF2-6158-4ED0-B832-C2424EE9034C}" type="slidenum">
              <a:rPr lang="en-GB" altLang="en-US"/>
              <a:pPr eaLnBrk="1" hangingPunct="1"/>
              <a:t>5</a:t>
            </a:fld>
            <a:endParaRPr lang="en-GB"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D60F58-BC3B-4EAE-A1E9-06280DD29EAE}" type="slidenum">
              <a:rPr lang="en-GB" smtClean="0"/>
              <a:t>7</a:t>
            </a:fld>
            <a:endParaRPr lang="en-GB"/>
          </a:p>
        </p:txBody>
      </p:sp>
    </p:spTree>
    <p:extLst>
      <p:ext uri="{BB962C8B-B14F-4D97-AF65-F5344CB8AC3E}">
        <p14:creationId xmlns:p14="http://schemas.microsoft.com/office/powerpoint/2010/main" val="368731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D60F58-BC3B-4EAE-A1E9-06280DD29EAE}" type="slidenum">
              <a:rPr lang="en-GB" smtClean="0"/>
              <a:t>9</a:t>
            </a:fld>
            <a:endParaRPr lang="en-GB"/>
          </a:p>
        </p:txBody>
      </p:sp>
    </p:spTree>
    <p:extLst>
      <p:ext uri="{BB962C8B-B14F-4D97-AF65-F5344CB8AC3E}">
        <p14:creationId xmlns:p14="http://schemas.microsoft.com/office/powerpoint/2010/main" val="27780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52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176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345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525963"/>
          </a:xfrm>
        </p:spPr>
        <p:txBody>
          <a:bodyPr/>
          <a:lstStyle/>
          <a:p>
            <a:pPr lvl="0"/>
            <a:endParaRPr lang="en-GB"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2964530-1C40-409C-99E7-E37745B9088F}" type="slidenum">
              <a:rPr lang="en-GB"/>
              <a:pPr>
                <a:defRPr/>
              </a:pPr>
              <a:t>‹#›</a:t>
            </a:fld>
            <a:endParaRPr lang="en-GB"/>
          </a:p>
        </p:txBody>
      </p:sp>
    </p:spTree>
    <p:extLst>
      <p:ext uri="{BB962C8B-B14F-4D97-AF65-F5344CB8AC3E}">
        <p14:creationId xmlns:p14="http://schemas.microsoft.com/office/powerpoint/2010/main" val="307583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284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490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213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278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45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103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233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493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9DC94-B61F-427F-9D02-81F9A0316177}" type="datetimeFigureOut">
              <a:rPr lang="en-GB" smtClean="0">
                <a:solidFill>
                  <a:prstClr val="black">
                    <a:tint val="75000"/>
                  </a:prstClr>
                </a:solidFill>
              </a:rPr>
              <a:pPr/>
              <a:t>06/06/2016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
        <p:nvSpPr>
          <p:cNvPr id="7" name="TextBox 6"/>
          <p:cNvSpPr txBox="1"/>
          <p:nvPr userDrawn="1"/>
        </p:nvSpPr>
        <p:spPr>
          <a:xfrm>
            <a:off x="0" y="0"/>
            <a:ext cx="9144000" cy="369332"/>
          </a:xfrm>
          <a:prstGeom prst="rect">
            <a:avLst/>
          </a:prstGeom>
          <a:solidFill>
            <a:srgbClr val="FFFF00"/>
          </a:solidFill>
        </p:spPr>
        <p:txBody>
          <a:bodyPr wrap="square" rtlCol="0">
            <a:spAutoFit/>
          </a:bodyPr>
          <a:lstStyle/>
          <a:p>
            <a:r>
              <a:rPr lang="en-GB" dirty="0" smtClean="0">
                <a:solidFill>
                  <a:prstClr val="black"/>
                </a:solidFill>
                <a:latin typeface="Comic Sans MS" panose="030F0702030302020204" pitchFamily="66" charset="0"/>
              </a:rPr>
              <a:t>LO: To understand circuit</a:t>
            </a:r>
            <a:r>
              <a:rPr lang="en-GB" baseline="0" dirty="0" smtClean="0">
                <a:solidFill>
                  <a:prstClr val="black"/>
                </a:solidFill>
                <a:latin typeface="Comic Sans MS" panose="030F0702030302020204" pitchFamily="66" charset="0"/>
              </a:rPr>
              <a:t> rules for current and Potential difference </a:t>
            </a:r>
            <a:endParaRPr lang="en-GB" dirty="0">
              <a:solidFill>
                <a:prstClr val="black"/>
              </a:solidFill>
              <a:latin typeface="Comic Sans MS" panose="030F0702030302020204" pitchFamily="66" charset="0"/>
            </a:endParaRPr>
          </a:p>
        </p:txBody>
      </p:sp>
      <p:sp>
        <p:nvSpPr>
          <p:cNvPr id="8" name="TextBox 7"/>
          <p:cNvSpPr txBox="1"/>
          <p:nvPr userDrawn="1"/>
        </p:nvSpPr>
        <p:spPr>
          <a:xfrm>
            <a:off x="0" y="365126"/>
            <a:ext cx="9144000" cy="369332"/>
          </a:xfrm>
          <a:prstGeom prst="rect">
            <a:avLst/>
          </a:prstGeom>
          <a:solidFill>
            <a:srgbClr val="00B0F0"/>
          </a:solidFill>
        </p:spPr>
        <p:txBody>
          <a:bodyPr wrap="square" rtlCol="0">
            <a:spAutoFit/>
          </a:bodyPr>
          <a:lstStyle/>
          <a:p>
            <a:r>
              <a:rPr lang="en-GB" dirty="0">
                <a:solidFill>
                  <a:prstClr val="black"/>
                </a:solidFill>
                <a:latin typeface="Comic Sans MS" panose="030F0702030302020204" pitchFamily="66" charset="0"/>
              </a:rPr>
              <a:t>Key Words</a:t>
            </a:r>
            <a:r>
              <a:rPr lang="en-GB" dirty="0" smtClean="0">
                <a:solidFill>
                  <a:prstClr val="black"/>
                </a:solidFill>
                <a:latin typeface="Comic Sans MS" panose="030F0702030302020204" pitchFamily="66" charset="0"/>
              </a:rPr>
              <a:t>: Series,</a:t>
            </a:r>
            <a:r>
              <a:rPr lang="en-GB" baseline="0" dirty="0" smtClean="0">
                <a:solidFill>
                  <a:prstClr val="black"/>
                </a:solidFill>
                <a:latin typeface="Comic Sans MS" panose="030F0702030302020204" pitchFamily="66" charset="0"/>
              </a:rPr>
              <a:t> Parallel, Current, Voltage, Amps, Volts, Junction, Conservation  </a:t>
            </a:r>
            <a:endParaRPr lang="en-GB"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445933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phy.ntnu.edu.tw/ntnujava/index.php?topic=356.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C31813-D645-4F9D-BFD2-65F377D5AD62}" type="datetime4">
              <a:rPr lang="en-GB">
                <a:solidFill>
                  <a:prstClr val="black">
                    <a:tint val="75000"/>
                  </a:prstClr>
                </a:solidFill>
              </a:rPr>
              <a:pPr>
                <a:defRPr/>
              </a:pPr>
              <a:t>06 June 2016</a:t>
            </a:fld>
            <a:endParaRPr lang="en-GB">
              <a:solidFill>
                <a:prstClr val="black">
                  <a:tint val="75000"/>
                </a:prstClr>
              </a:solidFill>
            </a:endParaRPr>
          </a:p>
        </p:txBody>
      </p:sp>
      <p:sp>
        <p:nvSpPr>
          <p:cNvPr id="37891" name="Content Placeholder 2"/>
          <p:cNvSpPr>
            <a:spLocks noGrp="1"/>
          </p:cNvSpPr>
          <p:nvPr>
            <p:ph idx="1"/>
          </p:nvPr>
        </p:nvSpPr>
        <p:spPr>
          <a:xfrm>
            <a:off x="628650" y="5263769"/>
            <a:ext cx="7886700" cy="4351338"/>
          </a:xfrm>
        </p:spPr>
        <p:txBody>
          <a:bodyPr/>
          <a:lstStyle/>
          <a:p>
            <a:pPr>
              <a:buFont typeface="Arial" panose="020B0604020202020204" pitchFamily="34" charset="0"/>
              <a:buNone/>
            </a:pPr>
            <a:r>
              <a:rPr lang="en-GB" altLang="en-US" dirty="0" smtClean="0"/>
              <a:t>Objective</a:t>
            </a:r>
          </a:p>
        </p:txBody>
      </p:sp>
      <p:graphicFrame>
        <p:nvGraphicFramePr>
          <p:cNvPr id="30" name="Table 29"/>
          <p:cNvGraphicFramePr>
            <a:graphicFrameLocks noGrp="1"/>
          </p:cNvGraphicFramePr>
          <p:nvPr>
            <p:extLst>
              <p:ext uri="{D42A27DB-BD31-4B8C-83A1-F6EECF244321}">
                <p14:modId xmlns:p14="http://schemas.microsoft.com/office/powerpoint/2010/main" val="1772014837"/>
              </p:ext>
            </p:extLst>
          </p:nvPr>
        </p:nvGraphicFramePr>
        <p:xfrm>
          <a:off x="0" y="764704"/>
          <a:ext cx="9144000" cy="822325"/>
        </p:xfrm>
        <a:graphic>
          <a:graphicData uri="http://schemas.openxmlformats.org/drawingml/2006/table">
            <a:tbl>
              <a:tblPr firstRow="1" bandRow="1">
                <a:tableStyleId>{2D5ABB26-0587-4C30-8999-92F81FD0307C}</a:tableStyleId>
              </a:tblPr>
              <a:tblGrid>
                <a:gridCol w="2041236"/>
                <a:gridCol w="4618182"/>
                <a:gridCol w="2484582"/>
              </a:tblGrid>
              <a:tr h="822325">
                <a:tc>
                  <a:txBody>
                    <a:bodyPr/>
                    <a:lstStyle/>
                    <a:p>
                      <a:r>
                        <a:rPr lang="en-GB" sz="1800" b="1" u="sng" dirty="0" smtClean="0">
                          <a:latin typeface="Comic Sans MS" panose="030F0702030302020204" pitchFamily="66" charset="0"/>
                        </a:rPr>
                        <a:t>CW</a:t>
                      </a:r>
                      <a:endParaRPr lang="en-GB" sz="1800" b="1" u="sng" dirty="0">
                        <a:latin typeface="Comic Sans MS" panose="030F0702030302020204" pitchFamily="66" charset="0"/>
                      </a:endParaRPr>
                    </a:p>
                  </a:txBody>
                  <a:tcPr marL="91443" marR="91443" marT="45570" marB="45570"/>
                </a:tc>
                <a:tc>
                  <a:txBody>
                    <a:bodyPr/>
                    <a:lstStyle/>
                    <a:p>
                      <a:pPr algn="ctr"/>
                      <a:r>
                        <a:rPr lang="en-GB" sz="2400" b="1" u="sng" dirty="0" smtClean="0">
                          <a:latin typeface="Comic Sans MS" panose="030F0702030302020204" pitchFamily="66" charset="0"/>
                        </a:rPr>
                        <a:t>Circuit</a:t>
                      </a:r>
                      <a:r>
                        <a:rPr lang="en-GB" sz="2400" b="1" u="sng" baseline="0" dirty="0" smtClean="0">
                          <a:latin typeface="Comic Sans MS" panose="030F0702030302020204" pitchFamily="66" charset="0"/>
                        </a:rPr>
                        <a:t> Rules</a:t>
                      </a:r>
                      <a:endParaRPr lang="en-GB" sz="2400" b="1" u="sng" dirty="0">
                        <a:latin typeface="Comic Sans MS" panose="030F0702030302020204" pitchFamily="66" charset="0"/>
                      </a:endParaRPr>
                    </a:p>
                  </a:txBody>
                  <a:tcPr marL="91443" marR="91443" marT="45570" marB="45570"/>
                </a:tc>
                <a:tc>
                  <a:txBody>
                    <a:bodyPr/>
                    <a:lstStyle/>
                    <a:p>
                      <a:pPr algn="r"/>
                      <a:fld id="{23DC5882-FF6C-467E-8072-EFA141FB0D08}" type="datetime1">
                        <a:rPr lang="en-GB" sz="1800" b="1" u="sng" smtClean="0">
                          <a:latin typeface="Comic Sans MS" panose="030F0702030302020204" pitchFamily="66" charset="0"/>
                        </a:rPr>
                        <a:t>06/06/2016</a:t>
                      </a:fld>
                      <a:endParaRPr lang="en-GB" sz="1800" b="1" u="sng" dirty="0">
                        <a:latin typeface="Comic Sans MS" panose="030F0702030302020204" pitchFamily="66" charset="0"/>
                      </a:endParaRPr>
                    </a:p>
                  </a:txBody>
                  <a:tcPr marL="91443" marR="91443" marT="45570" marB="45570"/>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452823167"/>
              </p:ext>
            </p:extLst>
          </p:nvPr>
        </p:nvGraphicFramePr>
        <p:xfrm>
          <a:off x="296846" y="5045933"/>
          <a:ext cx="8785225" cy="1656953"/>
        </p:xfrm>
        <a:graphic>
          <a:graphicData uri="http://schemas.openxmlformats.org/drawingml/2006/table">
            <a:tbl>
              <a:tblPr firstRow="1" bandRow="1">
                <a:tableStyleId>{5C22544A-7EE6-4342-B048-85BDC9FD1C3A}</a:tableStyleId>
              </a:tblPr>
              <a:tblGrid>
                <a:gridCol w="933057"/>
                <a:gridCol w="7852168"/>
              </a:tblGrid>
              <a:tr h="0">
                <a:tc gridSpan="2">
                  <a:txBody>
                    <a:bodyPr/>
                    <a:lstStyle/>
                    <a:p>
                      <a:r>
                        <a:rPr lang="en-GB" sz="1600" dirty="0" smtClean="0">
                          <a:latin typeface="Comic Sans MS" panose="030F0702030302020204" pitchFamily="66" charset="0"/>
                        </a:rPr>
                        <a:t>From</a:t>
                      </a:r>
                      <a:r>
                        <a:rPr lang="en-GB" sz="1600" baseline="0" dirty="0" smtClean="0">
                          <a:latin typeface="Comic Sans MS" panose="030F0702030302020204" pitchFamily="66" charset="0"/>
                        </a:rPr>
                        <a:t> my learning today I will be able to:</a:t>
                      </a:r>
                      <a:endParaRPr lang="en-GB" sz="1600" dirty="0">
                        <a:latin typeface="Comic Sans MS" panose="030F0702030302020204" pitchFamily="66" charset="0"/>
                      </a:endParaRPr>
                    </a:p>
                  </a:txBody>
                  <a:tcPr marL="91443" marR="91443" marT="45717" marB="45717"/>
                </a:tc>
                <a:tc hMerge="1">
                  <a:txBody>
                    <a:bodyPr/>
                    <a:lstStyle/>
                    <a:p>
                      <a:endParaRPr lang="en-GB"/>
                    </a:p>
                  </a:txBody>
                  <a:tcPr/>
                </a:tc>
              </a:tr>
              <a:tr h="457240">
                <a:tc>
                  <a:txBody>
                    <a:bodyPr/>
                    <a:lstStyle/>
                    <a:p>
                      <a:pPr algn="ctr"/>
                      <a:r>
                        <a:rPr lang="en-GB" sz="1600" b="1" dirty="0" smtClean="0">
                          <a:latin typeface="Comic Sans MS" panose="030F0702030302020204" pitchFamily="66" charset="0"/>
                        </a:rPr>
                        <a:t>Key:</a:t>
                      </a:r>
                      <a:endParaRPr lang="en-GB" sz="1600" b="1" dirty="0">
                        <a:latin typeface="Comic Sans MS" panose="030F0702030302020204" pitchFamily="66" charset="0"/>
                      </a:endParaRPr>
                    </a:p>
                  </a:txBody>
                  <a:tcPr marL="91443" marR="91443" marT="45717" marB="45717" anchor="ctr">
                    <a:solidFill>
                      <a:srgbClr val="92D050"/>
                    </a:solidFill>
                  </a:tcPr>
                </a:tc>
                <a:tc>
                  <a:txBody>
                    <a:bodyPr/>
                    <a:lstStyle/>
                    <a:p>
                      <a:r>
                        <a:rPr lang="en-GB" sz="1600" dirty="0" smtClean="0">
                          <a:latin typeface="Comic Sans MS" pitchFamily="66" charset="0"/>
                        </a:rPr>
                        <a:t>State the Rules for</a:t>
                      </a:r>
                      <a:r>
                        <a:rPr lang="en-GB" sz="1600" baseline="0" dirty="0" smtClean="0">
                          <a:latin typeface="Comic Sans MS" pitchFamily="66" charset="0"/>
                        </a:rPr>
                        <a:t> Series and Parallel D/C</a:t>
                      </a:r>
                      <a:endParaRPr lang="en-GB" sz="1600" dirty="0" smtClean="0">
                        <a:latin typeface="Comic Sans MS" pitchFamily="66" charset="0"/>
                      </a:endParaRPr>
                    </a:p>
                  </a:txBody>
                  <a:tcPr marL="91443" marR="91443" marT="45717" marB="45717">
                    <a:solidFill>
                      <a:srgbClr val="92D050"/>
                    </a:solidFill>
                  </a:tcPr>
                </a:tc>
              </a:tr>
              <a:tr h="529165">
                <a:tc>
                  <a:txBody>
                    <a:bodyPr/>
                    <a:lstStyle/>
                    <a:p>
                      <a:pPr algn="ctr"/>
                      <a:r>
                        <a:rPr lang="en-GB" sz="1600" b="1" dirty="0" smtClean="0">
                          <a:latin typeface="Comic Sans MS" panose="030F0702030302020204" pitchFamily="66" charset="0"/>
                        </a:rPr>
                        <a:t>Boost:</a:t>
                      </a:r>
                      <a:endParaRPr lang="en-GB" sz="1600" b="1" dirty="0">
                        <a:latin typeface="Comic Sans MS" panose="030F0702030302020204" pitchFamily="66" charset="0"/>
                      </a:endParaRPr>
                    </a:p>
                  </a:txBody>
                  <a:tcPr marL="91443" marR="91443" marT="45717" marB="45717"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Describe how we use circuit rules and use them for circuit calculations C/B</a:t>
                      </a:r>
                    </a:p>
                  </a:txBody>
                  <a:tcPr marL="91443" marR="91443" marT="45717" marB="45717">
                    <a:solidFill>
                      <a:srgbClr val="FFC000"/>
                    </a:solidFill>
                  </a:tcPr>
                </a:tc>
              </a:tr>
              <a:tr h="140456">
                <a:tc>
                  <a:txBody>
                    <a:bodyPr/>
                    <a:lstStyle/>
                    <a:p>
                      <a:pPr algn="ctr"/>
                      <a:r>
                        <a:rPr lang="en-GB" sz="1600" b="1" dirty="0" smtClean="0">
                          <a:latin typeface="Comic Sans MS" panose="030F0702030302020204" pitchFamily="66" charset="0"/>
                        </a:rPr>
                        <a:t>Aspire:</a:t>
                      </a:r>
                      <a:endParaRPr lang="en-GB" sz="1600" b="1" dirty="0">
                        <a:latin typeface="Comic Sans MS" panose="030F0702030302020204" pitchFamily="66" charset="0"/>
                      </a:endParaRPr>
                    </a:p>
                  </a:txBody>
                  <a:tcPr marL="91443" marR="91443" marT="45717" marB="45717"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latin typeface="Comic Sans MS" pitchFamily="66" charset="0"/>
                        </a:rPr>
                        <a:t>Explain the</a:t>
                      </a:r>
                      <a:r>
                        <a:rPr lang="en-US" sz="1600" baseline="0" dirty="0" smtClean="0">
                          <a:latin typeface="Comic Sans MS" pitchFamily="66" charset="0"/>
                        </a:rPr>
                        <a:t> principles behind circuit rules B/A</a:t>
                      </a:r>
                      <a:endParaRPr lang="en-US" sz="1600" dirty="0" smtClean="0">
                        <a:latin typeface="Comic Sans MS" pitchFamily="66" charset="0"/>
                      </a:endParaRPr>
                    </a:p>
                  </a:txBody>
                  <a:tcPr marL="91443" marR="91443" marT="45717" marB="45717">
                    <a:solidFill>
                      <a:schemeClr val="accent2">
                        <a:lumMod val="40000"/>
                        <a:lumOff val="60000"/>
                      </a:schemeClr>
                    </a:solidFill>
                  </a:tcPr>
                </a:tc>
              </a:tr>
            </a:tbl>
          </a:graphicData>
        </a:graphic>
      </p:graphicFrame>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37" t="35074" r="26125" b="36055"/>
          <a:stretch/>
        </p:blipFill>
        <p:spPr bwMode="auto">
          <a:xfrm>
            <a:off x="107504" y="1628800"/>
            <a:ext cx="688233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323" t="64730" r="54984" b="13411"/>
          <a:stretch/>
        </p:blipFill>
        <p:spPr bwMode="auto">
          <a:xfrm>
            <a:off x="7092280" y="1772815"/>
            <a:ext cx="1656184" cy="304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3275856" y="2204864"/>
            <a:ext cx="3816424" cy="2232248"/>
          </a:xfrm>
          <a:prstGeom prst="straightConnector1">
            <a:avLst/>
          </a:prstGeom>
          <a:ln w="76200">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8833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3919379"/>
            <a:ext cx="5878541" cy="28219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40290" name="Picture 2" descr="P02-22c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00808"/>
            <a:ext cx="5638485" cy="212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45380" y="783109"/>
            <a:ext cx="8547100" cy="7016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spAutoFit/>
          </a:bodyPr>
          <a:lstStyle/>
          <a:p>
            <a:pPr>
              <a:spcBef>
                <a:spcPct val="0"/>
              </a:spcBef>
            </a:pPr>
            <a:r>
              <a:rPr lang="en-GB" altLang="en-US" sz="2000" dirty="0"/>
              <a:t>Write the missing potential differences and currents on these circuit </a:t>
            </a:r>
            <a:r>
              <a:rPr lang="en-GB" altLang="en-US" sz="2000" dirty="0" smtClean="0"/>
              <a:t>diagrams.</a:t>
            </a:r>
            <a:endParaRPr lang="en-GB" altLang="en-US" sz="2000" dirty="0"/>
          </a:p>
        </p:txBody>
      </p:sp>
      <p:pic>
        <p:nvPicPr>
          <p:cNvPr id="5" name="Picture 2" descr="P02-22d3"/>
          <p:cNvPicPr>
            <a:picLocks noChangeAspect="1" noChangeArrowheads="1"/>
          </p:cNvPicPr>
          <p:nvPr/>
        </p:nvPicPr>
        <p:blipFill>
          <a:blip r:embed="rId3" cstate="print">
            <a:extLst>
              <a:ext uri="{28A0092B-C50C-407E-A947-70E740481C1C}">
                <a14:useLocalDpi xmlns:a14="http://schemas.microsoft.com/office/drawing/2010/main" val="0"/>
              </a:ext>
            </a:extLst>
          </a:blip>
          <a:srcRect t="13560" r="33682"/>
          <a:stretch>
            <a:fillRect/>
          </a:stretch>
        </p:blipFill>
        <p:spPr bwMode="auto">
          <a:xfrm>
            <a:off x="6058053" y="1520803"/>
            <a:ext cx="3085945" cy="479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P02-21d2"/>
          <p:cNvPicPr>
            <a:picLocks noChangeAspect="1" noChangeArrowheads="1"/>
          </p:cNvPicPr>
          <p:nvPr/>
        </p:nvPicPr>
        <p:blipFill>
          <a:blip r:embed="rId4" cstate="print">
            <a:extLst>
              <a:ext uri="{28A0092B-C50C-407E-A947-70E740481C1C}">
                <a14:useLocalDpi xmlns:a14="http://schemas.microsoft.com/office/drawing/2010/main" val="0"/>
              </a:ext>
            </a:extLst>
          </a:blip>
          <a:srcRect r="39992"/>
          <a:stretch>
            <a:fillRect/>
          </a:stretch>
        </p:blipFill>
        <p:spPr bwMode="auto">
          <a:xfrm>
            <a:off x="928183" y="4767548"/>
            <a:ext cx="3528392" cy="18846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3372" y="3933056"/>
            <a:ext cx="5446218" cy="830997"/>
          </a:xfrm>
          <a:prstGeom prst="rect">
            <a:avLst/>
          </a:prstGeom>
          <a:noFill/>
        </p:spPr>
        <p:txBody>
          <a:bodyPr wrap="square" rtlCol="0">
            <a:spAutoFit/>
          </a:bodyPr>
          <a:lstStyle/>
          <a:p>
            <a:r>
              <a:rPr lang="en-GB"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Challenge:</a:t>
            </a:r>
          </a:p>
          <a:p>
            <a:r>
              <a:rPr lang="en-GB" sz="2000" dirty="0" smtClean="0"/>
              <a:t>Calculate the voltage supplied by the Cell</a:t>
            </a:r>
            <a:endParaRPr lang="en-GB" sz="2000" dirty="0"/>
          </a:p>
        </p:txBody>
      </p:sp>
      <p:sp>
        <p:nvSpPr>
          <p:cNvPr id="7" name="TextBox 6"/>
          <p:cNvSpPr txBox="1"/>
          <p:nvPr/>
        </p:nvSpPr>
        <p:spPr>
          <a:xfrm>
            <a:off x="191492" y="1669450"/>
            <a:ext cx="468560" cy="369332"/>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GB"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endParaRPr lang="en-GB"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TextBox 9"/>
          <p:cNvSpPr txBox="1"/>
          <p:nvPr/>
        </p:nvSpPr>
        <p:spPr>
          <a:xfrm>
            <a:off x="3563888" y="1532264"/>
            <a:ext cx="468560" cy="369332"/>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GB"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a:t>
            </a:r>
          </a:p>
        </p:txBody>
      </p:sp>
      <p:sp>
        <p:nvSpPr>
          <p:cNvPr id="11" name="TextBox 10"/>
          <p:cNvSpPr txBox="1"/>
          <p:nvPr/>
        </p:nvSpPr>
        <p:spPr>
          <a:xfrm>
            <a:off x="6228184" y="1516142"/>
            <a:ext cx="468560" cy="369332"/>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GB"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3</a:t>
            </a:r>
            <a:endParaRPr lang="en-GB"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TextBox 11"/>
          <p:cNvSpPr txBox="1"/>
          <p:nvPr/>
        </p:nvSpPr>
        <p:spPr>
          <a:xfrm>
            <a:off x="6146304" y="3640363"/>
            <a:ext cx="468560" cy="369332"/>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GB"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Tree>
    <p:extLst>
      <p:ext uri="{BB962C8B-B14F-4D97-AF65-F5344CB8AC3E}">
        <p14:creationId xmlns:p14="http://schemas.microsoft.com/office/powerpoint/2010/main" val="3018048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499" name="Rectangle 187"/>
          <p:cNvSpPr>
            <a:spLocks noChangeArrowheads="1"/>
          </p:cNvSpPr>
          <p:nvPr/>
        </p:nvSpPr>
        <p:spPr bwMode="auto">
          <a:xfrm>
            <a:off x="0" y="420688"/>
            <a:ext cx="9144000" cy="171291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41314" name="Rectangle 2"/>
          <p:cNvSpPr>
            <a:spLocks noChangeArrowheads="1"/>
          </p:cNvSpPr>
          <p:nvPr/>
        </p:nvSpPr>
        <p:spPr bwMode="auto">
          <a:xfrm>
            <a:off x="1" y="0"/>
            <a:ext cx="9139570" cy="396875"/>
          </a:xfrm>
          <a:prstGeom prst="rect">
            <a:avLst/>
          </a:prstGeom>
          <a:ln/>
        </p:spPr>
        <p:style>
          <a:lnRef idx="2">
            <a:schemeClr val="dk1"/>
          </a:lnRef>
          <a:fillRef idx="1">
            <a:schemeClr val="lt1"/>
          </a:fillRef>
          <a:effectRef idx="0">
            <a:schemeClr val="dk1"/>
          </a:effectRef>
          <a:fontRef idx="minor">
            <a:schemeClr val="dk1"/>
          </a:fontRef>
        </p:style>
        <p:txBody>
          <a:bodyPr wrap="square" anchor="ctr">
            <a:spAutoFit/>
          </a:bodyPr>
          <a:lstStyle/>
          <a:p>
            <a:pPr>
              <a:spcBef>
                <a:spcPct val="0"/>
              </a:spcBef>
            </a:pPr>
            <a:r>
              <a:rPr lang="en-GB" altLang="en-US" sz="2000" dirty="0"/>
              <a:t>Verifying Kirchhoff’s first Law</a:t>
            </a:r>
          </a:p>
        </p:txBody>
      </p:sp>
      <p:grpSp>
        <p:nvGrpSpPr>
          <p:cNvPr id="141455" name="Group 143"/>
          <p:cNvGrpSpPr>
            <a:grpSpLocks/>
          </p:cNvGrpSpPr>
          <p:nvPr/>
        </p:nvGrpSpPr>
        <p:grpSpPr bwMode="auto">
          <a:xfrm>
            <a:off x="0" y="430213"/>
            <a:ext cx="1203325" cy="968375"/>
            <a:chOff x="1860" y="1485"/>
            <a:chExt cx="3015" cy="2601"/>
          </a:xfrm>
        </p:grpSpPr>
        <p:sp>
          <p:nvSpPr>
            <p:cNvPr id="141470" name="Rectangle 158"/>
            <p:cNvSpPr>
              <a:spLocks noChangeArrowheads="1"/>
            </p:cNvSpPr>
            <p:nvPr/>
          </p:nvSpPr>
          <p:spPr bwMode="auto">
            <a:xfrm>
              <a:off x="1860" y="1856"/>
              <a:ext cx="3015" cy="1960"/>
            </a:xfrm>
            <a:prstGeom prst="rect">
              <a:avLst/>
            </a:prstGeom>
            <a:solidFill>
              <a:srgbClr val="FFFFFF"/>
            </a:solidFill>
            <a:ln w="19050">
              <a:solidFill>
                <a:srgbClr val="000000"/>
              </a:solidFill>
              <a:miter lim="800000"/>
              <a:headEnd/>
              <a:tailEnd/>
            </a:ln>
          </p:spPr>
          <p:txBody>
            <a:bodyPr/>
            <a:lstStyle/>
            <a:p>
              <a:endParaRPr lang="en-GB"/>
            </a:p>
          </p:txBody>
        </p:sp>
        <p:sp>
          <p:nvSpPr>
            <p:cNvPr id="141469" name="Rectangle 157"/>
            <p:cNvSpPr>
              <a:spLocks noChangeArrowheads="1"/>
            </p:cNvSpPr>
            <p:nvPr/>
          </p:nvSpPr>
          <p:spPr bwMode="auto">
            <a:xfrm>
              <a:off x="2871" y="1730"/>
              <a:ext cx="878"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1468" name="Rectangle 156"/>
            <p:cNvSpPr>
              <a:spLocks noChangeArrowheads="1"/>
            </p:cNvSpPr>
            <p:nvPr/>
          </p:nvSpPr>
          <p:spPr bwMode="auto">
            <a:xfrm>
              <a:off x="3661" y="1730"/>
              <a:ext cx="95"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1467" name="Line 155"/>
            <p:cNvSpPr>
              <a:spLocks noChangeShapeType="1"/>
            </p:cNvSpPr>
            <p:nvPr/>
          </p:nvSpPr>
          <p:spPr bwMode="auto">
            <a:xfrm>
              <a:off x="3010" y="1856"/>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1464" name="Group 152"/>
            <p:cNvGrpSpPr>
              <a:grpSpLocks/>
            </p:cNvGrpSpPr>
            <p:nvPr/>
          </p:nvGrpSpPr>
          <p:grpSpPr bwMode="auto">
            <a:xfrm>
              <a:off x="3754" y="3546"/>
              <a:ext cx="540" cy="540"/>
              <a:chOff x="3364" y="6700"/>
              <a:chExt cx="540" cy="540"/>
            </a:xfrm>
          </p:grpSpPr>
          <p:sp>
            <p:nvSpPr>
              <p:cNvPr id="141466" name="Oval 154"/>
              <p:cNvSpPr>
                <a:spLocks noChangeArrowheads="1"/>
              </p:cNvSpPr>
              <p:nvPr/>
            </p:nvSpPr>
            <p:spPr bwMode="auto">
              <a:xfrm>
                <a:off x="3364" y="6700"/>
                <a:ext cx="540" cy="540"/>
              </a:xfrm>
              <a:prstGeom prst="ellipse">
                <a:avLst/>
              </a:prstGeom>
              <a:solidFill>
                <a:srgbClr val="FFFFFF"/>
              </a:solidFill>
              <a:ln w="19050">
                <a:solidFill>
                  <a:srgbClr val="000000"/>
                </a:solidFill>
                <a:round/>
                <a:headEnd/>
                <a:tailEnd/>
              </a:ln>
            </p:spPr>
            <p:txBody>
              <a:bodyPr/>
              <a:lstStyle/>
              <a:p>
                <a:endParaRPr lang="en-GB"/>
              </a:p>
            </p:txBody>
          </p:sp>
          <p:sp>
            <p:nvSpPr>
              <p:cNvPr id="141465" name="Text Box 153"/>
              <p:cNvSpPr txBox="1">
                <a:spLocks noChangeArrowheads="1"/>
              </p:cNvSpPr>
              <p:nvPr/>
            </p:nvSpPr>
            <p:spPr bwMode="auto">
              <a:xfrm>
                <a:off x="3474" y="6790"/>
                <a:ext cx="31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algn="ctr">
                  <a:spcBef>
                    <a:spcPct val="0"/>
                  </a:spcBef>
                </a:pPr>
                <a:r>
                  <a:rPr lang="en-GB" altLang="en-US" sz="900" b="1">
                    <a:latin typeface="Arial" charset="0"/>
                    <a:ea typeface="Times" pitchFamily="18" charset="0"/>
                    <a:cs typeface="Arial" charset="0"/>
                  </a:rPr>
                  <a:t>A</a:t>
                </a:r>
                <a:endParaRPr lang="en-GB" altLang="en-US" sz="1200">
                  <a:latin typeface="Arial" charset="0"/>
                  <a:ea typeface="Times" pitchFamily="18" charset="0"/>
                  <a:cs typeface="Arial" charset="0"/>
                </a:endParaRPr>
              </a:p>
            </p:txBody>
          </p:sp>
        </p:grpSp>
        <p:grpSp>
          <p:nvGrpSpPr>
            <p:cNvPr id="141460" name="Group 148"/>
            <p:cNvGrpSpPr>
              <a:grpSpLocks/>
            </p:cNvGrpSpPr>
            <p:nvPr/>
          </p:nvGrpSpPr>
          <p:grpSpPr bwMode="auto">
            <a:xfrm>
              <a:off x="2659" y="3567"/>
              <a:ext cx="510" cy="510"/>
              <a:chOff x="3727" y="2231"/>
              <a:chExt cx="510" cy="510"/>
            </a:xfrm>
          </p:grpSpPr>
          <p:sp>
            <p:nvSpPr>
              <p:cNvPr id="141463" name="Oval 151"/>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462" name="Line 150"/>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61" name="Line 149"/>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1459" name="Line 147"/>
            <p:cNvSpPr>
              <a:spLocks noChangeShapeType="1"/>
            </p:cNvSpPr>
            <p:nvPr/>
          </p:nvSpPr>
          <p:spPr bwMode="auto">
            <a:xfrm>
              <a:off x="2871" y="1494"/>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58" name="Line 146"/>
            <p:cNvSpPr>
              <a:spLocks noChangeShapeType="1"/>
            </p:cNvSpPr>
            <p:nvPr/>
          </p:nvSpPr>
          <p:spPr bwMode="auto">
            <a:xfrm>
              <a:off x="3654" y="1485"/>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57" name="Line 145"/>
            <p:cNvSpPr>
              <a:spLocks noChangeShapeType="1"/>
            </p:cNvSpPr>
            <p:nvPr/>
          </p:nvSpPr>
          <p:spPr bwMode="auto">
            <a:xfrm>
              <a:off x="2967" y="1725"/>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56" name="Line 144"/>
            <p:cNvSpPr>
              <a:spLocks noChangeShapeType="1"/>
            </p:cNvSpPr>
            <p:nvPr/>
          </p:nvSpPr>
          <p:spPr bwMode="auto">
            <a:xfrm>
              <a:off x="3753" y="1719"/>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1433" name="Group 121"/>
          <p:cNvGrpSpPr>
            <a:grpSpLocks/>
          </p:cNvGrpSpPr>
          <p:nvPr/>
        </p:nvGrpSpPr>
        <p:grpSpPr bwMode="auto">
          <a:xfrm>
            <a:off x="1306513" y="434975"/>
            <a:ext cx="1219200" cy="1027113"/>
            <a:chOff x="5310" y="1350"/>
            <a:chExt cx="3015" cy="2601"/>
          </a:xfrm>
        </p:grpSpPr>
        <p:grpSp>
          <p:nvGrpSpPr>
            <p:cNvPr id="141438" name="Group 126"/>
            <p:cNvGrpSpPr>
              <a:grpSpLocks/>
            </p:cNvGrpSpPr>
            <p:nvPr/>
          </p:nvGrpSpPr>
          <p:grpSpPr bwMode="auto">
            <a:xfrm>
              <a:off x="5310" y="1350"/>
              <a:ext cx="3015" cy="2601"/>
              <a:chOff x="5310" y="1350"/>
              <a:chExt cx="3015" cy="2601"/>
            </a:xfrm>
          </p:grpSpPr>
          <p:sp>
            <p:nvSpPr>
              <p:cNvPr id="141453" name="Rectangle 141"/>
              <p:cNvSpPr>
                <a:spLocks noChangeArrowheads="1"/>
              </p:cNvSpPr>
              <p:nvPr/>
            </p:nvSpPr>
            <p:spPr bwMode="auto">
              <a:xfrm>
                <a:off x="5310" y="1721"/>
                <a:ext cx="3015" cy="1960"/>
              </a:xfrm>
              <a:prstGeom prst="rect">
                <a:avLst/>
              </a:prstGeom>
              <a:solidFill>
                <a:srgbClr val="FFFFFF"/>
              </a:solidFill>
              <a:ln w="19050">
                <a:solidFill>
                  <a:srgbClr val="000000"/>
                </a:solidFill>
                <a:miter lim="800000"/>
                <a:headEnd/>
                <a:tailEnd/>
              </a:ln>
            </p:spPr>
            <p:txBody>
              <a:bodyPr/>
              <a:lstStyle/>
              <a:p>
                <a:endParaRPr lang="en-GB"/>
              </a:p>
            </p:txBody>
          </p:sp>
          <p:sp>
            <p:nvSpPr>
              <p:cNvPr id="141452" name="Rectangle 140"/>
              <p:cNvSpPr>
                <a:spLocks noChangeArrowheads="1"/>
              </p:cNvSpPr>
              <p:nvPr/>
            </p:nvSpPr>
            <p:spPr bwMode="auto">
              <a:xfrm>
                <a:off x="6321" y="1595"/>
                <a:ext cx="845" cy="31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1451" name="Rectangle 139"/>
              <p:cNvSpPr>
                <a:spLocks noChangeArrowheads="1"/>
              </p:cNvSpPr>
              <p:nvPr/>
            </p:nvSpPr>
            <p:spPr bwMode="auto">
              <a:xfrm>
                <a:off x="7111" y="1595"/>
                <a:ext cx="95"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1450" name="Line 138"/>
              <p:cNvSpPr>
                <a:spLocks noChangeShapeType="1"/>
              </p:cNvSpPr>
              <p:nvPr/>
            </p:nvSpPr>
            <p:spPr bwMode="auto">
              <a:xfrm>
                <a:off x="6460" y="1721"/>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1447" name="Group 135"/>
              <p:cNvGrpSpPr>
                <a:grpSpLocks/>
              </p:cNvGrpSpPr>
              <p:nvPr/>
            </p:nvGrpSpPr>
            <p:grpSpPr bwMode="auto">
              <a:xfrm>
                <a:off x="7429" y="3411"/>
                <a:ext cx="540" cy="540"/>
                <a:chOff x="3364" y="6700"/>
                <a:chExt cx="540" cy="540"/>
              </a:xfrm>
            </p:grpSpPr>
            <p:sp>
              <p:nvSpPr>
                <p:cNvPr id="141449" name="Oval 137"/>
                <p:cNvSpPr>
                  <a:spLocks noChangeArrowheads="1"/>
                </p:cNvSpPr>
                <p:nvPr/>
              </p:nvSpPr>
              <p:spPr bwMode="auto">
                <a:xfrm>
                  <a:off x="3364" y="6700"/>
                  <a:ext cx="540" cy="540"/>
                </a:xfrm>
                <a:prstGeom prst="ellipse">
                  <a:avLst/>
                </a:prstGeom>
                <a:solidFill>
                  <a:srgbClr val="FFFFFF"/>
                </a:solidFill>
                <a:ln w="19050">
                  <a:solidFill>
                    <a:srgbClr val="000000"/>
                  </a:solidFill>
                  <a:round/>
                  <a:headEnd/>
                  <a:tailEnd/>
                </a:ln>
              </p:spPr>
              <p:txBody>
                <a:bodyPr/>
                <a:lstStyle/>
                <a:p>
                  <a:endParaRPr lang="en-GB"/>
                </a:p>
              </p:txBody>
            </p:sp>
            <p:sp>
              <p:nvSpPr>
                <p:cNvPr id="141448" name="Text Box 136"/>
                <p:cNvSpPr txBox="1">
                  <a:spLocks noChangeArrowheads="1"/>
                </p:cNvSpPr>
                <p:nvPr/>
              </p:nvSpPr>
              <p:spPr bwMode="auto">
                <a:xfrm>
                  <a:off x="3474" y="6790"/>
                  <a:ext cx="31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algn="ctr">
                    <a:spcBef>
                      <a:spcPct val="0"/>
                    </a:spcBef>
                  </a:pPr>
                  <a:r>
                    <a:rPr lang="en-GB" altLang="en-US" sz="900" b="1">
                      <a:latin typeface="Arial" charset="0"/>
                      <a:ea typeface="Times" pitchFamily="18" charset="0"/>
                      <a:cs typeface="Arial" charset="0"/>
                    </a:rPr>
                    <a:t>A</a:t>
                  </a:r>
                  <a:endParaRPr lang="en-GB" altLang="en-US" sz="1200">
                    <a:latin typeface="Arial" charset="0"/>
                    <a:ea typeface="Times" pitchFamily="18" charset="0"/>
                    <a:cs typeface="Arial" charset="0"/>
                  </a:endParaRPr>
                </a:p>
              </p:txBody>
            </p:sp>
          </p:grpSp>
          <p:grpSp>
            <p:nvGrpSpPr>
              <p:cNvPr id="141443" name="Group 131"/>
              <p:cNvGrpSpPr>
                <a:grpSpLocks/>
              </p:cNvGrpSpPr>
              <p:nvPr/>
            </p:nvGrpSpPr>
            <p:grpSpPr bwMode="auto">
              <a:xfrm>
                <a:off x="5599" y="3402"/>
                <a:ext cx="510" cy="510"/>
                <a:chOff x="3727" y="2231"/>
                <a:chExt cx="510" cy="510"/>
              </a:xfrm>
            </p:grpSpPr>
            <p:sp>
              <p:nvSpPr>
                <p:cNvPr id="141446" name="Oval 134"/>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445" name="Line 133"/>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44" name="Line 132"/>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1442" name="Line 130"/>
              <p:cNvSpPr>
                <a:spLocks noChangeShapeType="1"/>
              </p:cNvSpPr>
              <p:nvPr/>
            </p:nvSpPr>
            <p:spPr bwMode="auto">
              <a:xfrm>
                <a:off x="6321" y="1359"/>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41" name="Line 129"/>
              <p:cNvSpPr>
                <a:spLocks noChangeShapeType="1"/>
              </p:cNvSpPr>
              <p:nvPr/>
            </p:nvSpPr>
            <p:spPr bwMode="auto">
              <a:xfrm>
                <a:off x="7104" y="1350"/>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40" name="Line 128"/>
              <p:cNvSpPr>
                <a:spLocks noChangeShapeType="1"/>
              </p:cNvSpPr>
              <p:nvPr/>
            </p:nvSpPr>
            <p:spPr bwMode="auto">
              <a:xfrm>
                <a:off x="6417" y="1590"/>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39" name="Line 127"/>
              <p:cNvSpPr>
                <a:spLocks noChangeShapeType="1"/>
              </p:cNvSpPr>
              <p:nvPr/>
            </p:nvSpPr>
            <p:spPr bwMode="auto">
              <a:xfrm>
                <a:off x="7203" y="1584"/>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1434" name="Group 122"/>
            <p:cNvGrpSpPr>
              <a:grpSpLocks/>
            </p:cNvGrpSpPr>
            <p:nvPr/>
          </p:nvGrpSpPr>
          <p:grpSpPr bwMode="auto">
            <a:xfrm>
              <a:off x="6439" y="3402"/>
              <a:ext cx="510" cy="510"/>
              <a:chOff x="3727" y="2231"/>
              <a:chExt cx="510" cy="510"/>
            </a:xfrm>
          </p:grpSpPr>
          <p:sp>
            <p:nvSpPr>
              <p:cNvPr id="141437" name="Oval 125"/>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436" name="Line 124"/>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35" name="Line 123"/>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1404" name="Group 92"/>
          <p:cNvGrpSpPr>
            <a:grpSpLocks/>
          </p:cNvGrpSpPr>
          <p:nvPr/>
        </p:nvGrpSpPr>
        <p:grpSpPr bwMode="auto">
          <a:xfrm>
            <a:off x="2709863" y="425450"/>
            <a:ext cx="1411287" cy="1090613"/>
            <a:chOff x="6735" y="4695"/>
            <a:chExt cx="3540" cy="2615"/>
          </a:xfrm>
        </p:grpSpPr>
        <p:grpSp>
          <p:nvGrpSpPr>
            <p:cNvPr id="141425" name="Group 113"/>
            <p:cNvGrpSpPr>
              <a:grpSpLocks/>
            </p:cNvGrpSpPr>
            <p:nvPr/>
          </p:nvGrpSpPr>
          <p:grpSpPr bwMode="auto">
            <a:xfrm>
              <a:off x="6735" y="4805"/>
              <a:ext cx="3540" cy="2505"/>
              <a:chOff x="6735" y="4805"/>
              <a:chExt cx="3540" cy="2505"/>
            </a:xfrm>
          </p:grpSpPr>
          <p:sp>
            <p:nvSpPr>
              <p:cNvPr id="141432" name="Rectangle 120"/>
              <p:cNvSpPr>
                <a:spLocks noChangeArrowheads="1"/>
              </p:cNvSpPr>
              <p:nvPr/>
            </p:nvSpPr>
            <p:spPr bwMode="auto">
              <a:xfrm>
                <a:off x="6795" y="5060"/>
                <a:ext cx="3405" cy="1960"/>
              </a:xfrm>
              <a:prstGeom prst="rect">
                <a:avLst/>
              </a:prstGeom>
              <a:solidFill>
                <a:srgbClr val="FFFFFF"/>
              </a:solidFill>
              <a:ln w="19050">
                <a:solidFill>
                  <a:srgbClr val="000000"/>
                </a:solidFill>
                <a:miter lim="800000"/>
                <a:headEnd/>
                <a:tailEnd/>
              </a:ln>
            </p:spPr>
            <p:txBody>
              <a:bodyPr/>
              <a:lstStyle/>
              <a:p>
                <a:endParaRPr lang="en-GB"/>
              </a:p>
            </p:txBody>
          </p:sp>
          <p:sp>
            <p:nvSpPr>
              <p:cNvPr id="141431" name="Text Box 119"/>
              <p:cNvSpPr txBox="1">
                <a:spLocks noChangeArrowheads="1"/>
              </p:cNvSpPr>
              <p:nvPr/>
            </p:nvSpPr>
            <p:spPr bwMode="auto">
              <a:xfrm>
                <a:off x="6735" y="6785"/>
                <a:ext cx="600"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000" b="1">
                    <a:latin typeface="Arial" charset="0"/>
                    <a:ea typeface="Times" pitchFamily="18" charset="0"/>
                    <a:cs typeface="Arial" charset="0"/>
                  </a:rPr>
                  <a:t>X</a:t>
                </a:r>
                <a:endParaRPr lang="en-GB" altLang="en-US" sz="1200">
                  <a:latin typeface="Arial" charset="0"/>
                  <a:ea typeface="Times" pitchFamily="18" charset="0"/>
                  <a:cs typeface="Arial" charset="0"/>
                </a:endParaRPr>
              </a:p>
            </p:txBody>
          </p:sp>
          <p:sp>
            <p:nvSpPr>
              <p:cNvPr id="141430" name="Text Box 118"/>
              <p:cNvSpPr txBox="1">
                <a:spLocks noChangeArrowheads="1"/>
              </p:cNvSpPr>
              <p:nvPr/>
            </p:nvSpPr>
            <p:spPr bwMode="auto">
              <a:xfrm>
                <a:off x="8670" y="6770"/>
                <a:ext cx="600"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000" b="1">
                    <a:latin typeface="Arial" charset="0"/>
                    <a:ea typeface="Times" pitchFamily="18" charset="0"/>
                    <a:cs typeface="Arial" charset="0"/>
                  </a:rPr>
                  <a:t>X</a:t>
                </a:r>
                <a:endParaRPr lang="en-GB" altLang="en-US" sz="1200">
                  <a:latin typeface="Arial" charset="0"/>
                  <a:ea typeface="Times" pitchFamily="18" charset="0"/>
                  <a:cs typeface="Arial" charset="0"/>
                </a:endParaRPr>
              </a:p>
            </p:txBody>
          </p:sp>
          <p:sp>
            <p:nvSpPr>
              <p:cNvPr id="141429" name="Text Box 117"/>
              <p:cNvSpPr txBox="1">
                <a:spLocks noChangeArrowheads="1"/>
              </p:cNvSpPr>
              <p:nvPr/>
            </p:nvSpPr>
            <p:spPr bwMode="auto">
              <a:xfrm>
                <a:off x="7665" y="6770"/>
                <a:ext cx="600"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000" b="1">
                    <a:latin typeface="Arial" charset="0"/>
                    <a:ea typeface="Times" pitchFamily="18" charset="0"/>
                    <a:cs typeface="Arial" charset="0"/>
                  </a:rPr>
                  <a:t>X</a:t>
                </a:r>
                <a:endParaRPr lang="en-GB" altLang="en-US" sz="1200">
                  <a:latin typeface="Arial" charset="0"/>
                  <a:ea typeface="Times" pitchFamily="18" charset="0"/>
                  <a:cs typeface="Arial" charset="0"/>
                </a:endParaRPr>
              </a:p>
            </p:txBody>
          </p:sp>
          <p:sp>
            <p:nvSpPr>
              <p:cNvPr id="141428" name="Text Box 116"/>
              <p:cNvSpPr txBox="1">
                <a:spLocks noChangeArrowheads="1"/>
              </p:cNvSpPr>
              <p:nvPr/>
            </p:nvSpPr>
            <p:spPr bwMode="auto">
              <a:xfrm>
                <a:off x="9675" y="6770"/>
                <a:ext cx="600"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000" b="1">
                    <a:latin typeface="Arial" charset="0"/>
                    <a:ea typeface="Times" pitchFamily="18" charset="0"/>
                    <a:cs typeface="Arial" charset="0"/>
                  </a:rPr>
                  <a:t>X</a:t>
                </a:r>
                <a:endParaRPr lang="en-GB" altLang="en-US" sz="1200">
                  <a:latin typeface="Arial" charset="0"/>
                  <a:ea typeface="Times" pitchFamily="18" charset="0"/>
                  <a:cs typeface="Arial" charset="0"/>
                </a:endParaRPr>
              </a:p>
            </p:txBody>
          </p:sp>
          <p:sp>
            <p:nvSpPr>
              <p:cNvPr id="141427" name="Text Box 115"/>
              <p:cNvSpPr txBox="1">
                <a:spLocks noChangeArrowheads="1"/>
              </p:cNvSpPr>
              <p:nvPr/>
            </p:nvSpPr>
            <p:spPr bwMode="auto">
              <a:xfrm>
                <a:off x="9315" y="4805"/>
                <a:ext cx="600"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000" b="1">
                    <a:latin typeface="Arial" charset="0"/>
                    <a:ea typeface="Times" pitchFamily="18" charset="0"/>
                    <a:cs typeface="Arial" charset="0"/>
                  </a:rPr>
                  <a:t>X</a:t>
                </a:r>
                <a:endParaRPr lang="en-GB" altLang="en-US" sz="1200">
                  <a:latin typeface="Arial" charset="0"/>
                  <a:ea typeface="Times" pitchFamily="18" charset="0"/>
                  <a:cs typeface="Arial" charset="0"/>
                </a:endParaRPr>
              </a:p>
            </p:txBody>
          </p:sp>
          <p:sp>
            <p:nvSpPr>
              <p:cNvPr id="141426" name="Text Box 114"/>
              <p:cNvSpPr txBox="1">
                <a:spLocks noChangeArrowheads="1"/>
              </p:cNvSpPr>
              <p:nvPr/>
            </p:nvSpPr>
            <p:spPr bwMode="auto">
              <a:xfrm>
                <a:off x="7065" y="4805"/>
                <a:ext cx="600"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000" b="1">
                    <a:latin typeface="Arial" charset="0"/>
                    <a:ea typeface="Times" pitchFamily="18" charset="0"/>
                    <a:cs typeface="Arial" charset="0"/>
                  </a:rPr>
                  <a:t>X</a:t>
                </a:r>
                <a:endParaRPr lang="en-GB" altLang="en-US" sz="1200">
                  <a:latin typeface="Arial" charset="0"/>
                  <a:ea typeface="Times" pitchFamily="18" charset="0"/>
                  <a:cs typeface="Arial" charset="0"/>
                </a:endParaRPr>
              </a:p>
            </p:txBody>
          </p:sp>
        </p:grpSp>
        <p:grpSp>
          <p:nvGrpSpPr>
            <p:cNvPr id="141417" name="Group 105"/>
            <p:cNvGrpSpPr>
              <a:grpSpLocks/>
            </p:cNvGrpSpPr>
            <p:nvPr/>
          </p:nvGrpSpPr>
          <p:grpSpPr bwMode="auto">
            <a:xfrm>
              <a:off x="8108" y="4695"/>
              <a:ext cx="898" cy="738"/>
              <a:chOff x="8108" y="4695"/>
              <a:chExt cx="898" cy="738"/>
            </a:xfrm>
          </p:grpSpPr>
          <p:grpSp>
            <p:nvGrpSpPr>
              <p:cNvPr id="141419" name="Group 107"/>
              <p:cNvGrpSpPr>
                <a:grpSpLocks/>
              </p:cNvGrpSpPr>
              <p:nvPr/>
            </p:nvGrpSpPr>
            <p:grpSpPr bwMode="auto">
              <a:xfrm>
                <a:off x="8108" y="4695"/>
                <a:ext cx="885" cy="738"/>
                <a:chOff x="6938" y="7325"/>
                <a:chExt cx="885" cy="738"/>
              </a:xfrm>
            </p:grpSpPr>
            <p:sp>
              <p:nvSpPr>
                <p:cNvPr id="141424" name="Rectangle 112"/>
                <p:cNvSpPr>
                  <a:spLocks noChangeArrowheads="1"/>
                </p:cNvSpPr>
                <p:nvPr/>
              </p:nvSpPr>
              <p:spPr bwMode="auto">
                <a:xfrm>
                  <a:off x="6938" y="7570"/>
                  <a:ext cx="885" cy="31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1423" name="Line 111"/>
                <p:cNvSpPr>
                  <a:spLocks noChangeShapeType="1"/>
                </p:cNvSpPr>
                <p:nvPr/>
              </p:nvSpPr>
              <p:spPr bwMode="auto">
                <a:xfrm>
                  <a:off x="7077" y="7696"/>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1422" name="Line 110"/>
                <p:cNvSpPr>
                  <a:spLocks noChangeShapeType="1"/>
                </p:cNvSpPr>
                <p:nvPr/>
              </p:nvSpPr>
              <p:spPr bwMode="auto">
                <a:xfrm>
                  <a:off x="6938" y="7334"/>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21" name="Line 109"/>
                <p:cNvSpPr>
                  <a:spLocks noChangeShapeType="1"/>
                </p:cNvSpPr>
                <p:nvPr/>
              </p:nvSpPr>
              <p:spPr bwMode="auto">
                <a:xfrm>
                  <a:off x="7721" y="7325"/>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20" name="Line 108"/>
                <p:cNvSpPr>
                  <a:spLocks noChangeShapeType="1"/>
                </p:cNvSpPr>
                <p:nvPr/>
              </p:nvSpPr>
              <p:spPr bwMode="auto">
                <a:xfrm>
                  <a:off x="7034" y="7565"/>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1418" name="Line 106"/>
              <p:cNvSpPr>
                <a:spLocks noChangeShapeType="1"/>
              </p:cNvSpPr>
              <p:nvPr/>
            </p:nvSpPr>
            <p:spPr bwMode="auto">
              <a:xfrm>
                <a:off x="9005" y="4934"/>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1413" name="Group 101"/>
            <p:cNvGrpSpPr>
              <a:grpSpLocks/>
            </p:cNvGrpSpPr>
            <p:nvPr/>
          </p:nvGrpSpPr>
          <p:grpSpPr bwMode="auto">
            <a:xfrm>
              <a:off x="7198" y="6762"/>
              <a:ext cx="510" cy="510"/>
              <a:chOff x="3727" y="2231"/>
              <a:chExt cx="510" cy="510"/>
            </a:xfrm>
          </p:grpSpPr>
          <p:sp>
            <p:nvSpPr>
              <p:cNvPr id="141416" name="Oval 104"/>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415" name="Line 103"/>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14" name="Line 102"/>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1409" name="Group 97"/>
            <p:cNvGrpSpPr>
              <a:grpSpLocks/>
            </p:cNvGrpSpPr>
            <p:nvPr/>
          </p:nvGrpSpPr>
          <p:grpSpPr bwMode="auto">
            <a:xfrm>
              <a:off x="8138" y="6757"/>
              <a:ext cx="510" cy="510"/>
              <a:chOff x="7128" y="9377"/>
              <a:chExt cx="510" cy="510"/>
            </a:xfrm>
          </p:grpSpPr>
          <p:sp>
            <p:nvSpPr>
              <p:cNvPr id="141412" name="Oval 100"/>
              <p:cNvSpPr>
                <a:spLocks noChangeArrowheads="1"/>
              </p:cNvSpPr>
              <p:nvPr/>
            </p:nvSpPr>
            <p:spPr bwMode="auto">
              <a:xfrm>
                <a:off x="7128" y="9377"/>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411" name="Line 99"/>
              <p:cNvSpPr>
                <a:spLocks noChangeShapeType="1"/>
              </p:cNvSpPr>
              <p:nvPr/>
            </p:nvSpPr>
            <p:spPr bwMode="auto">
              <a:xfrm>
                <a:off x="7196" y="9471"/>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10" name="Line 98"/>
              <p:cNvSpPr>
                <a:spLocks noChangeShapeType="1"/>
              </p:cNvSpPr>
              <p:nvPr/>
            </p:nvSpPr>
            <p:spPr bwMode="auto">
              <a:xfrm flipH="1">
                <a:off x="7199" y="946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1405" name="Group 93"/>
            <p:cNvGrpSpPr>
              <a:grpSpLocks/>
            </p:cNvGrpSpPr>
            <p:nvPr/>
          </p:nvGrpSpPr>
          <p:grpSpPr bwMode="auto">
            <a:xfrm>
              <a:off x="9178" y="6757"/>
              <a:ext cx="510" cy="510"/>
              <a:chOff x="7128" y="9377"/>
              <a:chExt cx="510" cy="510"/>
            </a:xfrm>
          </p:grpSpPr>
          <p:sp>
            <p:nvSpPr>
              <p:cNvPr id="141408" name="Oval 96"/>
              <p:cNvSpPr>
                <a:spLocks noChangeArrowheads="1"/>
              </p:cNvSpPr>
              <p:nvPr/>
            </p:nvSpPr>
            <p:spPr bwMode="auto">
              <a:xfrm>
                <a:off x="7128" y="9377"/>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407" name="Line 95"/>
              <p:cNvSpPr>
                <a:spLocks noChangeShapeType="1"/>
              </p:cNvSpPr>
              <p:nvPr/>
            </p:nvSpPr>
            <p:spPr bwMode="auto">
              <a:xfrm>
                <a:off x="7196" y="9471"/>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406" name="Line 94"/>
              <p:cNvSpPr>
                <a:spLocks noChangeShapeType="1"/>
              </p:cNvSpPr>
              <p:nvPr/>
            </p:nvSpPr>
            <p:spPr bwMode="auto">
              <a:xfrm flipH="1">
                <a:off x="7199" y="946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1381" name="Group 69"/>
          <p:cNvGrpSpPr>
            <a:grpSpLocks/>
          </p:cNvGrpSpPr>
          <p:nvPr/>
        </p:nvGrpSpPr>
        <p:grpSpPr bwMode="auto">
          <a:xfrm>
            <a:off x="4302125" y="417513"/>
            <a:ext cx="1319213" cy="1104900"/>
            <a:chOff x="3926" y="4275"/>
            <a:chExt cx="3331" cy="2562"/>
          </a:xfrm>
        </p:grpSpPr>
        <p:grpSp>
          <p:nvGrpSpPr>
            <p:cNvPr id="141385" name="Group 73"/>
            <p:cNvGrpSpPr>
              <a:grpSpLocks/>
            </p:cNvGrpSpPr>
            <p:nvPr/>
          </p:nvGrpSpPr>
          <p:grpSpPr bwMode="auto">
            <a:xfrm>
              <a:off x="3926" y="4275"/>
              <a:ext cx="3331" cy="2562"/>
              <a:chOff x="3926" y="4275"/>
              <a:chExt cx="3331" cy="2562"/>
            </a:xfrm>
          </p:grpSpPr>
          <p:sp>
            <p:nvSpPr>
              <p:cNvPr id="141403" name="Rectangle 91"/>
              <p:cNvSpPr>
                <a:spLocks noChangeArrowheads="1"/>
              </p:cNvSpPr>
              <p:nvPr/>
            </p:nvSpPr>
            <p:spPr bwMode="auto">
              <a:xfrm>
                <a:off x="4207" y="4646"/>
                <a:ext cx="3015" cy="1960"/>
              </a:xfrm>
              <a:prstGeom prst="rect">
                <a:avLst/>
              </a:prstGeom>
              <a:solidFill>
                <a:srgbClr val="FFFFFF"/>
              </a:solidFill>
              <a:ln w="19050">
                <a:solidFill>
                  <a:srgbClr val="000000"/>
                </a:solidFill>
                <a:miter lim="800000"/>
                <a:headEnd/>
                <a:tailEnd/>
              </a:ln>
            </p:spPr>
            <p:txBody>
              <a:bodyPr/>
              <a:lstStyle/>
              <a:p>
                <a:endParaRPr lang="en-GB"/>
              </a:p>
            </p:txBody>
          </p:sp>
          <p:sp>
            <p:nvSpPr>
              <p:cNvPr id="141402" name="Rectangle 90"/>
              <p:cNvSpPr>
                <a:spLocks noChangeArrowheads="1"/>
              </p:cNvSpPr>
              <p:nvPr/>
            </p:nvSpPr>
            <p:spPr bwMode="auto">
              <a:xfrm>
                <a:off x="5218" y="4520"/>
                <a:ext cx="885" cy="31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1401" name="Line 89"/>
              <p:cNvSpPr>
                <a:spLocks noChangeShapeType="1"/>
              </p:cNvSpPr>
              <p:nvPr/>
            </p:nvSpPr>
            <p:spPr bwMode="auto">
              <a:xfrm>
                <a:off x="5357" y="4646"/>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1398" name="Group 86"/>
              <p:cNvGrpSpPr>
                <a:grpSpLocks/>
              </p:cNvGrpSpPr>
              <p:nvPr/>
            </p:nvGrpSpPr>
            <p:grpSpPr bwMode="auto">
              <a:xfrm>
                <a:off x="3926" y="5031"/>
                <a:ext cx="540" cy="540"/>
                <a:chOff x="3364" y="6700"/>
                <a:chExt cx="540" cy="540"/>
              </a:xfrm>
            </p:grpSpPr>
            <p:sp>
              <p:nvSpPr>
                <p:cNvPr id="141400" name="Oval 88"/>
                <p:cNvSpPr>
                  <a:spLocks noChangeArrowheads="1"/>
                </p:cNvSpPr>
                <p:nvPr/>
              </p:nvSpPr>
              <p:spPr bwMode="auto">
                <a:xfrm>
                  <a:off x="3364" y="6700"/>
                  <a:ext cx="540" cy="540"/>
                </a:xfrm>
                <a:prstGeom prst="ellipse">
                  <a:avLst/>
                </a:prstGeom>
                <a:solidFill>
                  <a:srgbClr val="FFFFFF"/>
                </a:solidFill>
                <a:ln w="19050">
                  <a:solidFill>
                    <a:srgbClr val="000000"/>
                  </a:solidFill>
                  <a:round/>
                  <a:headEnd/>
                  <a:tailEnd/>
                </a:ln>
              </p:spPr>
              <p:txBody>
                <a:bodyPr/>
                <a:lstStyle/>
                <a:p>
                  <a:endParaRPr lang="en-GB"/>
                </a:p>
              </p:txBody>
            </p:sp>
            <p:sp>
              <p:nvSpPr>
                <p:cNvPr id="141399" name="Text Box 87"/>
                <p:cNvSpPr txBox="1">
                  <a:spLocks noChangeArrowheads="1"/>
                </p:cNvSpPr>
                <p:nvPr/>
              </p:nvSpPr>
              <p:spPr bwMode="auto">
                <a:xfrm>
                  <a:off x="3474" y="6790"/>
                  <a:ext cx="31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pPr algn="ctr">
                    <a:spcBef>
                      <a:spcPct val="0"/>
                    </a:spcBef>
                  </a:pPr>
                  <a:r>
                    <a:rPr lang="en-GB" altLang="en-US" sz="900" b="1">
                      <a:latin typeface="Arial" charset="0"/>
                      <a:ea typeface="Times" pitchFamily="18" charset="0"/>
                      <a:cs typeface="Arial" charset="0"/>
                    </a:rPr>
                    <a:t>A</a:t>
                  </a:r>
                  <a:endParaRPr lang="en-GB" altLang="en-US" sz="1200">
                    <a:latin typeface="Arial" charset="0"/>
                    <a:ea typeface="Times" pitchFamily="18" charset="0"/>
                    <a:cs typeface="Arial" charset="0"/>
                  </a:endParaRPr>
                </a:p>
              </p:txBody>
            </p:sp>
          </p:grpSp>
          <p:sp>
            <p:nvSpPr>
              <p:cNvPr id="141397" name="Line 85"/>
              <p:cNvSpPr>
                <a:spLocks noChangeShapeType="1"/>
              </p:cNvSpPr>
              <p:nvPr/>
            </p:nvSpPr>
            <p:spPr bwMode="auto">
              <a:xfrm>
                <a:off x="5218" y="4284"/>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96" name="Line 84"/>
              <p:cNvSpPr>
                <a:spLocks noChangeShapeType="1"/>
              </p:cNvSpPr>
              <p:nvPr/>
            </p:nvSpPr>
            <p:spPr bwMode="auto">
              <a:xfrm>
                <a:off x="6001" y="4275"/>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95" name="Line 83"/>
              <p:cNvSpPr>
                <a:spLocks noChangeShapeType="1"/>
              </p:cNvSpPr>
              <p:nvPr/>
            </p:nvSpPr>
            <p:spPr bwMode="auto">
              <a:xfrm>
                <a:off x="5314" y="4515"/>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94" name="Line 82"/>
              <p:cNvSpPr>
                <a:spLocks noChangeShapeType="1"/>
              </p:cNvSpPr>
              <p:nvPr/>
            </p:nvSpPr>
            <p:spPr bwMode="auto">
              <a:xfrm>
                <a:off x="6100" y="4509"/>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93" name="Oval 81"/>
              <p:cNvSpPr>
                <a:spLocks noChangeArrowheads="1"/>
              </p:cNvSpPr>
              <p:nvPr/>
            </p:nvSpPr>
            <p:spPr bwMode="auto">
              <a:xfrm>
                <a:off x="5408" y="6327"/>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392" name="Line 80"/>
              <p:cNvSpPr>
                <a:spLocks noChangeShapeType="1"/>
              </p:cNvSpPr>
              <p:nvPr/>
            </p:nvSpPr>
            <p:spPr bwMode="auto">
              <a:xfrm>
                <a:off x="4207" y="5760"/>
                <a:ext cx="300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1388" name="Group 76"/>
              <p:cNvGrpSpPr>
                <a:grpSpLocks/>
              </p:cNvGrpSpPr>
              <p:nvPr/>
            </p:nvGrpSpPr>
            <p:grpSpPr bwMode="auto">
              <a:xfrm>
                <a:off x="5408" y="5532"/>
                <a:ext cx="510" cy="510"/>
                <a:chOff x="3727" y="2231"/>
                <a:chExt cx="510" cy="510"/>
              </a:xfrm>
            </p:grpSpPr>
            <p:sp>
              <p:nvSpPr>
                <p:cNvPr id="141391" name="Oval 79"/>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390" name="Line 78"/>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89" name="Line 77"/>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1387" name="Oval 75"/>
              <p:cNvSpPr>
                <a:spLocks noChangeArrowheads="1"/>
              </p:cNvSpPr>
              <p:nvPr/>
            </p:nvSpPr>
            <p:spPr bwMode="auto">
              <a:xfrm>
                <a:off x="7186" y="5721"/>
                <a:ext cx="71" cy="71"/>
              </a:xfrm>
              <a:prstGeom prst="ellipse">
                <a:avLst/>
              </a:prstGeom>
              <a:solidFill>
                <a:srgbClr val="000000"/>
              </a:solidFill>
              <a:ln w="9525">
                <a:solidFill>
                  <a:srgbClr val="000000"/>
                </a:solidFill>
                <a:round/>
                <a:headEnd/>
                <a:tailEnd/>
              </a:ln>
            </p:spPr>
            <p:txBody>
              <a:bodyPr/>
              <a:lstStyle/>
              <a:p>
                <a:endParaRPr lang="en-GB"/>
              </a:p>
            </p:txBody>
          </p:sp>
          <p:sp>
            <p:nvSpPr>
              <p:cNvPr id="141386" name="Oval 74"/>
              <p:cNvSpPr>
                <a:spLocks noChangeArrowheads="1"/>
              </p:cNvSpPr>
              <p:nvPr/>
            </p:nvSpPr>
            <p:spPr bwMode="auto">
              <a:xfrm>
                <a:off x="4177" y="5714"/>
                <a:ext cx="71" cy="71"/>
              </a:xfrm>
              <a:prstGeom prst="ellipse">
                <a:avLst/>
              </a:prstGeom>
              <a:solidFill>
                <a:srgbClr val="000000"/>
              </a:solidFill>
              <a:ln w="9525">
                <a:solidFill>
                  <a:srgbClr val="000000"/>
                </a:solidFill>
                <a:round/>
                <a:headEnd/>
                <a:tailEnd/>
              </a:ln>
            </p:spPr>
            <p:txBody>
              <a:bodyPr/>
              <a:lstStyle/>
              <a:p>
                <a:endParaRPr lang="en-GB"/>
              </a:p>
            </p:txBody>
          </p:sp>
        </p:grpSp>
        <p:grpSp>
          <p:nvGrpSpPr>
            <p:cNvPr id="141382" name="Group 70"/>
            <p:cNvGrpSpPr>
              <a:grpSpLocks/>
            </p:cNvGrpSpPr>
            <p:nvPr/>
          </p:nvGrpSpPr>
          <p:grpSpPr bwMode="auto">
            <a:xfrm>
              <a:off x="5476" y="6415"/>
              <a:ext cx="372" cy="348"/>
              <a:chOff x="5877" y="6190"/>
              <a:chExt cx="372" cy="348"/>
            </a:xfrm>
          </p:grpSpPr>
          <p:sp>
            <p:nvSpPr>
              <p:cNvPr id="141384" name="Line 72"/>
              <p:cNvSpPr>
                <a:spLocks noChangeShapeType="1"/>
              </p:cNvSpPr>
              <p:nvPr/>
            </p:nvSpPr>
            <p:spPr bwMode="auto">
              <a:xfrm>
                <a:off x="5877" y="6196"/>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83" name="Line 71"/>
              <p:cNvSpPr>
                <a:spLocks noChangeShapeType="1"/>
              </p:cNvSpPr>
              <p:nvPr/>
            </p:nvSpPr>
            <p:spPr bwMode="auto">
              <a:xfrm flipH="1">
                <a:off x="5880" y="6190"/>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1346" name="Group 34"/>
          <p:cNvGrpSpPr>
            <a:grpSpLocks/>
          </p:cNvGrpSpPr>
          <p:nvPr/>
        </p:nvGrpSpPr>
        <p:grpSpPr bwMode="auto">
          <a:xfrm>
            <a:off x="6056313" y="412750"/>
            <a:ext cx="1231900" cy="1471613"/>
            <a:chOff x="2369" y="10845"/>
            <a:chExt cx="3334" cy="3552"/>
          </a:xfrm>
        </p:grpSpPr>
        <p:grpSp>
          <p:nvGrpSpPr>
            <p:cNvPr id="141377" name="Group 65"/>
            <p:cNvGrpSpPr>
              <a:grpSpLocks/>
            </p:cNvGrpSpPr>
            <p:nvPr/>
          </p:nvGrpSpPr>
          <p:grpSpPr bwMode="auto">
            <a:xfrm>
              <a:off x="2369" y="13184"/>
              <a:ext cx="3080" cy="78"/>
              <a:chOff x="2377" y="12314"/>
              <a:chExt cx="3080" cy="78"/>
            </a:xfrm>
          </p:grpSpPr>
          <p:sp>
            <p:nvSpPr>
              <p:cNvPr id="141380" name="Line 68"/>
              <p:cNvSpPr>
                <a:spLocks noChangeShapeType="1"/>
              </p:cNvSpPr>
              <p:nvPr/>
            </p:nvSpPr>
            <p:spPr bwMode="auto">
              <a:xfrm>
                <a:off x="2407" y="12360"/>
                <a:ext cx="300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79" name="Oval 67"/>
              <p:cNvSpPr>
                <a:spLocks noChangeArrowheads="1"/>
              </p:cNvSpPr>
              <p:nvPr/>
            </p:nvSpPr>
            <p:spPr bwMode="auto">
              <a:xfrm>
                <a:off x="5386" y="12321"/>
                <a:ext cx="71" cy="71"/>
              </a:xfrm>
              <a:prstGeom prst="ellipse">
                <a:avLst/>
              </a:prstGeom>
              <a:solidFill>
                <a:srgbClr val="000000"/>
              </a:solidFill>
              <a:ln w="9525">
                <a:solidFill>
                  <a:srgbClr val="000000"/>
                </a:solidFill>
                <a:round/>
                <a:headEnd/>
                <a:tailEnd/>
              </a:ln>
            </p:spPr>
            <p:txBody>
              <a:bodyPr/>
              <a:lstStyle/>
              <a:p>
                <a:endParaRPr lang="en-GB"/>
              </a:p>
            </p:txBody>
          </p:sp>
          <p:sp>
            <p:nvSpPr>
              <p:cNvPr id="141378" name="Oval 66"/>
              <p:cNvSpPr>
                <a:spLocks noChangeArrowheads="1"/>
              </p:cNvSpPr>
              <p:nvPr/>
            </p:nvSpPr>
            <p:spPr bwMode="auto">
              <a:xfrm>
                <a:off x="2377" y="12314"/>
                <a:ext cx="71" cy="71"/>
              </a:xfrm>
              <a:prstGeom prst="ellipse">
                <a:avLst/>
              </a:prstGeom>
              <a:solidFill>
                <a:srgbClr val="000000"/>
              </a:solidFill>
              <a:ln w="9525">
                <a:solidFill>
                  <a:srgbClr val="000000"/>
                </a:solidFill>
                <a:round/>
                <a:headEnd/>
                <a:tailEnd/>
              </a:ln>
            </p:spPr>
            <p:txBody>
              <a:bodyPr/>
              <a:lstStyle/>
              <a:p>
                <a:endParaRPr lang="en-GB"/>
              </a:p>
            </p:txBody>
          </p:sp>
        </p:grpSp>
        <p:sp>
          <p:nvSpPr>
            <p:cNvPr id="141376" name="Rectangle 64"/>
            <p:cNvSpPr>
              <a:spLocks noChangeArrowheads="1"/>
            </p:cNvSpPr>
            <p:nvPr/>
          </p:nvSpPr>
          <p:spPr bwMode="auto">
            <a:xfrm>
              <a:off x="2407" y="11216"/>
              <a:ext cx="3015" cy="293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1375" name="Rectangle 63"/>
            <p:cNvSpPr>
              <a:spLocks noChangeArrowheads="1"/>
            </p:cNvSpPr>
            <p:nvPr/>
          </p:nvSpPr>
          <p:spPr bwMode="auto">
            <a:xfrm>
              <a:off x="3418" y="11090"/>
              <a:ext cx="885" cy="31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1374" name="Line 62"/>
            <p:cNvSpPr>
              <a:spLocks noChangeShapeType="1"/>
            </p:cNvSpPr>
            <p:nvPr/>
          </p:nvSpPr>
          <p:spPr bwMode="auto">
            <a:xfrm>
              <a:off x="3557" y="11216"/>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1373" name="Line 61"/>
            <p:cNvSpPr>
              <a:spLocks noChangeShapeType="1"/>
            </p:cNvSpPr>
            <p:nvPr/>
          </p:nvSpPr>
          <p:spPr bwMode="auto">
            <a:xfrm>
              <a:off x="3418" y="10854"/>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72" name="Line 60"/>
            <p:cNvSpPr>
              <a:spLocks noChangeShapeType="1"/>
            </p:cNvSpPr>
            <p:nvPr/>
          </p:nvSpPr>
          <p:spPr bwMode="auto">
            <a:xfrm>
              <a:off x="4201" y="10845"/>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71" name="Line 59"/>
            <p:cNvSpPr>
              <a:spLocks noChangeShapeType="1"/>
            </p:cNvSpPr>
            <p:nvPr/>
          </p:nvSpPr>
          <p:spPr bwMode="auto">
            <a:xfrm>
              <a:off x="3514" y="11085"/>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70" name="Line 58"/>
            <p:cNvSpPr>
              <a:spLocks noChangeShapeType="1"/>
            </p:cNvSpPr>
            <p:nvPr/>
          </p:nvSpPr>
          <p:spPr bwMode="auto">
            <a:xfrm>
              <a:off x="4300" y="11079"/>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1366" name="Group 54"/>
            <p:cNvGrpSpPr>
              <a:grpSpLocks/>
            </p:cNvGrpSpPr>
            <p:nvPr/>
          </p:nvGrpSpPr>
          <p:grpSpPr bwMode="auto">
            <a:xfrm>
              <a:off x="2377" y="12314"/>
              <a:ext cx="3080" cy="78"/>
              <a:chOff x="2377" y="12314"/>
              <a:chExt cx="3080" cy="78"/>
            </a:xfrm>
          </p:grpSpPr>
          <p:sp>
            <p:nvSpPr>
              <p:cNvPr id="141369" name="Line 57"/>
              <p:cNvSpPr>
                <a:spLocks noChangeShapeType="1"/>
              </p:cNvSpPr>
              <p:nvPr/>
            </p:nvSpPr>
            <p:spPr bwMode="auto">
              <a:xfrm>
                <a:off x="2407" y="12360"/>
                <a:ext cx="300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68" name="Oval 56"/>
              <p:cNvSpPr>
                <a:spLocks noChangeArrowheads="1"/>
              </p:cNvSpPr>
              <p:nvPr/>
            </p:nvSpPr>
            <p:spPr bwMode="auto">
              <a:xfrm>
                <a:off x="5386" y="12321"/>
                <a:ext cx="71" cy="71"/>
              </a:xfrm>
              <a:prstGeom prst="ellipse">
                <a:avLst/>
              </a:prstGeom>
              <a:solidFill>
                <a:srgbClr val="000000"/>
              </a:solidFill>
              <a:ln w="9525">
                <a:solidFill>
                  <a:srgbClr val="000000"/>
                </a:solidFill>
                <a:round/>
                <a:headEnd/>
                <a:tailEnd/>
              </a:ln>
            </p:spPr>
            <p:txBody>
              <a:bodyPr/>
              <a:lstStyle/>
              <a:p>
                <a:endParaRPr lang="en-GB"/>
              </a:p>
            </p:txBody>
          </p:sp>
          <p:sp>
            <p:nvSpPr>
              <p:cNvPr id="141367" name="Oval 55"/>
              <p:cNvSpPr>
                <a:spLocks noChangeArrowheads="1"/>
              </p:cNvSpPr>
              <p:nvPr/>
            </p:nvSpPr>
            <p:spPr bwMode="auto">
              <a:xfrm>
                <a:off x="2377" y="12314"/>
                <a:ext cx="71" cy="71"/>
              </a:xfrm>
              <a:prstGeom prst="ellipse">
                <a:avLst/>
              </a:prstGeom>
              <a:solidFill>
                <a:srgbClr val="000000"/>
              </a:solidFill>
              <a:ln w="9525">
                <a:solidFill>
                  <a:srgbClr val="000000"/>
                </a:solidFill>
                <a:round/>
                <a:headEnd/>
                <a:tailEnd/>
              </a:ln>
            </p:spPr>
            <p:txBody>
              <a:bodyPr/>
              <a:lstStyle/>
              <a:p>
                <a:endParaRPr lang="en-GB"/>
              </a:p>
            </p:txBody>
          </p:sp>
        </p:grpSp>
        <p:grpSp>
          <p:nvGrpSpPr>
            <p:cNvPr id="141362" name="Group 50"/>
            <p:cNvGrpSpPr>
              <a:grpSpLocks/>
            </p:cNvGrpSpPr>
            <p:nvPr/>
          </p:nvGrpSpPr>
          <p:grpSpPr bwMode="auto">
            <a:xfrm>
              <a:off x="3592" y="13887"/>
              <a:ext cx="510" cy="510"/>
              <a:chOff x="3408" y="13017"/>
              <a:chExt cx="510" cy="510"/>
            </a:xfrm>
          </p:grpSpPr>
          <p:sp>
            <p:nvSpPr>
              <p:cNvPr id="141365" name="Oval 53"/>
              <p:cNvSpPr>
                <a:spLocks noChangeArrowheads="1"/>
              </p:cNvSpPr>
              <p:nvPr/>
            </p:nvSpPr>
            <p:spPr bwMode="auto">
              <a:xfrm>
                <a:off x="3408" y="13017"/>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364" name="Line 52"/>
              <p:cNvSpPr>
                <a:spLocks noChangeShapeType="1"/>
              </p:cNvSpPr>
              <p:nvPr/>
            </p:nvSpPr>
            <p:spPr bwMode="auto">
              <a:xfrm>
                <a:off x="3476" y="13111"/>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63" name="Line 51"/>
              <p:cNvSpPr>
                <a:spLocks noChangeShapeType="1"/>
              </p:cNvSpPr>
              <p:nvPr/>
            </p:nvSpPr>
            <p:spPr bwMode="auto">
              <a:xfrm flipH="1">
                <a:off x="3479" y="1310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1358" name="Group 46"/>
            <p:cNvGrpSpPr>
              <a:grpSpLocks/>
            </p:cNvGrpSpPr>
            <p:nvPr/>
          </p:nvGrpSpPr>
          <p:grpSpPr bwMode="auto">
            <a:xfrm>
              <a:off x="3568" y="12102"/>
              <a:ext cx="510" cy="510"/>
              <a:chOff x="3727" y="2231"/>
              <a:chExt cx="510" cy="510"/>
            </a:xfrm>
          </p:grpSpPr>
          <p:sp>
            <p:nvSpPr>
              <p:cNvPr id="141361" name="Oval 49"/>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360" name="Line 48"/>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59" name="Line 47"/>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1354" name="Group 42"/>
            <p:cNvGrpSpPr>
              <a:grpSpLocks/>
            </p:cNvGrpSpPr>
            <p:nvPr/>
          </p:nvGrpSpPr>
          <p:grpSpPr bwMode="auto">
            <a:xfrm>
              <a:off x="3568" y="12969"/>
              <a:ext cx="510" cy="510"/>
              <a:chOff x="3408" y="13017"/>
              <a:chExt cx="510" cy="510"/>
            </a:xfrm>
          </p:grpSpPr>
          <p:sp>
            <p:nvSpPr>
              <p:cNvPr id="141357" name="Oval 45"/>
              <p:cNvSpPr>
                <a:spLocks noChangeArrowheads="1"/>
              </p:cNvSpPr>
              <p:nvPr/>
            </p:nvSpPr>
            <p:spPr bwMode="auto">
              <a:xfrm>
                <a:off x="3408" y="13017"/>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356" name="Line 44"/>
              <p:cNvSpPr>
                <a:spLocks noChangeShapeType="1"/>
              </p:cNvSpPr>
              <p:nvPr/>
            </p:nvSpPr>
            <p:spPr bwMode="auto">
              <a:xfrm>
                <a:off x="3476" y="13111"/>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55" name="Line 43"/>
              <p:cNvSpPr>
                <a:spLocks noChangeShapeType="1"/>
              </p:cNvSpPr>
              <p:nvPr/>
            </p:nvSpPr>
            <p:spPr bwMode="auto">
              <a:xfrm flipH="1">
                <a:off x="3479" y="1310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1347" name="Group 35"/>
            <p:cNvGrpSpPr>
              <a:grpSpLocks/>
            </p:cNvGrpSpPr>
            <p:nvPr/>
          </p:nvGrpSpPr>
          <p:grpSpPr bwMode="auto">
            <a:xfrm>
              <a:off x="2678" y="11067"/>
              <a:ext cx="3025" cy="3263"/>
              <a:chOff x="2678" y="11067"/>
              <a:chExt cx="3025" cy="3263"/>
            </a:xfrm>
          </p:grpSpPr>
          <p:sp>
            <p:nvSpPr>
              <p:cNvPr id="141353" name="Text Box 41"/>
              <p:cNvSpPr txBox="1">
                <a:spLocks noChangeArrowheads="1"/>
              </p:cNvSpPr>
              <p:nvPr/>
            </p:nvSpPr>
            <p:spPr bwMode="auto">
              <a:xfrm>
                <a:off x="5268" y="1262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5</a:t>
                </a:r>
                <a:endParaRPr lang="en-GB" altLang="en-US" sz="1200">
                  <a:latin typeface="Arial" charset="0"/>
                  <a:ea typeface="Times" pitchFamily="18" charset="0"/>
                  <a:cs typeface="Arial" charset="0"/>
                </a:endParaRPr>
              </a:p>
            </p:txBody>
          </p:sp>
          <p:sp>
            <p:nvSpPr>
              <p:cNvPr id="141352" name="Text Box 40"/>
              <p:cNvSpPr txBox="1">
                <a:spLocks noChangeArrowheads="1"/>
              </p:cNvSpPr>
              <p:nvPr/>
            </p:nvSpPr>
            <p:spPr bwMode="auto">
              <a:xfrm>
                <a:off x="2761" y="13992"/>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4</a:t>
                </a:r>
                <a:endParaRPr lang="en-GB" altLang="en-US" sz="1200">
                  <a:latin typeface="Arial" charset="0"/>
                  <a:ea typeface="Times" pitchFamily="18" charset="0"/>
                  <a:cs typeface="Arial" charset="0"/>
                </a:endParaRPr>
              </a:p>
            </p:txBody>
          </p:sp>
          <p:sp>
            <p:nvSpPr>
              <p:cNvPr id="141351" name="Text Box 39"/>
              <p:cNvSpPr txBox="1">
                <a:spLocks noChangeArrowheads="1"/>
              </p:cNvSpPr>
              <p:nvPr/>
            </p:nvSpPr>
            <p:spPr bwMode="auto">
              <a:xfrm>
                <a:off x="2678" y="1221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2</a:t>
                </a:r>
                <a:endParaRPr lang="en-GB" altLang="en-US" sz="1200">
                  <a:latin typeface="Arial" charset="0"/>
                  <a:ea typeface="Times" pitchFamily="18" charset="0"/>
                  <a:cs typeface="Arial" charset="0"/>
                </a:endParaRPr>
              </a:p>
            </p:txBody>
          </p:sp>
          <p:sp>
            <p:nvSpPr>
              <p:cNvPr id="141350" name="Text Box 38"/>
              <p:cNvSpPr txBox="1">
                <a:spLocks noChangeArrowheads="1"/>
              </p:cNvSpPr>
              <p:nvPr/>
            </p:nvSpPr>
            <p:spPr bwMode="auto">
              <a:xfrm>
                <a:off x="2728" y="1106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1</a:t>
                </a:r>
                <a:endParaRPr lang="en-GB" altLang="en-US" sz="1200">
                  <a:latin typeface="Arial" charset="0"/>
                  <a:ea typeface="Times" pitchFamily="18" charset="0"/>
                  <a:cs typeface="Arial" charset="0"/>
                </a:endParaRPr>
              </a:p>
            </p:txBody>
          </p:sp>
          <p:sp>
            <p:nvSpPr>
              <p:cNvPr id="141349" name="Text Box 37"/>
              <p:cNvSpPr txBox="1">
                <a:spLocks noChangeArrowheads="1"/>
              </p:cNvSpPr>
              <p:nvPr/>
            </p:nvSpPr>
            <p:spPr bwMode="auto">
              <a:xfrm>
                <a:off x="2718" y="1308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3</a:t>
                </a:r>
                <a:endParaRPr lang="en-GB" altLang="en-US" sz="1200">
                  <a:latin typeface="Arial" charset="0"/>
                  <a:ea typeface="Times" pitchFamily="18" charset="0"/>
                  <a:cs typeface="Arial" charset="0"/>
                </a:endParaRPr>
              </a:p>
            </p:txBody>
          </p:sp>
          <p:sp>
            <p:nvSpPr>
              <p:cNvPr id="141348" name="Text Box 36"/>
              <p:cNvSpPr txBox="1">
                <a:spLocks noChangeArrowheads="1"/>
              </p:cNvSpPr>
              <p:nvPr/>
            </p:nvSpPr>
            <p:spPr bwMode="auto">
              <a:xfrm>
                <a:off x="5268" y="1158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6</a:t>
                </a:r>
                <a:endParaRPr lang="en-GB" altLang="en-US" sz="1200">
                  <a:latin typeface="Arial" charset="0"/>
                  <a:ea typeface="Times" pitchFamily="18" charset="0"/>
                  <a:cs typeface="Arial" charset="0"/>
                </a:endParaRPr>
              </a:p>
            </p:txBody>
          </p:sp>
        </p:grpSp>
      </p:grpSp>
      <p:grpSp>
        <p:nvGrpSpPr>
          <p:cNvPr id="141315" name="Group 3"/>
          <p:cNvGrpSpPr>
            <a:grpSpLocks/>
          </p:cNvGrpSpPr>
          <p:nvPr/>
        </p:nvGrpSpPr>
        <p:grpSpPr bwMode="auto">
          <a:xfrm>
            <a:off x="7670800" y="246063"/>
            <a:ext cx="1473200" cy="1366837"/>
            <a:chOff x="2177" y="10965"/>
            <a:chExt cx="3326" cy="2562"/>
          </a:xfrm>
        </p:grpSpPr>
        <p:grpSp>
          <p:nvGrpSpPr>
            <p:cNvPr id="141322" name="Group 10"/>
            <p:cNvGrpSpPr>
              <a:grpSpLocks/>
            </p:cNvGrpSpPr>
            <p:nvPr/>
          </p:nvGrpSpPr>
          <p:grpSpPr bwMode="auto">
            <a:xfrm>
              <a:off x="2177" y="10965"/>
              <a:ext cx="3080" cy="2562"/>
              <a:chOff x="2177" y="10965"/>
              <a:chExt cx="3080" cy="2562"/>
            </a:xfrm>
          </p:grpSpPr>
          <p:grpSp>
            <p:nvGrpSpPr>
              <p:cNvPr id="141331" name="Group 19"/>
              <p:cNvGrpSpPr>
                <a:grpSpLocks/>
              </p:cNvGrpSpPr>
              <p:nvPr/>
            </p:nvGrpSpPr>
            <p:grpSpPr bwMode="auto">
              <a:xfrm>
                <a:off x="2177" y="10965"/>
                <a:ext cx="3080" cy="2331"/>
                <a:chOff x="2177" y="10965"/>
                <a:chExt cx="3080" cy="2331"/>
              </a:xfrm>
            </p:grpSpPr>
            <p:sp>
              <p:nvSpPr>
                <p:cNvPr id="141345" name="Rectangle 33"/>
                <p:cNvSpPr>
                  <a:spLocks noChangeArrowheads="1"/>
                </p:cNvSpPr>
                <p:nvPr/>
              </p:nvSpPr>
              <p:spPr bwMode="auto">
                <a:xfrm>
                  <a:off x="2207" y="11336"/>
                  <a:ext cx="3015" cy="1960"/>
                </a:xfrm>
                <a:prstGeom prst="rect">
                  <a:avLst/>
                </a:prstGeom>
                <a:solidFill>
                  <a:srgbClr val="FFFFFF"/>
                </a:solidFill>
                <a:ln w="19050">
                  <a:solidFill>
                    <a:srgbClr val="000000"/>
                  </a:solidFill>
                  <a:miter lim="800000"/>
                  <a:headEnd/>
                  <a:tailEnd/>
                </a:ln>
              </p:spPr>
              <p:txBody>
                <a:bodyPr/>
                <a:lstStyle/>
                <a:p>
                  <a:endParaRPr lang="en-GB"/>
                </a:p>
              </p:txBody>
            </p:sp>
            <p:sp>
              <p:nvSpPr>
                <p:cNvPr id="141344" name="Rectangle 32"/>
                <p:cNvSpPr>
                  <a:spLocks noChangeArrowheads="1"/>
                </p:cNvSpPr>
                <p:nvPr/>
              </p:nvSpPr>
              <p:spPr bwMode="auto">
                <a:xfrm>
                  <a:off x="3218" y="11210"/>
                  <a:ext cx="885" cy="31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1343" name="Line 31"/>
                <p:cNvSpPr>
                  <a:spLocks noChangeShapeType="1"/>
                </p:cNvSpPr>
                <p:nvPr/>
              </p:nvSpPr>
              <p:spPr bwMode="auto">
                <a:xfrm>
                  <a:off x="3357" y="11336"/>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1342" name="Line 30"/>
                <p:cNvSpPr>
                  <a:spLocks noChangeShapeType="1"/>
                </p:cNvSpPr>
                <p:nvPr/>
              </p:nvSpPr>
              <p:spPr bwMode="auto">
                <a:xfrm>
                  <a:off x="3218" y="10974"/>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41" name="Line 29"/>
                <p:cNvSpPr>
                  <a:spLocks noChangeShapeType="1"/>
                </p:cNvSpPr>
                <p:nvPr/>
              </p:nvSpPr>
              <p:spPr bwMode="auto">
                <a:xfrm>
                  <a:off x="4001" y="10965"/>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40" name="Line 28"/>
                <p:cNvSpPr>
                  <a:spLocks noChangeShapeType="1"/>
                </p:cNvSpPr>
                <p:nvPr/>
              </p:nvSpPr>
              <p:spPr bwMode="auto">
                <a:xfrm>
                  <a:off x="3314" y="11205"/>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39" name="Line 27"/>
                <p:cNvSpPr>
                  <a:spLocks noChangeShapeType="1"/>
                </p:cNvSpPr>
                <p:nvPr/>
              </p:nvSpPr>
              <p:spPr bwMode="auto">
                <a:xfrm>
                  <a:off x="4100" y="11199"/>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38" name="Line 26"/>
                <p:cNvSpPr>
                  <a:spLocks noChangeShapeType="1"/>
                </p:cNvSpPr>
                <p:nvPr/>
              </p:nvSpPr>
              <p:spPr bwMode="auto">
                <a:xfrm>
                  <a:off x="2207" y="12480"/>
                  <a:ext cx="300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1334" name="Group 22"/>
                <p:cNvGrpSpPr>
                  <a:grpSpLocks/>
                </p:cNvGrpSpPr>
                <p:nvPr/>
              </p:nvGrpSpPr>
              <p:grpSpPr bwMode="auto">
                <a:xfrm>
                  <a:off x="4078" y="12222"/>
                  <a:ext cx="510" cy="510"/>
                  <a:chOff x="3727" y="2231"/>
                  <a:chExt cx="510" cy="510"/>
                </a:xfrm>
              </p:grpSpPr>
              <p:sp>
                <p:nvSpPr>
                  <p:cNvPr id="141337" name="Oval 25"/>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336" name="Line 24"/>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35" name="Line 23"/>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1333" name="Oval 21"/>
                <p:cNvSpPr>
                  <a:spLocks noChangeArrowheads="1"/>
                </p:cNvSpPr>
                <p:nvPr/>
              </p:nvSpPr>
              <p:spPr bwMode="auto">
                <a:xfrm>
                  <a:off x="5186" y="12441"/>
                  <a:ext cx="71" cy="71"/>
                </a:xfrm>
                <a:prstGeom prst="ellipse">
                  <a:avLst/>
                </a:prstGeom>
                <a:solidFill>
                  <a:srgbClr val="000000"/>
                </a:solidFill>
                <a:ln w="9525">
                  <a:solidFill>
                    <a:srgbClr val="000000"/>
                  </a:solidFill>
                  <a:round/>
                  <a:headEnd/>
                  <a:tailEnd/>
                </a:ln>
              </p:spPr>
              <p:txBody>
                <a:bodyPr/>
                <a:lstStyle/>
                <a:p>
                  <a:endParaRPr lang="en-GB"/>
                </a:p>
              </p:txBody>
            </p:sp>
            <p:sp>
              <p:nvSpPr>
                <p:cNvPr id="141332" name="Oval 20"/>
                <p:cNvSpPr>
                  <a:spLocks noChangeArrowheads="1"/>
                </p:cNvSpPr>
                <p:nvPr/>
              </p:nvSpPr>
              <p:spPr bwMode="auto">
                <a:xfrm>
                  <a:off x="2177" y="12434"/>
                  <a:ext cx="71" cy="71"/>
                </a:xfrm>
                <a:prstGeom prst="ellipse">
                  <a:avLst/>
                </a:prstGeom>
                <a:solidFill>
                  <a:srgbClr val="000000"/>
                </a:solidFill>
                <a:ln w="9525">
                  <a:solidFill>
                    <a:srgbClr val="000000"/>
                  </a:solidFill>
                  <a:round/>
                  <a:headEnd/>
                  <a:tailEnd/>
                </a:ln>
              </p:spPr>
              <p:txBody>
                <a:bodyPr/>
                <a:lstStyle/>
                <a:p>
                  <a:endParaRPr lang="en-GB"/>
                </a:p>
              </p:txBody>
            </p:sp>
          </p:grpSp>
          <p:grpSp>
            <p:nvGrpSpPr>
              <p:cNvPr id="141327" name="Group 15"/>
              <p:cNvGrpSpPr>
                <a:grpSpLocks/>
              </p:cNvGrpSpPr>
              <p:nvPr/>
            </p:nvGrpSpPr>
            <p:grpSpPr bwMode="auto">
              <a:xfrm>
                <a:off x="3408" y="13017"/>
                <a:ext cx="510" cy="510"/>
                <a:chOff x="3408" y="13017"/>
                <a:chExt cx="510" cy="510"/>
              </a:xfrm>
            </p:grpSpPr>
            <p:sp>
              <p:nvSpPr>
                <p:cNvPr id="141330" name="Oval 18"/>
                <p:cNvSpPr>
                  <a:spLocks noChangeArrowheads="1"/>
                </p:cNvSpPr>
                <p:nvPr/>
              </p:nvSpPr>
              <p:spPr bwMode="auto">
                <a:xfrm>
                  <a:off x="3408" y="13017"/>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329" name="Line 17"/>
                <p:cNvSpPr>
                  <a:spLocks noChangeShapeType="1"/>
                </p:cNvSpPr>
                <p:nvPr/>
              </p:nvSpPr>
              <p:spPr bwMode="auto">
                <a:xfrm>
                  <a:off x="3476" y="13111"/>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28" name="Line 16"/>
                <p:cNvSpPr>
                  <a:spLocks noChangeShapeType="1"/>
                </p:cNvSpPr>
                <p:nvPr/>
              </p:nvSpPr>
              <p:spPr bwMode="auto">
                <a:xfrm flipH="1">
                  <a:off x="3479" y="1310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1323" name="Group 11"/>
              <p:cNvGrpSpPr>
                <a:grpSpLocks/>
              </p:cNvGrpSpPr>
              <p:nvPr/>
            </p:nvGrpSpPr>
            <p:grpSpPr bwMode="auto">
              <a:xfrm>
                <a:off x="2738" y="12212"/>
                <a:ext cx="510" cy="510"/>
                <a:chOff x="3727" y="2231"/>
                <a:chExt cx="510" cy="510"/>
              </a:xfrm>
            </p:grpSpPr>
            <p:sp>
              <p:nvSpPr>
                <p:cNvPr id="141326" name="Oval 14"/>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1325" name="Line 13"/>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324" name="Line 12"/>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1316" name="Group 4"/>
            <p:cNvGrpSpPr>
              <a:grpSpLocks/>
            </p:cNvGrpSpPr>
            <p:nvPr/>
          </p:nvGrpSpPr>
          <p:grpSpPr bwMode="auto">
            <a:xfrm>
              <a:off x="2368" y="11187"/>
              <a:ext cx="3135" cy="2298"/>
              <a:chOff x="2148" y="8457"/>
              <a:chExt cx="3135" cy="2298"/>
            </a:xfrm>
          </p:grpSpPr>
          <p:sp>
            <p:nvSpPr>
              <p:cNvPr id="141321" name="Text Box 9"/>
              <p:cNvSpPr txBox="1">
                <a:spLocks noChangeArrowheads="1"/>
              </p:cNvSpPr>
              <p:nvPr/>
            </p:nvSpPr>
            <p:spPr bwMode="auto">
              <a:xfrm>
                <a:off x="4848" y="899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5</a:t>
                </a:r>
                <a:endParaRPr lang="en-GB" altLang="en-US" sz="1200">
                  <a:latin typeface="Arial" charset="0"/>
                  <a:ea typeface="Times" pitchFamily="18" charset="0"/>
                  <a:cs typeface="Arial" charset="0"/>
                </a:endParaRPr>
              </a:p>
            </p:txBody>
          </p:sp>
          <p:sp>
            <p:nvSpPr>
              <p:cNvPr id="141320" name="Text Box 8"/>
              <p:cNvSpPr txBox="1">
                <a:spLocks noChangeArrowheads="1"/>
              </p:cNvSpPr>
              <p:nvPr/>
            </p:nvSpPr>
            <p:spPr bwMode="auto">
              <a:xfrm>
                <a:off x="4838" y="998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4</a:t>
                </a:r>
                <a:endParaRPr lang="en-GB" altLang="en-US" sz="1200">
                  <a:latin typeface="Arial" charset="0"/>
                  <a:ea typeface="Times" pitchFamily="18" charset="0"/>
                  <a:cs typeface="Arial" charset="0"/>
                </a:endParaRPr>
              </a:p>
            </p:txBody>
          </p:sp>
          <p:sp>
            <p:nvSpPr>
              <p:cNvPr id="141319" name="Text Box 7"/>
              <p:cNvSpPr txBox="1">
                <a:spLocks noChangeArrowheads="1"/>
              </p:cNvSpPr>
              <p:nvPr/>
            </p:nvSpPr>
            <p:spPr bwMode="auto">
              <a:xfrm>
                <a:off x="2148" y="960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2</a:t>
                </a:r>
                <a:endParaRPr lang="en-GB" altLang="en-US" sz="1200">
                  <a:latin typeface="Arial" charset="0"/>
                  <a:ea typeface="Times" pitchFamily="18" charset="0"/>
                  <a:cs typeface="Arial" charset="0"/>
                </a:endParaRPr>
              </a:p>
            </p:txBody>
          </p:sp>
          <p:sp>
            <p:nvSpPr>
              <p:cNvPr id="141318" name="Text Box 6"/>
              <p:cNvSpPr txBox="1">
                <a:spLocks noChangeArrowheads="1"/>
              </p:cNvSpPr>
              <p:nvPr/>
            </p:nvSpPr>
            <p:spPr bwMode="auto">
              <a:xfrm>
                <a:off x="2308" y="845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1</a:t>
                </a:r>
                <a:endParaRPr lang="en-GB" altLang="en-US" sz="1200">
                  <a:latin typeface="Arial" charset="0"/>
                  <a:ea typeface="Times" pitchFamily="18" charset="0"/>
                  <a:cs typeface="Arial" charset="0"/>
                </a:endParaRPr>
              </a:p>
            </p:txBody>
          </p:sp>
          <p:sp>
            <p:nvSpPr>
              <p:cNvPr id="141317" name="Text Box 5"/>
              <p:cNvSpPr txBox="1">
                <a:spLocks noChangeArrowheads="1"/>
              </p:cNvSpPr>
              <p:nvPr/>
            </p:nvSpPr>
            <p:spPr bwMode="auto">
              <a:xfrm>
                <a:off x="2278" y="10417"/>
                <a:ext cx="4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spcBef>
                    <a:spcPct val="0"/>
                  </a:spcBef>
                </a:pPr>
                <a:r>
                  <a:rPr lang="en-GB" altLang="en-US" sz="800" b="1">
                    <a:latin typeface="Arial" charset="0"/>
                    <a:ea typeface="Times" pitchFamily="18" charset="0"/>
                    <a:cs typeface="Arial" charset="0"/>
                  </a:rPr>
                  <a:t>X</a:t>
                </a:r>
                <a:r>
                  <a:rPr lang="en-GB" altLang="en-US" sz="800" b="1" baseline="-30000">
                    <a:latin typeface="Arial" charset="0"/>
                    <a:ea typeface="Times" pitchFamily="18" charset="0"/>
                    <a:cs typeface="Arial" charset="0"/>
                  </a:rPr>
                  <a:t>3</a:t>
                </a:r>
                <a:endParaRPr lang="en-GB" altLang="en-US" sz="1200">
                  <a:latin typeface="Arial" charset="0"/>
                  <a:ea typeface="Times" pitchFamily="18" charset="0"/>
                  <a:cs typeface="Arial" charset="0"/>
                </a:endParaRPr>
              </a:p>
            </p:txBody>
          </p:sp>
        </p:grpSp>
      </p:grpSp>
      <p:sp>
        <p:nvSpPr>
          <p:cNvPr id="141471" name="Rectangle 159"/>
          <p:cNvSpPr>
            <a:spLocks noChangeArrowheads="1"/>
          </p:cNvSpPr>
          <p:nvPr/>
        </p:nvSpPr>
        <p:spPr bwMode="auto">
          <a:xfrm>
            <a:off x="0" y="2139950"/>
            <a:ext cx="894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0"/>
              </a:spcBef>
            </a:pPr>
            <a:r>
              <a:rPr lang="en-GB" altLang="en-US">
                <a:solidFill>
                  <a:srgbClr val="000000"/>
                </a:solidFill>
                <a:ea typeface="Times" pitchFamily="18" charset="0"/>
                <a:cs typeface="Arial" charset="0"/>
              </a:rPr>
              <a:t>(a) Measure the current through one lamp when it is lit to normal brightness.</a:t>
            </a:r>
            <a:endParaRPr lang="en-US" altLang="en-US">
              <a:ea typeface="Times" pitchFamily="18" charset="0"/>
              <a:cs typeface="Arial" charset="0"/>
            </a:endParaRPr>
          </a:p>
          <a:p>
            <a:pPr eaLnBrk="0" hangingPunct="0">
              <a:spcBef>
                <a:spcPct val="0"/>
              </a:spcBef>
            </a:pPr>
            <a:endParaRPr lang="en-US" altLang="en-US">
              <a:ea typeface="Times" pitchFamily="18" charset="0"/>
              <a:cs typeface="Arial" charset="0"/>
            </a:endParaRPr>
          </a:p>
        </p:txBody>
      </p:sp>
      <p:sp>
        <p:nvSpPr>
          <p:cNvPr id="141473" name="Rectangle 161"/>
          <p:cNvSpPr>
            <a:spLocks noChangeArrowheads="1"/>
          </p:cNvSpPr>
          <p:nvPr/>
        </p:nvSpPr>
        <p:spPr bwMode="auto">
          <a:xfrm>
            <a:off x="368300" y="960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41474" name="Rectangle 162"/>
          <p:cNvSpPr>
            <a:spLocks noChangeArrowheads="1"/>
          </p:cNvSpPr>
          <p:nvPr/>
        </p:nvSpPr>
        <p:spPr bwMode="auto">
          <a:xfrm>
            <a:off x="0" y="249872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en-GB" altLang="en-US">
                <a:solidFill>
                  <a:srgbClr val="000000"/>
                </a:solidFill>
                <a:ea typeface="Times" pitchFamily="18" charset="0"/>
                <a:cs typeface="Arial" charset="0"/>
              </a:rPr>
              <a:t>(b) Add a second lamp in series with the first without increasing the supply voltage. Measure and record the current and compare it with (a). Why is it less?</a:t>
            </a:r>
            <a:endParaRPr lang="en-US" altLang="en-US">
              <a:ea typeface="Times" pitchFamily="18" charset="0"/>
              <a:cs typeface="Arial" charset="0"/>
            </a:endParaRPr>
          </a:p>
        </p:txBody>
      </p:sp>
      <p:sp>
        <p:nvSpPr>
          <p:cNvPr id="141476" name="Rectangle 164"/>
          <p:cNvSpPr>
            <a:spLocks noChangeArrowheads="1"/>
          </p:cNvSpPr>
          <p:nvPr/>
        </p:nvSpPr>
        <p:spPr bwMode="auto">
          <a:xfrm>
            <a:off x="0" y="3155950"/>
            <a:ext cx="9144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en-GB" altLang="en-US">
                <a:solidFill>
                  <a:srgbClr val="000000"/>
                </a:solidFill>
                <a:ea typeface="Times" pitchFamily="18" charset="0"/>
                <a:cs typeface="Arial" charset="0"/>
              </a:rPr>
              <a:t>(c) Now add a third lamp in series and again measure and record the current. Why does the current reduce as more lamps are added in series?</a:t>
            </a:r>
            <a:endParaRPr lang="en-US" altLang="en-US">
              <a:ea typeface="Times" pitchFamily="18" charset="0"/>
              <a:cs typeface="Arial" charset="0"/>
            </a:endParaRPr>
          </a:p>
          <a:p>
            <a:pPr eaLnBrk="0" hangingPunct="0">
              <a:spcBef>
                <a:spcPct val="0"/>
              </a:spcBef>
            </a:pPr>
            <a:r>
              <a:rPr lang="en-GB" altLang="en-US">
                <a:solidFill>
                  <a:srgbClr val="000000"/>
                </a:solidFill>
                <a:ea typeface="Times" pitchFamily="18" charset="0"/>
                <a:cs typeface="Arial" charset="0"/>
              </a:rPr>
              <a:t>Use this circuit (with 3 lamps in series) and move the ammeter to measure and record currents at each of the points marked X. Record your results.</a:t>
            </a:r>
            <a:endParaRPr lang="en-US" altLang="en-US">
              <a:ea typeface="Times" pitchFamily="18" charset="0"/>
              <a:cs typeface="Arial" charset="0"/>
            </a:endParaRPr>
          </a:p>
          <a:p>
            <a:pPr eaLnBrk="0" hangingPunct="0">
              <a:spcBef>
                <a:spcPct val="0"/>
              </a:spcBef>
            </a:pPr>
            <a:endParaRPr lang="en-US" altLang="en-US">
              <a:ea typeface="Times" pitchFamily="18" charset="0"/>
              <a:cs typeface="Arial" charset="0"/>
            </a:endParaRPr>
          </a:p>
        </p:txBody>
      </p:sp>
      <p:sp>
        <p:nvSpPr>
          <p:cNvPr id="141485" name="Rectangle 173"/>
          <p:cNvSpPr>
            <a:spLocks noChangeArrowheads="1"/>
          </p:cNvSpPr>
          <p:nvPr/>
        </p:nvSpPr>
        <p:spPr bwMode="auto">
          <a:xfrm>
            <a:off x="0" y="5399088"/>
            <a:ext cx="914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en-GB" altLang="en-US">
                <a:solidFill>
                  <a:srgbClr val="000000"/>
                </a:solidFill>
                <a:ea typeface="Times" pitchFamily="18" charset="0"/>
                <a:cs typeface="Arial" charset="0"/>
              </a:rPr>
              <a:t>(e) Increase the number of lamps in parallel to three.</a:t>
            </a:r>
            <a:r>
              <a:rPr lang="en-US" altLang="en-US">
                <a:ea typeface="Times" pitchFamily="18" charset="0"/>
                <a:cs typeface="Arial" charset="0"/>
              </a:rPr>
              <a:t>  </a:t>
            </a:r>
            <a:r>
              <a:rPr lang="en-GB" altLang="en-US">
                <a:solidFill>
                  <a:srgbClr val="000000"/>
                </a:solidFill>
                <a:ea typeface="Times" pitchFamily="18" charset="0"/>
                <a:cs typeface="Arial" charset="0"/>
              </a:rPr>
              <a:t>Measure the currents X</a:t>
            </a:r>
            <a:r>
              <a:rPr lang="en-GB" altLang="en-US" baseline="-30000">
                <a:solidFill>
                  <a:srgbClr val="000000"/>
                </a:solidFill>
                <a:ea typeface="Times" pitchFamily="18" charset="0"/>
                <a:cs typeface="Arial" charset="0"/>
              </a:rPr>
              <a:t>1</a:t>
            </a:r>
            <a:r>
              <a:rPr lang="en-GB" altLang="en-US">
                <a:solidFill>
                  <a:srgbClr val="000000"/>
                </a:solidFill>
                <a:ea typeface="Times" pitchFamily="18" charset="0"/>
                <a:cs typeface="Arial" charset="0"/>
              </a:rPr>
              <a:t> to X</a:t>
            </a:r>
            <a:r>
              <a:rPr lang="en-GB" altLang="en-US" baseline="-30000">
                <a:solidFill>
                  <a:srgbClr val="000000"/>
                </a:solidFill>
                <a:ea typeface="Times" pitchFamily="18" charset="0"/>
                <a:cs typeface="Arial" charset="0"/>
              </a:rPr>
              <a:t>6</a:t>
            </a:r>
            <a:r>
              <a:rPr lang="en-GB" altLang="en-US">
                <a:solidFill>
                  <a:srgbClr val="000000"/>
                </a:solidFill>
                <a:ea typeface="Times" pitchFamily="18" charset="0"/>
                <a:cs typeface="Arial" charset="0"/>
              </a:rPr>
              <a:t> taking care to put the ammeter in the correct position each time.</a:t>
            </a:r>
            <a:endParaRPr lang="en-US" altLang="en-US">
              <a:ea typeface="Times" pitchFamily="18" charset="0"/>
              <a:cs typeface="Arial" charset="0"/>
            </a:endParaRPr>
          </a:p>
          <a:p>
            <a:pPr eaLnBrk="0" hangingPunct="0">
              <a:spcBef>
                <a:spcPct val="0"/>
              </a:spcBef>
            </a:pPr>
            <a:r>
              <a:rPr lang="en-GB" altLang="en-US">
                <a:solidFill>
                  <a:srgbClr val="000000"/>
                </a:solidFill>
                <a:ea typeface="Times" pitchFamily="18" charset="0"/>
                <a:cs typeface="Arial" charset="0"/>
              </a:rPr>
              <a:t>(f) Now</a:t>
            </a:r>
            <a:r>
              <a:rPr lang="en-GB" altLang="en-US" b="1">
                <a:solidFill>
                  <a:srgbClr val="000000"/>
                </a:solidFill>
                <a:ea typeface="Times" pitchFamily="18" charset="0"/>
                <a:cs typeface="Arial" charset="0"/>
              </a:rPr>
              <a:t> </a:t>
            </a:r>
            <a:r>
              <a:rPr lang="en-GB" altLang="en-US">
                <a:solidFill>
                  <a:srgbClr val="000000"/>
                </a:solidFill>
                <a:ea typeface="Times" pitchFamily="18" charset="0"/>
                <a:cs typeface="Arial" charset="0"/>
              </a:rPr>
              <a:t>connect up the circuit as shown and measure currents at points X1 to X5.</a:t>
            </a:r>
            <a:endParaRPr lang="en-US" altLang="en-US">
              <a:ea typeface="Times" pitchFamily="18" charset="0"/>
              <a:cs typeface="Arial" charset="0"/>
            </a:endParaRPr>
          </a:p>
          <a:p>
            <a:pPr eaLnBrk="0" hangingPunct="0">
              <a:spcBef>
                <a:spcPct val="0"/>
              </a:spcBef>
            </a:pPr>
            <a:r>
              <a:rPr lang="en-GB" altLang="en-US">
                <a:ea typeface="Times" pitchFamily="18" charset="0"/>
                <a:cs typeface="Arial" charset="0"/>
              </a:rPr>
              <a:t>Explain your results. </a:t>
            </a:r>
            <a:r>
              <a:rPr lang="en-GB" altLang="en-US">
                <a:solidFill>
                  <a:srgbClr val="000000"/>
                </a:solidFill>
                <a:ea typeface="Times" pitchFamily="18" charset="0"/>
                <a:cs typeface="Arial" charset="0"/>
              </a:rPr>
              <a:t>explanation should involve the way charge flows in the circuit.</a:t>
            </a:r>
            <a:endParaRPr lang="en-US" altLang="en-US">
              <a:ea typeface="Times" pitchFamily="18" charset="0"/>
              <a:cs typeface="Arial" charset="0"/>
            </a:endParaRPr>
          </a:p>
          <a:p>
            <a:pPr eaLnBrk="0" hangingPunct="0">
              <a:spcBef>
                <a:spcPct val="0"/>
              </a:spcBef>
            </a:pPr>
            <a:endParaRPr lang="en-US" altLang="en-US">
              <a:ea typeface="Times" pitchFamily="18" charset="0"/>
              <a:cs typeface="Arial" charset="0"/>
            </a:endParaRPr>
          </a:p>
        </p:txBody>
      </p:sp>
      <p:sp>
        <p:nvSpPr>
          <p:cNvPr id="141501" name="Rectangle 189"/>
          <p:cNvSpPr>
            <a:spLocks noChangeArrowheads="1"/>
          </p:cNvSpPr>
          <p:nvPr/>
        </p:nvSpPr>
        <p:spPr bwMode="auto">
          <a:xfrm>
            <a:off x="274638" y="1509713"/>
            <a:ext cx="469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(a)</a:t>
            </a:r>
            <a:endParaRPr lang="en-US" altLang="en-US">
              <a:solidFill>
                <a:srgbClr val="000000"/>
              </a:solidFill>
              <a:ea typeface="Times" pitchFamily="18" charset="0"/>
              <a:cs typeface="Arial" charset="0"/>
            </a:endParaRPr>
          </a:p>
        </p:txBody>
      </p:sp>
      <p:sp>
        <p:nvSpPr>
          <p:cNvPr id="141502" name="Rectangle 190"/>
          <p:cNvSpPr>
            <a:spLocks noChangeArrowheads="1"/>
          </p:cNvSpPr>
          <p:nvPr/>
        </p:nvSpPr>
        <p:spPr bwMode="auto">
          <a:xfrm>
            <a:off x="3133725" y="1554163"/>
            <a:ext cx="469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(c)</a:t>
            </a:r>
            <a:endParaRPr lang="en-US" altLang="en-US">
              <a:solidFill>
                <a:srgbClr val="000000"/>
              </a:solidFill>
              <a:ea typeface="Times" pitchFamily="18" charset="0"/>
              <a:cs typeface="Arial" charset="0"/>
            </a:endParaRPr>
          </a:p>
        </p:txBody>
      </p:sp>
      <p:sp>
        <p:nvSpPr>
          <p:cNvPr id="141503" name="Rectangle 191"/>
          <p:cNvSpPr>
            <a:spLocks noChangeArrowheads="1"/>
          </p:cNvSpPr>
          <p:nvPr/>
        </p:nvSpPr>
        <p:spPr bwMode="auto">
          <a:xfrm>
            <a:off x="1658938" y="1568450"/>
            <a:ext cx="487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(b)</a:t>
            </a:r>
            <a:endParaRPr lang="en-US" altLang="en-US">
              <a:solidFill>
                <a:srgbClr val="000000"/>
              </a:solidFill>
              <a:ea typeface="Times" pitchFamily="18" charset="0"/>
              <a:cs typeface="Arial" charset="0"/>
            </a:endParaRPr>
          </a:p>
        </p:txBody>
      </p:sp>
      <p:sp>
        <p:nvSpPr>
          <p:cNvPr id="141504" name="Rectangle 192"/>
          <p:cNvSpPr>
            <a:spLocks noChangeArrowheads="1"/>
          </p:cNvSpPr>
          <p:nvPr/>
        </p:nvSpPr>
        <p:spPr bwMode="auto">
          <a:xfrm>
            <a:off x="0" y="4391025"/>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GB" altLang="en-US">
                <a:solidFill>
                  <a:srgbClr val="000000"/>
                </a:solidFill>
              </a:rPr>
              <a:t>(d) Connect two bulbs in parallel.  Measure and record the current. How does the current drawn from the cells and the brightness of the lamps compare to that of two lamps in series? Can you explain this?</a:t>
            </a:r>
            <a:endParaRPr lang="en-US" altLang="en-US">
              <a:solidFill>
                <a:srgbClr val="000000"/>
              </a:solidFill>
            </a:endParaRPr>
          </a:p>
        </p:txBody>
      </p:sp>
      <p:sp>
        <p:nvSpPr>
          <p:cNvPr id="141505" name="Rectangle 193"/>
          <p:cNvSpPr>
            <a:spLocks noChangeArrowheads="1"/>
          </p:cNvSpPr>
          <p:nvPr/>
        </p:nvSpPr>
        <p:spPr bwMode="auto">
          <a:xfrm>
            <a:off x="4765675" y="1570038"/>
            <a:ext cx="487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(d)</a:t>
            </a:r>
            <a:endParaRPr lang="en-US" altLang="en-US">
              <a:solidFill>
                <a:srgbClr val="000000"/>
              </a:solidFill>
              <a:ea typeface="Times" pitchFamily="18" charset="0"/>
              <a:cs typeface="Arial" charset="0"/>
            </a:endParaRPr>
          </a:p>
        </p:txBody>
      </p:sp>
      <p:sp>
        <p:nvSpPr>
          <p:cNvPr id="141506" name="Rectangle 194"/>
          <p:cNvSpPr>
            <a:spLocks noChangeArrowheads="1"/>
          </p:cNvSpPr>
          <p:nvPr/>
        </p:nvSpPr>
        <p:spPr bwMode="auto">
          <a:xfrm>
            <a:off x="6396038" y="1862138"/>
            <a:ext cx="477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(e)</a:t>
            </a:r>
            <a:endParaRPr lang="en-US" altLang="en-US">
              <a:solidFill>
                <a:srgbClr val="000000"/>
              </a:solidFill>
              <a:ea typeface="Times" pitchFamily="18" charset="0"/>
              <a:cs typeface="Arial" charset="0"/>
            </a:endParaRPr>
          </a:p>
        </p:txBody>
      </p:sp>
      <p:sp>
        <p:nvSpPr>
          <p:cNvPr id="141507" name="Rectangle 195"/>
          <p:cNvSpPr>
            <a:spLocks noChangeArrowheads="1"/>
          </p:cNvSpPr>
          <p:nvPr/>
        </p:nvSpPr>
        <p:spPr bwMode="auto">
          <a:xfrm>
            <a:off x="8154988" y="1817688"/>
            <a:ext cx="468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(f)</a:t>
            </a:r>
            <a:endParaRPr lang="en-US" altLang="en-US">
              <a:solidFill>
                <a:srgbClr val="000000"/>
              </a:solidFill>
              <a:ea typeface="Times" pitchFamily="18" charset="0"/>
              <a:cs typeface="Arial" charset="0"/>
            </a:endParaRPr>
          </a:p>
        </p:txBody>
      </p:sp>
    </p:spTree>
    <p:extLst>
      <p:ext uri="{BB962C8B-B14F-4D97-AF65-F5344CB8AC3E}">
        <p14:creationId xmlns:p14="http://schemas.microsoft.com/office/powerpoint/2010/main" val="344302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0" y="420688"/>
            <a:ext cx="9144000" cy="23368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49507" name="Rectangle 3"/>
          <p:cNvSpPr>
            <a:spLocks noChangeArrowheads="1"/>
          </p:cNvSpPr>
          <p:nvPr/>
        </p:nvSpPr>
        <p:spPr bwMode="auto">
          <a:xfrm>
            <a:off x="0" y="0"/>
            <a:ext cx="9144000" cy="396875"/>
          </a:xfrm>
          <a:prstGeom prst="rect">
            <a:avLst/>
          </a:prstGeom>
          <a:ln/>
        </p:spPr>
        <p:style>
          <a:lnRef idx="2">
            <a:schemeClr val="dk1"/>
          </a:lnRef>
          <a:fillRef idx="1">
            <a:schemeClr val="lt1"/>
          </a:fillRef>
          <a:effectRef idx="0">
            <a:schemeClr val="dk1"/>
          </a:effectRef>
          <a:fontRef idx="minor">
            <a:schemeClr val="dk1"/>
          </a:fontRef>
        </p:style>
        <p:txBody>
          <a:bodyPr wrap="square" anchor="ctr">
            <a:spAutoFit/>
          </a:bodyPr>
          <a:lstStyle/>
          <a:p>
            <a:pPr>
              <a:spcBef>
                <a:spcPct val="0"/>
              </a:spcBef>
            </a:pPr>
            <a:r>
              <a:rPr lang="en-GB" altLang="en-US" sz="2000" dirty="0"/>
              <a:t>Verifying Kirchhoff’s second Law</a:t>
            </a:r>
          </a:p>
        </p:txBody>
      </p:sp>
      <p:sp>
        <p:nvSpPr>
          <p:cNvPr id="149663" name="Rectangle 159"/>
          <p:cNvSpPr>
            <a:spLocks noChangeArrowheads="1"/>
          </p:cNvSpPr>
          <p:nvPr/>
        </p:nvSpPr>
        <p:spPr bwMode="auto">
          <a:xfrm>
            <a:off x="203200" y="3065463"/>
            <a:ext cx="89408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en-GB" altLang="en-US" sz="2000"/>
              <a:t>There are several circuits drawn above. For each one:</a:t>
            </a:r>
          </a:p>
          <a:p>
            <a:pPr>
              <a:spcBef>
                <a:spcPct val="0"/>
              </a:spcBef>
            </a:pPr>
            <a:r>
              <a:rPr lang="en-GB" altLang="en-US" sz="2000"/>
              <a:t>(a) Construct the circuit.</a:t>
            </a:r>
          </a:p>
          <a:p>
            <a:pPr>
              <a:spcBef>
                <a:spcPct val="0"/>
              </a:spcBef>
            </a:pPr>
            <a:r>
              <a:rPr lang="en-GB" altLang="en-US" sz="2000"/>
              <a:t>(b) Use a voltmeter set to a suitable dc. range to measure the potential difference across:</a:t>
            </a:r>
          </a:p>
          <a:p>
            <a:pPr>
              <a:spcBef>
                <a:spcPct val="0"/>
              </a:spcBef>
            </a:pPr>
            <a:r>
              <a:rPr lang="en-GB" altLang="en-US" sz="2000"/>
              <a:t>(i)   the supply.</a:t>
            </a:r>
          </a:p>
          <a:p>
            <a:pPr>
              <a:spcBef>
                <a:spcPct val="0"/>
              </a:spcBef>
            </a:pPr>
            <a:r>
              <a:rPr lang="en-GB" altLang="en-US" sz="2000"/>
              <a:t>(ii) each lamp individually</a:t>
            </a:r>
          </a:p>
          <a:p>
            <a:pPr>
              <a:spcBef>
                <a:spcPct val="0"/>
              </a:spcBef>
            </a:pPr>
            <a:endParaRPr lang="en-GB" altLang="en-US" sz="2000"/>
          </a:p>
          <a:p>
            <a:pPr>
              <a:spcBef>
                <a:spcPct val="0"/>
              </a:spcBef>
            </a:pPr>
            <a:r>
              <a:rPr lang="en-GB" altLang="en-US" sz="2000"/>
              <a:t>Write the measured voltages above the lamps and cells in the diagram. Can you link the voltages across the individual lamps to the supply voltage in each case? What is the general rule?</a:t>
            </a:r>
            <a:endParaRPr lang="en-US" altLang="en-US" sz="2000"/>
          </a:p>
        </p:txBody>
      </p:sp>
      <p:sp>
        <p:nvSpPr>
          <p:cNvPr id="149668" name="Rectangle 164"/>
          <p:cNvSpPr>
            <a:spLocks noChangeArrowheads="1"/>
          </p:cNvSpPr>
          <p:nvPr/>
        </p:nvSpPr>
        <p:spPr bwMode="auto">
          <a:xfrm>
            <a:off x="274638" y="178435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(a)</a:t>
            </a:r>
            <a:endParaRPr lang="en-US" altLang="en-US">
              <a:solidFill>
                <a:srgbClr val="000000"/>
              </a:solidFill>
              <a:ea typeface="Times" pitchFamily="18" charset="0"/>
              <a:cs typeface="Arial" charset="0"/>
            </a:endParaRPr>
          </a:p>
        </p:txBody>
      </p:sp>
      <p:sp>
        <p:nvSpPr>
          <p:cNvPr id="149669" name="Rectangle 165"/>
          <p:cNvSpPr>
            <a:spLocks noChangeArrowheads="1"/>
          </p:cNvSpPr>
          <p:nvPr/>
        </p:nvSpPr>
        <p:spPr bwMode="auto">
          <a:xfrm>
            <a:off x="2625725" y="22352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(c)</a:t>
            </a:r>
            <a:endParaRPr lang="en-US" altLang="en-US">
              <a:solidFill>
                <a:srgbClr val="000000"/>
              </a:solidFill>
              <a:ea typeface="Times" pitchFamily="18" charset="0"/>
              <a:cs typeface="Arial" charset="0"/>
            </a:endParaRPr>
          </a:p>
        </p:txBody>
      </p:sp>
      <p:sp>
        <p:nvSpPr>
          <p:cNvPr id="149670" name="Rectangle 166"/>
          <p:cNvSpPr>
            <a:spLocks noChangeArrowheads="1"/>
          </p:cNvSpPr>
          <p:nvPr/>
        </p:nvSpPr>
        <p:spPr bwMode="auto">
          <a:xfrm>
            <a:off x="1427163" y="2016125"/>
            <a:ext cx="487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(b)</a:t>
            </a:r>
            <a:endParaRPr lang="en-US" altLang="en-US">
              <a:solidFill>
                <a:srgbClr val="000000"/>
              </a:solidFill>
              <a:ea typeface="Times" pitchFamily="18" charset="0"/>
              <a:cs typeface="Arial" charset="0"/>
            </a:endParaRPr>
          </a:p>
        </p:txBody>
      </p:sp>
      <p:sp>
        <p:nvSpPr>
          <p:cNvPr id="149672" name="Rectangle 168"/>
          <p:cNvSpPr>
            <a:spLocks noChangeArrowheads="1"/>
          </p:cNvSpPr>
          <p:nvPr/>
        </p:nvSpPr>
        <p:spPr bwMode="auto">
          <a:xfrm>
            <a:off x="3633788" y="1597025"/>
            <a:ext cx="487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(d)</a:t>
            </a:r>
            <a:endParaRPr lang="en-US" altLang="en-US">
              <a:solidFill>
                <a:srgbClr val="000000"/>
              </a:solidFill>
              <a:ea typeface="Times" pitchFamily="18" charset="0"/>
              <a:cs typeface="Arial" charset="0"/>
            </a:endParaRPr>
          </a:p>
        </p:txBody>
      </p:sp>
      <p:sp>
        <p:nvSpPr>
          <p:cNvPr id="149673" name="Rectangle 169"/>
          <p:cNvSpPr>
            <a:spLocks noChangeArrowheads="1"/>
          </p:cNvSpPr>
          <p:nvPr/>
        </p:nvSpPr>
        <p:spPr bwMode="auto">
          <a:xfrm>
            <a:off x="5046663" y="1687513"/>
            <a:ext cx="477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(e)</a:t>
            </a:r>
            <a:endParaRPr lang="en-US" altLang="en-US">
              <a:solidFill>
                <a:srgbClr val="000000"/>
              </a:solidFill>
              <a:ea typeface="Times" pitchFamily="18" charset="0"/>
              <a:cs typeface="Arial" charset="0"/>
            </a:endParaRPr>
          </a:p>
        </p:txBody>
      </p:sp>
      <p:sp>
        <p:nvSpPr>
          <p:cNvPr id="149674" name="Rectangle 170"/>
          <p:cNvSpPr>
            <a:spLocks noChangeArrowheads="1"/>
          </p:cNvSpPr>
          <p:nvPr/>
        </p:nvSpPr>
        <p:spPr bwMode="auto">
          <a:xfrm>
            <a:off x="6616700" y="1816100"/>
            <a:ext cx="468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(f)</a:t>
            </a:r>
            <a:endParaRPr lang="en-US" altLang="en-US">
              <a:solidFill>
                <a:srgbClr val="000000"/>
              </a:solidFill>
              <a:ea typeface="Times" pitchFamily="18" charset="0"/>
              <a:cs typeface="Arial" charset="0"/>
            </a:endParaRPr>
          </a:p>
        </p:txBody>
      </p:sp>
      <p:grpSp>
        <p:nvGrpSpPr>
          <p:cNvPr id="149676" name="Group 172"/>
          <p:cNvGrpSpPr>
            <a:grpSpLocks/>
          </p:cNvGrpSpPr>
          <p:nvPr/>
        </p:nvGrpSpPr>
        <p:grpSpPr bwMode="auto">
          <a:xfrm>
            <a:off x="258763" y="642938"/>
            <a:ext cx="666750" cy="938212"/>
            <a:chOff x="3060" y="1867"/>
            <a:chExt cx="1147" cy="1857"/>
          </a:xfrm>
        </p:grpSpPr>
        <p:sp>
          <p:nvSpPr>
            <p:cNvPr id="149677" name="Rectangle 173"/>
            <p:cNvSpPr>
              <a:spLocks noChangeArrowheads="1"/>
            </p:cNvSpPr>
            <p:nvPr/>
          </p:nvSpPr>
          <p:spPr bwMode="auto">
            <a:xfrm>
              <a:off x="3060" y="2253"/>
              <a:ext cx="1147" cy="1210"/>
            </a:xfrm>
            <a:prstGeom prst="rect">
              <a:avLst/>
            </a:prstGeom>
            <a:solidFill>
              <a:srgbClr val="FFFFFF"/>
            </a:solidFill>
            <a:ln w="19050">
              <a:solidFill>
                <a:srgbClr val="000000"/>
              </a:solidFill>
              <a:miter lim="800000"/>
              <a:headEnd/>
              <a:tailEnd/>
            </a:ln>
          </p:spPr>
          <p:txBody>
            <a:bodyPr/>
            <a:lstStyle/>
            <a:p>
              <a:endParaRPr lang="en-GB"/>
            </a:p>
          </p:txBody>
        </p:sp>
        <p:grpSp>
          <p:nvGrpSpPr>
            <p:cNvPr id="149678" name="Group 174"/>
            <p:cNvGrpSpPr>
              <a:grpSpLocks/>
            </p:cNvGrpSpPr>
            <p:nvPr/>
          </p:nvGrpSpPr>
          <p:grpSpPr bwMode="auto">
            <a:xfrm>
              <a:off x="3357" y="3214"/>
              <a:ext cx="510" cy="510"/>
              <a:chOff x="3727" y="2231"/>
              <a:chExt cx="510" cy="510"/>
            </a:xfrm>
          </p:grpSpPr>
          <p:sp>
            <p:nvSpPr>
              <p:cNvPr id="149679" name="Oval 175"/>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680" name="Line 176"/>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681" name="Line 177"/>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682" name="Group 178"/>
            <p:cNvGrpSpPr>
              <a:grpSpLocks/>
            </p:cNvGrpSpPr>
            <p:nvPr/>
          </p:nvGrpSpPr>
          <p:grpSpPr bwMode="auto">
            <a:xfrm>
              <a:off x="3201" y="1867"/>
              <a:ext cx="883" cy="738"/>
              <a:chOff x="5474" y="1732"/>
              <a:chExt cx="883" cy="738"/>
            </a:xfrm>
          </p:grpSpPr>
          <p:sp>
            <p:nvSpPr>
              <p:cNvPr id="149683" name="Rectangle 179"/>
              <p:cNvSpPr>
                <a:spLocks noChangeArrowheads="1"/>
              </p:cNvSpPr>
              <p:nvPr/>
            </p:nvSpPr>
            <p:spPr bwMode="auto">
              <a:xfrm>
                <a:off x="5474" y="1977"/>
                <a:ext cx="878"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9684" name="Line 180"/>
              <p:cNvSpPr>
                <a:spLocks noChangeShapeType="1"/>
              </p:cNvSpPr>
              <p:nvPr/>
            </p:nvSpPr>
            <p:spPr bwMode="auto">
              <a:xfrm>
                <a:off x="5613" y="2103"/>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9685" name="Line 181"/>
              <p:cNvSpPr>
                <a:spLocks noChangeShapeType="1"/>
              </p:cNvSpPr>
              <p:nvPr/>
            </p:nvSpPr>
            <p:spPr bwMode="auto">
              <a:xfrm>
                <a:off x="5474" y="1741"/>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686" name="Line 182"/>
              <p:cNvSpPr>
                <a:spLocks noChangeShapeType="1"/>
              </p:cNvSpPr>
              <p:nvPr/>
            </p:nvSpPr>
            <p:spPr bwMode="auto">
              <a:xfrm>
                <a:off x="6257" y="1732"/>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687" name="Line 183"/>
              <p:cNvSpPr>
                <a:spLocks noChangeShapeType="1"/>
              </p:cNvSpPr>
              <p:nvPr/>
            </p:nvSpPr>
            <p:spPr bwMode="auto">
              <a:xfrm>
                <a:off x="5570" y="1972"/>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688" name="Line 184"/>
              <p:cNvSpPr>
                <a:spLocks noChangeShapeType="1"/>
              </p:cNvSpPr>
              <p:nvPr/>
            </p:nvSpPr>
            <p:spPr bwMode="auto">
              <a:xfrm>
                <a:off x="6356" y="1966"/>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9689" name="Group 185"/>
          <p:cNvGrpSpPr>
            <a:grpSpLocks/>
          </p:cNvGrpSpPr>
          <p:nvPr/>
        </p:nvGrpSpPr>
        <p:grpSpPr bwMode="auto">
          <a:xfrm>
            <a:off x="1354138" y="582613"/>
            <a:ext cx="666750" cy="1325562"/>
            <a:chOff x="4290" y="1807"/>
            <a:chExt cx="1132" cy="2591"/>
          </a:xfrm>
        </p:grpSpPr>
        <p:sp>
          <p:nvSpPr>
            <p:cNvPr id="149690" name="Rectangle 186"/>
            <p:cNvSpPr>
              <a:spLocks noChangeArrowheads="1"/>
            </p:cNvSpPr>
            <p:nvPr/>
          </p:nvSpPr>
          <p:spPr bwMode="auto">
            <a:xfrm>
              <a:off x="4290" y="2188"/>
              <a:ext cx="1132" cy="1966"/>
            </a:xfrm>
            <a:prstGeom prst="rect">
              <a:avLst/>
            </a:prstGeom>
            <a:solidFill>
              <a:srgbClr val="FFFFFF"/>
            </a:solidFill>
            <a:ln w="19050">
              <a:solidFill>
                <a:srgbClr val="000000"/>
              </a:solidFill>
              <a:miter lim="800000"/>
              <a:headEnd/>
              <a:tailEnd/>
            </a:ln>
          </p:spPr>
          <p:txBody>
            <a:bodyPr/>
            <a:lstStyle/>
            <a:p>
              <a:endParaRPr lang="en-GB"/>
            </a:p>
          </p:txBody>
        </p:sp>
        <p:grpSp>
          <p:nvGrpSpPr>
            <p:cNvPr id="149691" name="Group 187"/>
            <p:cNvGrpSpPr>
              <a:grpSpLocks/>
            </p:cNvGrpSpPr>
            <p:nvPr/>
          </p:nvGrpSpPr>
          <p:grpSpPr bwMode="auto">
            <a:xfrm>
              <a:off x="4429" y="1807"/>
              <a:ext cx="872" cy="728"/>
              <a:chOff x="5474" y="1732"/>
              <a:chExt cx="883" cy="738"/>
            </a:xfrm>
          </p:grpSpPr>
          <p:sp>
            <p:nvSpPr>
              <p:cNvPr id="149692" name="Rectangle 188"/>
              <p:cNvSpPr>
                <a:spLocks noChangeArrowheads="1"/>
              </p:cNvSpPr>
              <p:nvPr/>
            </p:nvSpPr>
            <p:spPr bwMode="auto">
              <a:xfrm>
                <a:off x="5474" y="1977"/>
                <a:ext cx="878"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9693" name="Line 189"/>
              <p:cNvSpPr>
                <a:spLocks noChangeShapeType="1"/>
              </p:cNvSpPr>
              <p:nvPr/>
            </p:nvSpPr>
            <p:spPr bwMode="auto">
              <a:xfrm>
                <a:off x="5613" y="2103"/>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9694" name="Line 190"/>
              <p:cNvSpPr>
                <a:spLocks noChangeShapeType="1"/>
              </p:cNvSpPr>
              <p:nvPr/>
            </p:nvSpPr>
            <p:spPr bwMode="auto">
              <a:xfrm>
                <a:off x="5474" y="1741"/>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695" name="Line 191"/>
              <p:cNvSpPr>
                <a:spLocks noChangeShapeType="1"/>
              </p:cNvSpPr>
              <p:nvPr/>
            </p:nvSpPr>
            <p:spPr bwMode="auto">
              <a:xfrm>
                <a:off x="6257" y="1732"/>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696" name="Line 192"/>
              <p:cNvSpPr>
                <a:spLocks noChangeShapeType="1"/>
              </p:cNvSpPr>
              <p:nvPr/>
            </p:nvSpPr>
            <p:spPr bwMode="auto">
              <a:xfrm>
                <a:off x="5570" y="1972"/>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697" name="Line 193"/>
              <p:cNvSpPr>
                <a:spLocks noChangeShapeType="1"/>
              </p:cNvSpPr>
              <p:nvPr/>
            </p:nvSpPr>
            <p:spPr bwMode="auto">
              <a:xfrm>
                <a:off x="6356" y="1966"/>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698" name="Group 194"/>
            <p:cNvGrpSpPr>
              <a:grpSpLocks/>
            </p:cNvGrpSpPr>
            <p:nvPr/>
          </p:nvGrpSpPr>
          <p:grpSpPr bwMode="auto">
            <a:xfrm>
              <a:off x="4604" y="3895"/>
              <a:ext cx="503" cy="503"/>
              <a:chOff x="3727" y="2231"/>
              <a:chExt cx="510" cy="510"/>
            </a:xfrm>
          </p:grpSpPr>
          <p:sp>
            <p:nvSpPr>
              <p:cNvPr id="149699" name="Oval 195"/>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00" name="Line 196"/>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01" name="Line 197"/>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9702" name="Line 198"/>
            <p:cNvSpPr>
              <a:spLocks noChangeShapeType="1"/>
            </p:cNvSpPr>
            <p:nvPr/>
          </p:nvSpPr>
          <p:spPr bwMode="auto">
            <a:xfrm>
              <a:off x="4290" y="3375"/>
              <a:ext cx="112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9703" name="Group 199"/>
            <p:cNvGrpSpPr>
              <a:grpSpLocks/>
            </p:cNvGrpSpPr>
            <p:nvPr/>
          </p:nvGrpSpPr>
          <p:grpSpPr bwMode="auto">
            <a:xfrm>
              <a:off x="4583" y="3121"/>
              <a:ext cx="503" cy="503"/>
              <a:chOff x="3727" y="2231"/>
              <a:chExt cx="510" cy="510"/>
            </a:xfrm>
          </p:grpSpPr>
          <p:sp>
            <p:nvSpPr>
              <p:cNvPr id="149704" name="Oval 200"/>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05" name="Line 201"/>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06" name="Line 202"/>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9707" name="Group 203"/>
          <p:cNvGrpSpPr>
            <a:grpSpLocks/>
          </p:cNvGrpSpPr>
          <p:nvPr/>
        </p:nvGrpSpPr>
        <p:grpSpPr bwMode="auto">
          <a:xfrm>
            <a:off x="2520950" y="577850"/>
            <a:ext cx="671513" cy="1598613"/>
            <a:chOff x="6240" y="1769"/>
            <a:chExt cx="1140" cy="3124"/>
          </a:xfrm>
        </p:grpSpPr>
        <p:grpSp>
          <p:nvGrpSpPr>
            <p:cNvPr id="149708" name="Group 204"/>
            <p:cNvGrpSpPr>
              <a:grpSpLocks/>
            </p:cNvGrpSpPr>
            <p:nvPr/>
          </p:nvGrpSpPr>
          <p:grpSpPr bwMode="auto">
            <a:xfrm>
              <a:off x="6247" y="1769"/>
              <a:ext cx="1132" cy="3124"/>
              <a:chOff x="6247" y="1769"/>
              <a:chExt cx="1132" cy="3124"/>
            </a:xfrm>
          </p:grpSpPr>
          <p:sp>
            <p:nvSpPr>
              <p:cNvPr id="149709" name="Rectangle 205"/>
              <p:cNvSpPr>
                <a:spLocks noChangeArrowheads="1"/>
              </p:cNvSpPr>
              <p:nvPr/>
            </p:nvSpPr>
            <p:spPr bwMode="auto">
              <a:xfrm>
                <a:off x="6247" y="2150"/>
                <a:ext cx="1132" cy="2506"/>
              </a:xfrm>
              <a:prstGeom prst="rect">
                <a:avLst/>
              </a:prstGeom>
              <a:solidFill>
                <a:srgbClr val="FFFFFF"/>
              </a:solidFill>
              <a:ln w="19050">
                <a:solidFill>
                  <a:srgbClr val="000000"/>
                </a:solidFill>
                <a:miter lim="800000"/>
                <a:headEnd/>
                <a:tailEnd/>
              </a:ln>
            </p:spPr>
            <p:txBody>
              <a:bodyPr/>
              <a:lstStyle/>
              <a:p>
                <a:endParaRPr lang="en-GB"/>
              </a:p>
            </p:txBody>
          </p:sp>
          <p:grpSp>
            <p:nvGrpSpPr>
              <p:cNvPr id="149710" name="Group 206"/>
              <p:cNvGrpSpPr>
                <a:grpSpLocks/>
              </p:cNvGrpSpPr>
              <p:nvPr/>
            </p:nvGrpSpPr>
            <p:grpSpPr bwMode="auto">
              <a:xfrm>
                <a:off x="6386" y="1769"/>
                <a:ext cx="872" cy="728"/>
                <a:chOff x="5474" y="1732"/>
                <a:chExt cx="883" cy="738"/>
              </a:xfrm>
            </p:grpSpPr>
            <p:sp>
              <p:nvSpPr>
                <p:cNvPr id="149711" name="Rectangle 207"/>
                <p:cNvSpPr>
                  <a:spLocks noChangeArrowheads="1"/>
                </p:cNvSpPr>
                <p:nvPr/>
              </p:nvSpPr>
              <p:spPr bwMode="auto">
                <a:xfrm>
                  <a:off x="5474" y="1977"/>
                  <a:ext cx="878"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9712" name="Line 208"/>
                <p:cNvSpPr>
                  <a:spLocks noChangeShapeType="1"/>
                </p:cNvSpPr>
                <p:nvPr/>
              </p:nvSpPr>
              <p:spPr bwMode="auto">
                <a:xfrm>
                  <a:off x="5613" y="2103"/>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9713" name="Line 209"/>
                <p:cNvSpPr>
                  <a:spLocks noChangeShapeType="1"/>
                </p:cNvSpPr>
                <p:nvPr/>
              </p:nvSpPr>
              <p:spPr bwMode="auto">
                <a:xfrm>
                  <a:off x="5474" y="1741"/>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14" name="Line 210"/>
                <p:cNvSpPr>
                  <a:spLocks noChangeShapeType="1"/>
                </p:cNvSpPr>
                <p:nvPr/>
              </p:nvSpPr>
              <p:spPr bwMode="auto">
                <a:xfrm>
                  <a:off x="6257" y="1732"/>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15" name="Line 211"/>
                <p:cNvSpPr>
                  <a:spLocks noChangeShapeType="1"/>
                </p:cNvSpPr>
                <p:nvPr/>
              </p:nvSpPr>
              <p:spPr bwMode="auto">
                <a:xfrm>
                  <a:off x="5570" y="1972"/>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16" name="Line 212"/>
                <p:cNvSpPr>
                  <a:spLocks noChangeShapeType="1"/>
                </p:cNvSpPr>
                <p:nvPr/>
              </p:nvSpPr>
              <p:spPr bwMode="auto">
                <a:xfrm>
                  <a:off x="6356" y="1966"/>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717" name="Group 213"/>
              <p:cNvGrpSpPr>
                <a:grpSpLocks/>
              </p:cNvGrpSpPr>
              <p:nvPr/>
            </p:nvGrpSpPr>
            <p:grpSpPr bwMode="auto">
              <a:xfrm>
                <a:off x="6553" y="4390"/>
                <a:ext cx="503" cy="503"/>
                <a:chOff x="3727" y="2231"/>
                <a:chExt cx="510" cy="510"/>
              </a:xfrm>
            </p:grpSpPr>
            <p:sp>
              <p:nvSpPr>
                <p:cNvPr id="149718" name="Oval 214"/>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19" name="Line 215"/>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20" name="Line 216"/>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9721" name="Line 217"/>
              <p:cNvSpPr>
                <a:spLocks noChangeShapeType="1"/>
              </p:cNvSpPr>
              <p:nvPr/>
            </p:nvSpPr>
            <p:spPr bwMode="auto">
              <a:xfrm>
                <a:off x="6247" y="3337"/>
                <a:ext cx="112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9722" name="Group 218"/>
              <p:cNvGrpSpPr>
                <a:grpSpLocks/>
              </p:cNvGrpSpPr>
              <p:nvPr/>
            </p:nvGrpSpPr>
            <p:grpSpPr bwMode="auto">
              <a:xfrm>
                <a:off x="6540" y="3083"/>
                <a:ext cx="503" cy="503"/>
                <a:chOff x="3727" y="2231"/>
                <a:chExt cx="510" cy="510"/>
              </a:xfrm>
            </p:grpSpPr>
            <p:sp>
              <p:nvSpPr>
                <p:cNvPr id="149723" name="Oval 219"/>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24" name="Line 220"/>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25" name="Line 221"/>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9726" name="Group 222"/>
            <p:cNvGrpSpPr>
              <a:grpSpLocks/>
            </p:cNvGrpSpPr>
            <p:nvPr/>
          </p:nvGrpSpPr>
          <p:grpSpPr bwMode="auto">
            <a:xfrm>
              <a:off x="6240" y="3720"/>
              <a:ext cx="1140" cy="503"/>
              <a:chOff x="6240" y="3720"/>
              <a:chExt cx="1140" cy="503"/>
            </a:xfrm>
          </p:grpSpPr>
          <p:sp>
            <p:nvSpPr>
              <p:cNvPr id="149727" name="Line 223"/>
              <p:cNvSpPr>
                <a:spLocks noChangeShapeType="1"/>
              </p:cNvSpPr>
              <p:nvPr/>
            </p:nvSpPr>
            <p:spPr bwMode="auto">
              <a:xfrm>
                <a:off x="6240" y="3975"/>
                <a:ext cx="114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9728" name="Group 224"/>
              <p:cNvGrpSpPr>
                <a:grpSpLocks/>
              </p:cNvGrpSpPr>
              <p:nvPr/>
            </p:nvGrpSpPr>
            <p:grpSpPr bwMode="auto">
              <a:xfrm>
                <a:off x="6559" y="3720"/>
                <a:ext cx="503" cy="503"/>
                <a:chOff x="3727" y="2231"/>
                <a:chExt cx="510" cy="510"/>
              </a:xfrm>
            </p:grpSpPr>
            <p:sp>
              <p:nvSpPr>
                <p:cNvPr id="149729" name="Oval 225"/>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30" name="Line 226"/>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31" name="Line 227"/>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grpSp>
        <p:nvGrpSpPr>
          <p:cNvPr id="149732" name="Group 228"/>
          <p:cNvGrpSpPr>
            <a:grpSpLocks/>
          </p:cNvGrpSpPr>
          <p:nvPr/>
        </p:nvGrpSpPr>
        <p:grpSpPr bwMode="auto">
          <a:xfrm>
            <a:off x="3400425" y="590550"/>
            <a:ext cx="931863" cy="846138"/>
            <a:chOff x="1980" y="5040"/>
            <a:chExt cx="1582" cy="1653"/>
          </a:xfrm>
        </p:grpSpPr>
        <p:sp>
          <p:nvSpPr>
            <p:cNvPr id="149733" name="Rectangle 229"/>
            <p:cNvSpPr>
              <a:spLocks noChangeArrowheads="1"/>
            </p:cNvSpPr>
            <p:nvPr/>
          </p:nvSpPr>
          <p:spPr bwMode="auto">
            <a:xfrm>
              <a:off x="1980" y="5405"/>
              <a:ext cx="1582" cy="1037"/>
            </a:xfrm>
            <a:prstGeom prst="rect">
              <a:avLst/>
            </a:prstGeom>
            <a:solidFill>
              <a:srgbClr val="FFFFFF"/>
            </a:solidFill>
            <a:ln w="19050">
              <a:solidFill>
                <a:srgbClr val="000000"/>
              </a:solidFill>
              <a:miter lim="800000"/>
              <a:headEnd/>
              <a:tailEnd/>
            </a:ln>
          </p:spPr>
          <p:txBody>
            <a:bodyPr/>
            <a:lstStyle/>
            <a:p>
              <a:endParaRPr lang="en-GB"/>
            </a:p>
          </p:txBody>
        </p:sp>
        <p:grpSp>
          <p:nvGrpSpPr>
            <p:cNvPr id="149734" name="Group 230"/>
            <p:cNvGrpSpPr>
              <a:grpSpLocks/>
            </p:cNvGrpSpPr>
            <p:nvPr/>
          </p:nvGrpSpPr>
          <p:grpSpPr bwMode="auto">
            <a:xfrm>
              <a:off x="2140" y="6190"/>
              <a:ext cx="503" cy="503"/>
              <a:chOff x="3727" y="2231"/>
              <a:chExt cx="510" cy="510"/>
            </a:xfrm>
          </p:grpSpPr>
          <p:sp>
            <p:nvSpPr>
              <p:cNvPr id="149735" name="Oval 231"/>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36" name="Line 232"/>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37" name="Line 233"/>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738" name="Group 234"/>
            <p:cNvGrpSpPr>
              <a:grpSpLocks/>
            </p:cNvGrpSpPr>
            <p:nvPr/>
          </p:nvGrpSpPr>
          <p:grpSpPr bwMode="auto">
            <a:xfrm>
              <a:off x="2295" y="5040"/>
              <a:ext cx="872" cy="728"/>
              <a:chOff x="5474" y="1732"/>
              <a:chExt cx="883" cy="738"/>
            </a:xfrm>
          </p:grpSpPr>
          <p:sp>
            <p:nvSpPr>
              <p:cNvPr id="149739" name="Rectangle 235"/>
              <p:cNvSpPr>
                <a:spLocks noChangeArrowheads="1"/>
              </p:cNvSpPr>
              <p:nvPr/>
            </p:nvSpPr>
            <p:spPr bwMode="auto">
              <a:xfrm>
                <a:off x="5474" y="1977"/>
                <a:ext cx="878"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9740" name="Line 236"/>
              <p:cNvSpPr>
                <a:spLocks noChangeShapeType="1"/>
              </p:cNvSpPr>
              <p:nvPr/>
            </p:nvSpPr>
            <p:spPr bwMode="auto">
              <a:xfrm>
                <a:off x="5613" y="2103"/>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9741" name="Line 237"/>
              <p:cNvSpPr>
                <a:spLocks noChangeShapeType="1"/>
              </p:cNvSpPr>
              <p:nvPr/>
            </p:nvSpPr>
            <p:spPr bwMode="auto">
              <a:xfrm>
                <a:off x="5474" y="1741"/>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42" name="Line 238"/>
              <p:cNvSpPr>
                <a:spLocks noChangeShapeType="1"/>
              </p:cNvSpPr>
              <p:nvPr/>
            </p:nvSpPr>
            <p:spPr bwMode="auto">
              <a:xfrm>
                <a:off x="6257" y="1732"/>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43" name="Line 239"/>
              <p:cNvSpPr>
                <a:spLocks noChangeShapeType="1"/>
              </p:cNvSpPr>
              <p:nvPr/>
            </p:nvSpPr>
            <p:spPr bwMode="auto">
              <a:xfrm>
                <a:off x="5570" y="1972"/>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44" name="Line 240"/>
              <p:cNvSpPr>
                <a:spLocks noChangeShapeType="1"/>
              </p:cNvSpPr>
              <p:nvPr/>
            </p:nvSpPr>
            <p:spPr bwMode="auto">
              <a:xfrm>
                <a:off x="6356" y="1966"/>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745" name="Group 241"/>
            <p:cNvGrpSpPr>
              <a:grpSpLocks/>
            </p:cNvGrpSpPr>
            <p:nvPr/>
          </p:nvGrpSpPr>
          <p:grpSpPr bwMode="auto">
            <a:xfrm>
              <a:off x="2877" y="6188"/>
              <a:ext cx="503" cy="503"/>
              <a:chOff x="3727" y="2231"/>
              <a:chExt cx="510" cy="510"/>
            </a:xfrm>
          </p:grpSpPr>
          <p:sp>
            <p:nvSpPr>
              <p:cNvPr id="149746" name="Oval 242"/>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47" name="Line 243"/>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48" name="Line 244"/>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9749" name="Group 245"/>
          <p:cNvGrpSpPr>
            <a:grpSpLocks/>
          </p:cNvGrpSpPr>
          <p:nvPr/>
        </p:nvGrpSpPr>
        <p:grpSpPr bwMode="auto">
          <a:xfrm>
            <a:off x="4725988" y="609600"/>
            <a:ext cx="1311275" cy="844550"/>
            <a:chOff x="4762" y="5092"/>
            <a:chExt cx="2227" cy="1653"/>
          </a:xfrm>
        </p:grpSpPr>
        <p:grpSp>
          <p:nvGrpSpPr>
            <p:cNvPr id="149750" name="Group 246"/>
            <p:cNvGrpSpPr>
              <a:grpSpLocks/>
            </p:cNvGrpSpPr>
            <p:nvPr/>
          </p:nvGrpSpPr>
          <p:grpSpPr bwMode="auto">
            <a:xfrm>
              <a:off x="4762" y="5092"/>
              <a:ext cx="2227" cy="1653"/>
              <a:chOff x="4762" y="5092"/>
              <a:chExt cx="2227" cy="1653"/>
            </a:xfrm>
          </p:grpSpPr>
          <p:sp>
            <p:nvSpPr>
              <p:cNvPr id="149751" name="Rectangle 247"/>
              <p:cNvSpPr>
                <a:spLocks noChangeArrowheads="1"/>
              </p:cNvSpPr>
              <p:nvPr/>
            </p:nvSpPr>
            <p:spPr bwMode="auto">
              <a:xfrm>
                <a:off x="4762" y="5457"/>
                <a:ext cx="2227" cy="1037"/>
              </a:xfrm>
              <a:prstGeom prst="rect">
                <a:avLst/>
              </a:prstGeom>
              <a:solidFill>
                <a:srgbClr val="FFFFFF"/>
              </a:solidFill>
              <a:ln w="19050">
                <a:solidFill>
                  <a:srgbClr val="000000"/>
                </a:solidFill>
                <a:miter lim="800000"/>
                <a:headEnd/>
                <a:tailEnd/>
              </a:ln>
            </p:spPr>
            <p:txBody>
              <a:bodyPr/>
              <a:lstStyle/>
              <a:p>
                <a:endParaRPr lang="en-GB"/>
              </a:p>
            </p:txBody>
          </p:sp>
          <p:grpSp>
            <p:nvGrpSpPr>
              <p:cNvPr id="149752" name="Group 248"/>
              <p:cNvGrpSpPr>
                <a:grpSpLocks/>
              </p:cNvGrpSpPr>
              <p:nvPr/>
            </p:nvGrpSpPr>
            <p:grpSpPr bwMode="auto">
              <a:xfrm>
                <a:off x="4922" y="6242"/>
                <a:ext cx="503" cy="503"/>
                <a:chOff x="3727" y="2231"/>
                <a:chExt cx="510" cy="510"/>
              </a:xfrm>
            </p:grpSpPr>
            <p:sp>
              <p:nvSpPr>
                <p:cNvPr id="149753" name="Oval 249"/>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54" name="Line 250"/>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55" name="Line 251"/>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756" name="Group 252"/>
              <p:cNvGrpSpPr>
                <a:grpSpLocks/>
              </p:cNvGrpSpPr>
              <p:nvPr/>
            </p:nvGrpSpPr>
            <p:grpSpPr bwMode="auto">
              <a:xfrm>
                <a:off x="5373" y="5092"/>
                <a:ext cx="872" cy="728"/>
                <a:chOff x="5474" y="1732"/>
                <a:chExt cx="883" cy="738"/>
              </a:xfrm>
            </p:grpSpPr>
            <p:sp>
              <p:nvSpPr>
                <p:cNvPr id="149757" name="Rectangle 253"/>
                <p:cNvSpPr>
                  <a:spLocks noChangeArrowheads="1"/>
                </p:cNvSpPr>
                <p:nvPr/>
              </p:nvSpPr>
              <p:spPr bwMode="auto">
                <a:xfrm>
                  <a:off x="5474" y="1977"/>
                  <a:ext cx="878"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9758" name="Line 254"/>
                <p:cNvSpPr>
                  <a:spLocks noChangeShapeType="1"/>
                </p:cNvSpPr>
                <p:nvPr/>
              </p:nvSpPr>
              <p:spPr bwMode="auto">
                <a:xfrm>
                  <a:off x="5613" y="2103"/>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9759" name="Line 255"/>
                <p:cNvSpPr>
                  <a:spLocks noChangeShapeType="1"/>
                </p:cNvSpPr>
                <p:nvPr/>
              </p:nvSpPr>
              <p:spPr bwMode="auto">
                <a:xfrm>
                  <a:off x="5474" y="1741"/>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60" name="Line 256"/>
                <p:cNvSpPr>
                  <a:spLocks noChangeShapeType="1"/>
                </p:cNvSpPr>
                <p:nvPr/>
              </p:nvSpPr>
              <p:spPr bwMode="auto">
                <a:xfrm>
                  <a:off x="6257" y="1732"/>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61" name="Line 257"/>
                <p:cNvSpPr>
                  <a:spLocks noChangeShapeType="1"/>
                </p:cNvSpPr>
                <p:nvPr/>
              </p:nvSpPr>
              <p:spPr bwMode="auto">
                <a:xfrm>
                  <a:off x="5570" y="1972"/>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62" name="Line 258"/>
                <p:cNvSpPr>
                  <a:spLocks noChangeShapeType="1"/>
                </p:cNvSpPr>
                <p:nvPr/>
              </p:nvSpPr>
              <p:spPr bwMode="auto">
                <a:xfrm>
                  <a:off x="6356" y="1966"/>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763" name="Group 259"/>
              <p:cNvGrpSpPr>
                <a:grpSpLocks/>
              </p:cNvGrpSpPr>
              <p:nvPr/>
            </p:nvGrpSpPr>
            <p:grpSpPr bwMode="auto">
              <a:xfrm>
                <a:off x="5627" y="6240"/>
                <a:ext cx="503" cy="503"/>
                <a:chOff x="3727" y="2231"/>
                <a:chExt cx="510" cy="510"/>
              </a:xfrm>
            </p:grpSpPr>
            <p:sp>
              <p:nvSpPr>
                <p:cNvPr id="149764" name="Oval 260"/>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65" name="Line 261"/>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66" name="Line 262"/>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9767" name="Group 263"/>
            <p:cNvGrpSpPr>
              <a:grpSpLocks/>
            </p:cNvGrpSpPr>
            <p:nvPr/>
          </p:nvGrpSpPr>
          <p:grpSpPr bwMode="auto">
            <a:xfrm>
              <a:off x="6322" y="6239"/>
              <a:ext cx="503" cy="503"/>
              <a:chOff x="3727" y="2231"/>
              <a:chExt cx="510" cy="510"/>
            </a:xfrm>
          </p:grpSpPr>
          <p:sp>
            <p:nvSpPr>
              <p:cNvPr id="149768" name="Oval 264"/>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69" name="Line 265"/>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70" name="Line 266"/>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9771" name="Group 267"/>
          <p:cNvGrpSpPr>
            <a:grpSpLocks/>
          </p:cNvGrpSpPr>
          <p:nvPr/>
        </p:nvGrpSpPr>
        <p:grpSpPr bwMode="auto">
          <a:xfrm>
            <a:off x="6346825" y="598488"/>
            <a:ext cx="1184275" cy="1104900"/>
            <a:chOff x="3163" y="7290"/>
            <a:chExt cx="2009" cy="2160"/>
          </a:xfrm>
        </p:grpSpPr>
        <p:sp>
          <p:nvSpPr>
            <p:cNvPr id="149772" name="Rectangle 268"/>
            <p:cNvSpPr>
              <a:spLocks noChangeArrowheads="1"/>
            </p:cNvSpPr>
            <p:nvPr/>
          </p:nvSpPr>
          <p:spPr bwMode="auto">
            <a:xfrm>
              <a:off x="3163" y="7655"/>
              <a:ext cx="2009" cy="1037"/>
            </a:xfrm>
            <a:prstGeom prst="rect">
              <a:avLst/>
            </a:prstGeom>
            <a:solidFill>
              <a:srgbClr val="FFFFFF"/>
            </a:solidFill>
            <a:ln w="19050">
              <a:solidFill>
                <a:srgbClr val="000000"/>
              </a:solidFill>
              <a:miter lim="800000"/>
              <a:headEnd/>
              <a:tailEnd/>
            </a:ln>
          </p:spPr>
          <p:txBody>
            <a:bodyPr/>
            <a:lstStyle/>
            <a:p>
              <a:endParaRPr lang="en-GB"/>
            </a:p>
          </p:txBody>
        </p:sp>
        <p:grpSp>
          <p:nvGrpSpPr>
            <p:cNvPr id="149773" name="Group 269"/>
            <p:cNvGrpSpPr>
              <a:grpSpLocks/>
            </p:cNvGrpSpPr>
            <p:nvPr/>
          </p:nvGrpSpPr>
          <p:grpSpPr bwMode="auto">
            <a:xfrm>
              <a:off x="3323" y="8440"/>
              <a:ext cx="503" cy="503"/>
              <a:chOff x="3727" y="2231"/>
              <a:chExt cx="510" cy="510"/>
            </a:xfrm>
          </p:grpSpPr>
          <p:sp>
            <p:nvSpPr>
              <p:cNvPr id="149774" name="Oval 270"/>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75" name="Line 271"/>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76" name="Line 272"/>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777" name="Group 273"/>
            <p:cNvGrpSpPr>
              <a:grpSpLocks/>
            </p:cNvGrpSpPr>
            <p:nvPr/>
          </p:nvGrpSpPr>
          <p:grpSpPr bwMode="auto">
            <a:xfrm>
              <a:off x="3702" y="7290"/>
              <a:ext cx="872" cy="728"/>
              <a:chOff x="5474" y="1732"/>
              <a:chExt cx="883" cy="738"/>
            </a:xfrm>
          </p:grpSpPr>
          <p:sp>
            <p:nvSpPr>
              <p:cNvPr id="149778" name="Rectangle 274"/>
              <p:cNvSpPr>
                <a:spLocks noChangeArrowheads="1"/>
              </p:cNvSpPr>
              <p:nvPr/>
            </p:nvSpPr>
            <p:spPr bwMode="auto">
              <a:xfrm>
                <a:off x="5474" y="1977"/>
                <a:ext cx="878"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9779" name="Line 275"/>
              <p:cNvSpPr>
                <a:spLocks noChangeShapeType="1"/>
              </p:cNvSpPr>
              <p:nvPr/>
            </p:nvSpPr>
            <p:spPr bwMode="auto">
              <a:xfrm>
                <a:off x="5613" y="2103"/>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9780" name="Line 276"/>
              <p:cNvSpPr>
                <a:spLocks noChangeShapeType="1"/>
              </p:cNvSpPr>
              <p:nvPr/>
            </p:nvSpPr>
            <p:spPr bwMode="auto">
              <a:xfrm>
                <a:off x="5474" y="1741"/>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81" name="Line 277"/>
              <p:cNvSpPr>
                <a:spLocks noChangeShapeType="1"/>
              </p:cNvSpPr>
              <p:nvPr/>
            </p:nvSpPr>
            <p:spPr bwMode="auto">
              <a:xfrm>
                <a:off x="6257" y="1732"/>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82" name="Line 278"/>
              <p:cNvSpPr>
                <a:spLocks noChangeShapeType="1"/>
              </p:cNvSpPr>
              <p:nvPr/>
            </p:nvSpPr>
            <p:spPr bwMode="auto">
              <a:xfrm>
                <a:off x="5570" y="1972"/>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83" name="Line 279"/>
              <p:cNvSpPr>
                <a:spLocks noChangeShapeType="1"/>
              </p:cNvSpPr>
              <p:nvPr/>
            </p:nvSpPr>
            <p:spPr bwMode="auto">
              <a:xfrm>
                <a:off x="6356" y="1966"/>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9784" name="Rectangle 280"/>
            <p:cNvSpPr>
              <a:spLocks noChangeArrowheads="1"/>
            </p:cNvSpPr>
            <p:nvPr/>
          </p:nvSpPr>
          <p:spPr bwMode="auto">
            <a:xfrm>
              <a:off x="4193" y="8355"/>
              <a:ext cx="772" cy="855"/>
            </a:xfrm>
            <a:prstGeom prst="rect">
              <a:avLst/>
            </a:prstGeom>
            <a:solidFill>
              <a:srgbClr val="FFFFFF"/>
            </a:solidFill>
            <a:ln w="19050">
              <a:solidFill>
                <a:srgbClr val="000000"/>
              </a:solidFill>
              <a:miter lim="800000"/>
              <a:headEnd/>
              <a:tailEnd/>
            </a:ln>
          </p:spPr>
          <p:txBody>
            <a:bodyPr/>
            <a:lstStyle/>
            <a:p>
              <a:endParaRPr lang="en-GB"/>
            </a:p>
          </p:txBody>
        </p:sp>
        <p:grpSp>
          <p:nvGrpSpPr>
            <p:cNvPr id="149785" name="Group 281"/>
            <p:cNvGrpSpPr>
              <a:grpSpLocks/>
            </p:cNvGrpSpPr>
            <p:nvPr/>
          </p:nvGrpSpPr>
          <p:grpSpPr bwMode="auto">
            <a:xfrm>
              <a:off x="4327" y="8111"/>
              <a:ext cx="503" cy="503"/>
              <a:chOff x="3727" y="2231"/>
              <a:chExt cx="510" cy="510"/>
            </a:xfrm>
          </p:grpSpPr>
          <p:sp>
            <p:nvSpPr>
              <p:cNvPr id="149786" name="Oval 282"/>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87" name="Line 283"/>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88" name="Line 284"/>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789" name="Group 285"/>
            <p:cNvGrpSpPr>
              <a:grpSpLocks/>
            </p:cNvGrpSpPr>
            <p:nvPr/>
          </p:nvGrpSpPr>
          <p:grpSpPr bwMode="auto">
            <a:xfrm>
              <a:off x="4336" y="8947"/>
              <a:ext cx="503" cy="503"/>
              <a:chOff x="3727" y="2231"/>
              <a:chExt cx="510" cy="510"/>
            </a:xfrm>
          </p:grpSpPr>
          <p:sp>
            <p:nvSpPr>
              <p:cNvPr id="149790" name="Oval 286"/>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791" name="Line 287"/>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92" name="Line 288"/>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49793" name="Group 289"/>
          <p:cNvGrpSpPr>
            <a:grpSpLocks/>
          </p:cNvGrpSpPr>
          <p:nvPr/>
        </p:nvGrpSpPr>
        <p:grpSpPr bwMode="auto">
          <a:xfrm>
            <a:off x="7920038" y="577850"/>
            <a:ext cx="949325" cy="1223963"/>
            <a:chOff x="6614" y="6884"/>
            <a:chExt cx="1582" cy="2349"/>
          </a:xfrm>
        </p:grpSpPr>
        <p:sp>
          <p:nvSpPr>
            <p:cNvPr id="149794" name="Rectangle 290"/>
            <p:cNvSpPr>
              <a:spLocks noChangeArrowheads="1"/>
            </p:cNvSpPr>
            <p:nvPr/>
          </p:nvSpPr>
          <p:spPr bwMode="auto">
            <a:xfrm>
              <a:off x="6614" y="7249"/>
              <a:ext cx="1582" cy="1765"/>
            </a:xfrm>
            <a:prstGeom prst="rect">
              <a:avLst/>
            </a:prstGeom>
            <a:solidFill>
              <a:srgbClr val="FFFFFF"/>
            </a:solidFill>
            <a:ln w="19050">
              <a:solidFill>
                <a:srgbClr val="000000"/>
              </a:solidFill>
              <a:miter lim="800000"/>
              <a:headEnd/>
              <a:tailEnd/>
            </a:ln>
          </p:spPr>
          <p:txBody>
            <a:bodyPr/>
            <a:lstStyle/>
            <a:p>
              <a:endParaRPr lang="en-GB"/>
            </a:p>
          </p:txBody>
        </p:sp>
        <p:grpSp>
          <p:nvGrpSpPr>
            <p:cNvPr id="149795" name="Group 291"/>
            <p:cNvGrpSpPr>
              <a:grpSpLocks/>
            </p:cNvGrpSpPr>
            <p:nvPr/>
          </p:nvGrpSpPr>
          <p:grpSpPr bwMode="auto">
            <a:xfrm>
              <a:off x="6929" y="6884"/>
              <a:ext cx="872" cy="728"/>
              <a:chOff x="5474" y="1732"/>
              <a:chExt cx="883" cy="738"/>
            </a:xfrm>
          </p:grpSpPr>
          <p:sp>
            <p:nvSpPr>
              <p:cNvPr id="149796" name="Rectangle 292"/>
              <p:cNvSpPr>
                <a:spLocks noChangeArrowheads="1"/>
              </p:cNvSpPr>
              <p:nvPr/>
            </p:nvSpPr>
            <p:spPr bwMode="auto">
              <a:xfrm>
                <a:off x="5474" y="1977"/>
                <a:ext cx="878" cy="26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endParaRPr lang="en-GB"/>
              </a:p>
            </p:txBody>
          </p:sp>
          <p:sp>
            <p:nvSpPr>
              <p:cNvPr id="149797" name="Line 293"/>
              <p:cNvSpPr>
                <a:spLocks noChangeShapeType="1"/>
              </p:cNvSpPr>
              <p:nvPr/>
            </p:nvSpPr>
            <p:spPr bwMode="auto">
              <a:xfrm>
                <a:off x="5613" y="2103"/>
                <a:ext cx="65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9798" name="Line 294"/>
              <p:cNvSpPr>
                <a:spLocks noChangeShapeType="1"/>
              </p:cNvSpPr>
              <p:nvPr/>
            </p:nvSpPr>
            <p:spPr bwMode="auto">
              <a:xfrm>
                <a:off x="5474" y="1741"/>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799" name="Line 295"/>
              <p:cNvSpPr>
                <a:spLocks noChangeShapeType="1"/>
              </p:cNvSpPr>
              <p:nvPr/>
            </p:nvSpPr>
            <p:spPr bwMode="auto">
              <a:xfrm>
                <a:off x="6257" y="1732"/>
                <a:ext cx="1" cy="7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800" name="Line 296"/>
              <p:cNvSpPr>
                <a:spLocks noChangeShapeType="1"/>
              </p:cNvSpPr>
              <p:nvPr/>
            </p:nvSpPr>
            <p:spPr bwMode="auto">
              <a:xfrm>
                <a:off x="5570" y="1972"/>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801" name="Line 297"/>
              <p:cNvSpPr>
                <a:spLocks noChangeShapeType="1"/>
              </p:cNvSpPr>
              <p:nvPr/>
            </p:nvSpPr>
            <p:spPr bwMode="auto">
              <a:xfrm>
                <a:off x="6356" y="1966"/>
                <a:ext cx="1"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802" name="Group 298"/>
            <p:cNvGrpSpPr>
              <a:grpSpLocks/>
            </p:cNvGrpSpPr>
            <p:nvPr/>
          </p:nvGrpSpPr>
          <p:grpSpPr bwMode="auto">
            <a:xfrm>
              <a:off x="6615" y="8032"/>
              <a:ext cx="1575" cy="1201"/>
              <a:chOff x="6615" y="8032"/>
              <a:chExt cx="1575" cy="1201"/>
            </a:xfrm>
          </p:grpSpPr>
          <p:grpSp>
            <p:nvGrpSpPr>
              <p:cNvPr id="149803" name="Group 299"/>
              <p:cNvGrpSpPr>
                <a:grpSpLocks/>
              </p:cNvGrpSpPr>
              <p:nvPr/>
            </p:nvGrpSpPr>
            <p:grpSpPr bwMode="auto">
              <a:xfrm>
                <a:off x="7136" y="8730"/>
                <a:ext cx="503" cy="503"/>
                <a:chOff x="3727" y="2231"/>
                <a:chExt cx="510" cy="510"/>
              </a:xfrm>
            </p:grpSpPr>
            <p:sp>
              <p:nvSpPr>
                <p:cNvPr id="149804" name="Oval 300"/>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805" name="Line 301"/>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806" name="Line 302"/>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9807" name="Line 303"/>
              <p:cNvSpPr>
                <a:spLocks noChangeShapeType="1"/>
              </p:cNvSpPr>
              <p:nvPr/>
            </p:nvSpPr>
            <p:spPr bwMode="auto">
              <a:xfrm flipV="1">
                <a:off x="6615" y="8273"/>
                <a:ext cx="1575" cy="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9808" name="Group 304"/>
              <p:cNvGrpSpPr>
                <a:grpSpLocks/>
              </p:cNvGrpSpPr>
              <p:nvPr/>
            </p:nvGrpSpPr>
            <p:grpSpPr bwMode="auto">
              <a:xfrm>
                <a:off x="6774" y="8034"/>
                <a:ext cx="503" cy="503"/>
                <a:chOff x="3727" y="2231"/>
                <a:chExt cx="510" cy="510"/>
              </a:xfrm>
            </p:grpSpPr>
            <p:sp>
              <p:nvSpPr>
                <p:cNvPr id="149809" name="Oval 305"/>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810" name="Line 306"/>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811" name="Line 307"/>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9812" name="Group 308"/>
              <p:cNvGrpSpPr>
                <a:grpSpLocks/>
              </p:cNvGrpSpPr>
              <p:nvPr/>
            </p:nvGrpSpPr>
            <p:grpSpPr bwMode="auto">
              <a:xfrm>
                <a:off x="7511" y="8032"/>
                <a:ext cx="503" cy="503"/>
                <a:chOff x="3727" y="2231"/>
                <a:chExt cx="510" cy="510"/>
              </a:xfrm>
            </p:grpSpPr>
            <p:sp>
              <p:nvSpPr>
                <p:cNvPr id="149813" name="Oval 309"/>
                <p:cNvSpPr>
                  <a:spLocks noChangeArrowheads="1"/>
                </p:cNvSpPr>
                <p:nvPr/>
              </p:nvSpPr>
              <p:spPr bwMode="auto">
                <a:xfrm>
                  <a:off x="3727" y="2231"/>
                  <a:ext cx="510" cy="510"/>
                </a:xfrm>
                <a:prstGeom prst="ellipse">
                  <a:avLst/>
                </a:prstGeom>
                <a:solidFill>
                  <a:srgbClr val="FFFFFF"/>
                </a:solidFill>
                <a:ln w="19050">
                  <a:solidFill>
                    <a:srgbClr val="000000"/>
                  </a:solidFill>
                  <a:round/>
                  <a:headEnd/>
                  <a:tailEnd/>
                </a:ln>
              </p:spPr>
              <p:txBody>
                <a:bodyPr/>
                <a:lstStyle/>
                <a:p>
                  <a:endParaRPr lang="en-GB"/>
                </a:p>
              </p:txBody>
            </p:sp>
            <p:sp>
              <p:nvSpPr>
                <p:cNvPr id="149814" name="Line 310"/>
                <p:cNvSpPr>
                  <a:spLocks noChangeShapeType="1"/>
                </p:cNvSpPr>
                <p:nvPr/>
              </p:nvSpPr>
              <p:spPr bwMode="auto">
                <a:xfrm>
                  <a:off x="3795" y="2325"/>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9815" name="Line 311"/>
                <p:cNvSpPr>
                  <a:spLocks noChangeShapeType="1"/>
                </p:cNvSpPr>
                <p:nvPr/>
              </p:nvSpPr>
              <p:spPr bwMode="auto">
                <a:xfrm flipH="1">
                  <a:off x="3798" y="2319"/>
                  <a:ext cx="369"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sp>
        <p:nvSpPr>
          <p:cNvPr id="150098" name="Rectangle 594"/>
          <p:cNvSpPr>
            <a:spLocks noChangeArrowheads="1"/>
          </p:cNvSpPr>
          <p:nvPr/>
        </p:nvSpPr>
        <p:spPr bwMode="auto">
          <a:xfrm>
            <a:off x="8153400" y="19177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GB" altLang="en-US">
                <a:solidFill>
                  <a:srgbClr val="000000"/>
                </a:solidFill>
                <a:ea typeface="Times" pitchFamily="18" charset="0"/>
                <a:cs typeface="Arial" charset="0"/>
              </a:rPr>
              <a:t>(g)</a:t>
            </a:r>
            <a:endParaRPr lang="en-US" altLang="en-US">
              <a:solidFill>
                <a:srgbClr val="000000"/>
              </a:solidFill>
              <a:ea typeface="Times" pitchFamily="18" charset="0"/>
              <a:cs typeface="Arial" charset="0"/>
            </a:endParaRPr>
          </a:p>
        </p:txBody>
      </p:sp>
    </p:spTree>
    <p:extLst>
      <p:ext uri="{BB962C8B-B14F-4D97-AF65-F5344CB8AC3E}">
        <p14:creationId xmlns:p14="http://schemas.microsoft.com/office/powerpoint/2010/main" val="95773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02600" y="1730464"/>
            <a:ext cx="8218488" cy="391636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AutoNum type="arabicPeriod"/>
            </a:pPr>
            <a:endParaRPr lang="en-GB" altLang="en-US" dirty="0" smtClean="0"/>
          </a:p>
          <a:p>
            <a:pPr marL="609600" indent="-609600">
              <a:lnSpc>
                <a:spcPct val="80000"/>
              </a:lnSpc>
              <a:buFontTx/>
              <a:buAutoNum type="arabicPeriod"/>
            </a:pPr>
            <a:r>
              <a:rPr lang="en-GB" altLang="en-US" dirty="0" smtClean="0"/>
              <a:t>State the current rules for currents (a) at junctions and (b) through series components. Give a numerical example or the first rule.</a:t>
            </a:r>
          </a:p>
          <a:p>
            <a:pPr marL="609600" indent="-609600">
              <a:lnSpc>
                <a:spcPct val="80000"/>
              </a:lnSpc>
              <a:buFontTx/>
              <a:buAutoNum type="arabicPeriod"/>
            </a:pPr>
            <a:r>
              <a:rPr lang="en-GB" altLang="en-US" dirty="0" smtClean="0"/>
              <a:t>State the potential difference rules for (a) series components, (b) parallel components and (c) a complete circuit loop. Draw diagrams showing each rule and give a numerical example of the final rule.</a:t>
            </a:r>
          </a:p>
          <a:p>
            <a:pPr marL="0" indent="0">
              <a:lnSpc>
                <a:spcPct val="80000"/>
              </a:lnSpc>
              <a:buFont typeface="Arial" panose="020B0604020202020204" pitchFamily="34" charset="0"/>
              <a:buNone/>
            </a:pPr>
            <a:endParaRPr lang="en-GB" altLang="en-US" dirty="0" smtClean="0"/>
          </a:p>
        </p:txBody>
      </p:sp>
      <p:sp>
        <p:nvSpPr>
          <p:cNvPr id="9" name="Rectangle 8"/>
          <p:cNvSpPr/>
          <p:nvPr/>
        </p:nvSpPr>
        <p:spPr>
          <a:xfrm>
            <a:off x="809546" y="838453"/>
            <a:ext cx="757887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GB" altLang="en-US" sz="3600" dirty="0"/>
              <a:t>Complete the worksheet</a:t>
            </a:r>
          </a:p>
        </p:txBody>
      </p:sp>
    </p:spTree>
    <p:extLst>
      <p:ext uri="{BB962C8B-B14F-4D97-AF65-F5344CB8AC3E}">
        <p14:creationId xmlns:p14="http://schemas.microsoft.com/office/powerpoint/2010/main" val="4154210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1618"/>
            <a:ext cx="7886700" cy="1325563"/>
          </a:xfrm>
        </p:spPr>
        <p:txBody>
          <a:bodyPr/>
          <a:lstStyle/>
          <a:p>
            <a:pPr algn="ctr"/>
            <a:r>
              <a:rPr lang="en-GB"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Homework for Next lesson</a:t>
            </a: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628650" y="1957982"/>
            <a:ext cx="7886700" cy="4351338"/>
          </a:xfrm>
        </p:spPr>
        <p:txBody>
          <a:bodyPr>
            <a:normAutofit/>
          </a:bodyPr>
          <a:lstStyle/>
          <a:p>
            <a:r>
              <a:rPr lang="en-GB" sz="3600" dirty="0" smtClean="0"/>
              <a:t>Read through Page 214 and 216 make notes</a:t>
            </a:r>
          </a:p>
          <a:p>
            <a:r>
              <a:rPr lang="en-GB" sz="3600" dirty="0" smtClean="0"/>
              <a:t>Answer questions on page 216</a:t>
            </a:r>
          </a:p>
          <a:p>
            <a:r>
              <a:rPr lang="en-GB" sz="3600" dirty="0" smtClean="0"/>
              <a:t>Complete Exam Questions</a:t>
            </a:r>
          </a:p>
        </p:txBody>
      </p:sp>
    </p:spTree>
    <p:extLst>
      <p:ext uri="{BB962C8B-B14F-4D97-AF65-F5344CB8AC3E}">
        <p14:creationId xmlns:p14="http://schemas.microsoft.com/office/powerpoint/2010/main" val="3224518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type="body" sz="half" idx="2"/>
          </p:nvPr>
        </p:nvSpPr>
        <p:spPr>
          <a:xfrm>
            <a:off x="293186" y="2420888"/>
            <a:ext cx="4038600" cy="3278643"/>
          </a:xfrm>
        </p:spPr>
        <p:txBody>
          <a:bodyPr>
            <a:normAutofit lnSpcReduction="10000"/>
          </a:bodyPr>
          <a:lstStyle/>
          <a:p>
            <a:pPr marL="0" indent="0" algn="ctr" eaLnBrk="1" hangingPunct="1">
              <a:lnSpc>
                <a:spcPct val="90000"/>
              </a:lnSpc>
              <a:buFontTx/>
              <a:buNone/>
            </a:pPr>
            <a:r>
              <a:rPr lang="en-GB" altLang="en-US" sz="2400" b="1" dirty="0" smtClean="0">
                <a:solidFill>
                  <a:srgbClr val="FF3300"/>
                </a:solidFill>
              </a:rPr>
              <a:t>At any junction in a circuit, the total current leaving the junction is equal to the total current entering the junction.</a:t>
            </a:r>
          </a:p>
          <a:p>
            <a:pPr marL="0" indent="0" eaLnBrk="1" hangingPunct="1">
              <a:lnSpc>
                <a:spcPct val="90000"/>
              </a:lnSpc>
              <a:buFontTx/>
              <a:buNone/>
            </a:pPr>
            <a:endParaRPr lang="en-GB" altLang="en-US" sz="2400" dirty="0" smtClean="0">
              <a:solidFill>
                <a:srgbClr val="FF3300"/>
              </a:solidFill>
            </a:endParaRPr>
          </a:p>
          <a:p>
            <a:pPr marL="0" indent="0" eaLnBrk="1" hangingPunct="1">
              <a:lnSpc>
                <a:spcPct val="90000"/>
              </a:lnSpc>
              <a:buFontTx/>
              <a:buNone/>
            </a:pPr>
            <a:r>
              <a:rPr lang="en-GB" altLang="en-US" sz="2400" dirty="0" smtClean="0"/>
              <a:t>This rule follows from that fact that electric charge is always conserved.</a:t>
            </a:r>
          </a:p>
        </p:txBody>
      </p:sp>
      <p:pic>
        <p:nvPicPr>
          <p:cNvPr id="410629" name="Picture 5" descr="B058F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44009" y="1052736"/>
            <a:ext cx="4176464" cy="2303462"/>
          </a:xfrm>
          <a:noFill/>
          <a:ln>
            <a:solidFill>
              <a:schemeClr val="tx1"/>
            </a:solidFill>
          </a:ln>
        </p:spPr>
      </p:pic>
      <p:sp>
        <p:nvSpPr>
          <p:cNvPr id="410630" name="Text Box 6"/>
          <p:cNvSpPr txBox="1">
            <a:spLocks noChangeArrowheads="1"/>
          </p:cNvSpPr>
          <p:nvPr/>
        </p:nvSpPr>
        <p:spPr bwMode="auto">
          <a:xfrm>
            <a:off x="4644008" y="3847950"/>
            <a:ext cx="4176712" cy="203132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dirty="0">
                <a:latin typeface="+mj-lt"/>
              </a:rPr>
              <a:t>Total current into the junction = 0.5 A</a:t>
            </a:r>
          </a:p>
          <a:p>
            <a:pPr algn="ctr" eaLnBrk="1" hangingPunct="1">
              <a:spcBef>
                <a:spcPct val="50000"/>
              </a:spcBef>
            </a:pPr>
            <a:r>
              <a:rPr lang="en-GB" altLang="en-US" dirty="0">
                <a:latin typeface="+mj-lt"/>
              </a:rPr>
              <a:t>Total current out of the junction = 1.5 A</a:t>
            </a:r>
          </a:p>
          <a:p>
            <a:pPr algn="ctr" eaLnBrk="1" hangingPunct="1">
              <a:spcBef>
                <a:spcPct val="50000"/>
              </a:spcBef>
            </a:pPr>
            <a:r>
              <a:rPr lang="en-GB" altLang="en-US" b="1" dirty="0">
                <a:latin typeface="+mj-lt"/>
              </a:rPr>
              <a:t>Therefore wire 3 must have 1.0 A INTO the </a:t>
            </a:r>
            <a:r>
              <a:rPr lang="en-GB" altLang="en-US" b="1" dirty="0" smtClean="0">
                <a:latin typeface="+mj-lt"/>
              </a:rPr>
              <a:t>junction</a:t>
            </a:r>
            <a:endParaRPr lang="en-GB" altLang="en-US" b="1" dirty="0">
              <a:latin typeface="+mj-lt"/>
            </a:endParaRPr>
          </a:p>
        </p:txBody>
      </p:sp>
      <p:sp>
        <p:nvSpPr>
          <p:cNvPr id="6150" name="Text Box 7"/>
          <p:cNvSpPr txBox="1">
            <a:spLocks noChangeArrowheads="1"/>
          </p:cNvSpPr>
          <p:nvPr/>
        </p:nvSpPr>
        <p:spPr bwMode="auto">
          <a:xfrm>
            <a:off x="395288" y="6295876"/>
            <a:ext cx="511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dirty="0">
                <a:hlinkClick r:id="rId4"/>
              </a:rPr>
              <a:t>NTNU Current flow in series and parallel circuits</a:t>
            </a:r>
            <a:endParaRPr lang="en-GB" altLang="en-US" dirty="0"/>
          </a:p>
        </p:txBody>
      </p:sp>
      <p:sp>
        <p:nvSpPr>
          <p:cNvPr id="3" name="Rectangle 2"/>
          <p:cNvSpPr/>
          <p:nvPr/>
        </p:nvSpPr>
        <p:spPr>
          <a:xfrm>
            <a:off x="306325" y="1124743"/>
            <a:ext cx="4025461" cy="1077218"/>
          </a:xfrm>
          <a:prstGeom prst="rect">
            <a:avLst/>
          </a:prstGeom>
        </p:spPr>
        <p:txBody>
          <a:bodyPr wrap="none">
            <a:spAutoFit/>
          </a:bodyPr>
          <a:lstStyle/>
          <a:p>
            <a:pPr algn="ctr"/>
            <a:r>
              <a:rPr lang="en-GB" alt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Kirchhoff’s 1</a:t>
            </a:r>
            <a:r>
              <a:rPr lang="en-GB" altLang="en-US" sz="3200" b="1" baseline="30000" dirty="0">
                <a:ln w="18000">
                  <a:solidFill>
                    <a:schemeClr val="accent2">
                      <a:satMod val="140000"/>
                    </a:schemeClr>
                  </a:solidFill>
                  <a:prstDash val="solid"/>
                  <a:miter lim="800000"/>
                </a:ln>
                <a:noFill/>
                <a:effectLst>
                  <a:outerShdw blurRad="25500" dist="23000" dir="7020000" algn="tl">
                    <a:srgbClr val="000000">
                      <a:alpha val="50000"/>
                    </a:srgbClr>
                  </a:outerShdw>
                </a:effectLst>
              </a:rPr>
              <a:t>st</a:t>
            </a:r>
            <a:r>
              <a:rPr lang="en-GB" alt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GB"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law </a:t>
            </a:r>
          </a:p>
          <a:p>
            <a:pPr algn="ctr"/>
            <a:r>
              <a:rPr lang="en-GB"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(Current rules)</a:t>
            </a:r>
            <a:endParaRPr lang="en-GB"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54208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6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6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sz="half" idx="2"/>
          </p:nvPr>
        </p:nvSpPr>
        <p:spPr>
          <a:xfrm>
            <a:off x="4860032" y="3922094"/>
            <a:ext cx="4144577" cy="2592288"/>
          </a:xfrm>
        </p:spPr>
        <p:style>
          <a:lnRef idx="2">
            <a:schemeClr val="accent6"/>
          </a:lnRef>
          <a:fillRef idx="1">
            <a:schemeClr val="lt1"/>
          </a:fillRef>
          <a:effectRef idx="0">
            <a:schemeClr val="accent6"/>
          </a:effectRef>
          <a:fontRef idx="minor">
            <a:schemeClr val="dk1"/>
          </a:fontRef>
        </p:style>
        <p:txBody>
          <a:bodyPr>
            <a:noAutofit/>
          </a:bodyPr>
          <a:lstStyle/>
          <a:p>
            <a:pPr marL="0" indent="0" eaLnBrk="1" hangingPunct="1">
              <a:lnSpc>
                <a:spcPct val="90000"/>
              </a:lnSpc>
              <a:buFontTx/>
              <a:buNone/>
            </a:pPr>
            <a:r>
              <a:rPr lang="en-GB" altLang="en-US" sz="2400" dirty="0" smtClean="0"/>
              <a:t>The current entering a component is the same as the current leaving the component</a:t>
            </a:r>
          </a:p>
          <a:p>
            <a:pPr marL="0" indent="0" eaLnBrk="1" hangingPunct="1">
              <a:lnSpc>
                <a:spcPct val="90000"/>
              </a:lnSpc>
              <a:buFontTx/>
              <a:buNone/>
            </a:pPr>
            <a:endParaRPr lang="en-GB" altLang="en-US" sz="2400" dirty="0" smtClean="0"/>
          </a:p>
          <a:p>
            <a:pPr marL="0" indent="0" algn="ctr" eaLnBrk="1" hangingPunct="1">
              <a:lnSpc>
                <a:spcPct val="90000"/>
              </a:lnSpc>
              <a:buFontTx/>
              <a:buNone/>
            </a:pPr>
            <a:r>
              <a:rPr lang="en-GB" altLang="en-US" sz="2400" b="1" i="1" dirty="0" smtClean="0"/>
              <a:t>Components do not use up current</a:t>
            </a:r>
          </a:p>
        </p:txBody>
      </p:sp>
      <p:grpSp>
        <p:nvGrpSpPr>
          <p:cNvPr id="2" name="Group 4"/>
          <p:cNvGrpSpPr>
            <a:grpSpLocks/>
          </p:cNvGrpSpPr>
          <p:nvPr/>
        </p:nvGrpSpPr>
        <p:grpSpPr bwMode="auto">
          <a:xfrm>
            <a:off x="617152" y="764315"/>
            <a:ext cx="8207375" cy="2990850"/>
            <a:chOff x="-2561" y="1028"/>
            <a:chExt cx="5170" cy="1884"/>
          </a:xfrm>
        </p:grpSpPr>
        <p:pic>
          <p:nvPicPr>
            <p:cNvPr id="7174" name="Picture 5" descr="B058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1028"/>
              <a:ext cx="2178" cy="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6"/>
            <p:cNvSpPr txBox="1">
              <a:spLocks noChangeArrowheads="1"/>
            </p:cNvSpPr>
            <p:nvPr/>
          </p:nvSpPr>
          <p:spPr bwMode="auto">
            <a:xfrm>
              <a:off x="-2561" y="1398"/>
              <a:ext cx="2627" cy="1144"/>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dirty="0">
                  <a:latin typeface="+mj-lt"/>
                </a:rPr>
                <a:t>Ammeters A</a:t>
              </a:r>
              <a:r>
                <a:rPr lang="en-GB" altLang="en-US" sz="2800" baseline="-25000" dirty="0">
                  <a:latin typeface="+mj-lt"/>
                </a:rPr>
                <a:t>1</a:t>
              </a:r>
              <a:r>
                <a:rPr lang="en-GB" altLang="en-US" sz="2800" dirty="0">
                  <a:latin typeface="+mj-lt"/>
                </a:rPr>
                <a:t> and A</a:t>
              </a:r>
              <a:r>
                <a:rPr lang="en-GB" altLang="en-US" sz="2800" baseline="-25000" dirty="0">
                  <a:latin typeface="+mj-lt"/>
                </a:rPr>
                <a:t>2</a:t>
              </a:r>
              <a:r>
                <a:rPr lang="en-GB" altLang="en-US" sz="2800" dirty="0">
                  <a:latin typeface="+mj-lt"/>
                </a:rPr>
                <a:t> are in series with the bulb and cell. </a:t>
              </a:r>
              <a:r>
                <a:rPr lang="en-GB" altLang="en-US" sz="2800" b="1" dirty="0" smtClean="0">
                  <a:latin typeface="+mj-lt"/>
                </a:rPr>
                <a:t>What will they show and why?</a:t>
              </a:r>
              <a:endParaRPr lang="en-GB" altLang="en-US" sz="2800" b="1" dirty="0">
                <a:latin typeface="+mj-lt"/>
              </a:endParaRPr>
            </a:p>
          </p:txBody>
        </p:sp>
      </p:grpSp>
      <p:sp>
        <p:nvSpPr>
          <p:cNvPr id="4" name="Rectangle 3"/>
          <p:cNvSpPr/>
          <p:nvPr/>
        </p:nvSpPr>
        <p:spPr>
          <a:xfrm>
            <a:off x="35496" y="3842477"/>
            <a:ext cx="4572000" cy="275152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90000"/>
              </a:lnSpc>
            </a:pPr>
            <a:r>
              <a:rPr lang="en-GB" altLang="en-US" sz="2400" dirty="0"/>
              <a:t>The current passing through two or more components in series is the same through each component</a:t>
            </a:r>
          </a:p>
          <a:p>
            <a:pPr>
              <a:lnSpc>
                <a:spcPct val="90000"/>
              </a:lnSpc>
            </a:pPr>
            <a:endParaRPr lang="en-GB" altLang="en-US" sz="2400" dirty="0"/>
          </a:p>
          <a:p>
            <a:pPr algn="ctr">
              <a:lnSpc>
                <a:spcPct val="90000"/>
              </a:lnSpc>
            </a:pPr>
            <a:r>
              <a:rPr lang="en-GB" altLang="en-US" sz="2400" b="1" dirty="0"/>
              <a:t>The rate of flow of charge through components in series is always the same</a:t>
            </a:r>
          </a:p>
        </p:txBody>
      </p:sp>
    </p:spTree>
    <p:extLst>
      <p:ext uri="{BB962C8B-B14F-4D97-AF65-F5344CB8AC3E}">
        <p14:creationId xmlns:p14="http://schemas.microsoft.com/office/powerpoint/2010/main" val="11496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0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uiExpand="1"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0" y="2382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139266" name="Picture 2" descr="P02-21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40038"/>
            <a:ext cx="9144000" cy="2500312"/>
          </a:xfrm>
          <a:prstGeom prst="rect">
            <a:avLst/>
          </a:prstGeom>
          <a:noFill/>
          <a:extLst>
            <a:ext uri="{909E8E84-426E-40DD-AFC4-6F175D3DCCD1}">
              <a14:hiddenFill xmlns:a14="http://schemas.microsoft.com/office/drawing/2010/main">
                <a:solidFill>
                  <a:srgbClr val="FFFFFF"/>
                </a:solidFill>
              </a14:hiddenFill>
            </a:ext>
          </a:extLst>
        </p:spPr>
      </p:pic>
      <p:sp>
        <p:nvSpPr>
          <p:cNvPr id="139268" name="Rectangle 4"/>
          <p:cNvSpPr>
            <a:spLocks noChangeArrowheads="1"/>
          </p:cNvSpPr>
          <p:nvPr/>
        </p:nvSpPr>
        <p:spPr bwMode="auto">
          <a:xfrm>
            <a:off x="539552" y="1294944"/>
            <a:ext cx="8313738" cy="954107"/>
          </a:xfrm>
          <a:prstGeom prst="rect">
            <a:avLst/>
          </a:prstGeom>
          <a:ln/>
        </p:spPr>
        <p:style>
          <a:lnRef idx="3">
            <a:schemeClr val="lt1"/>
          </a:lnRef>
          <a:fillRef idx="1">
            <a:schemeClr val="accent4"/>
          </a:fillRef>
          <a:effectRef idx="1">
            <a:schemeClr val="accent4"/>
          </a:effectRef>
          <a:fontRef idx="minor">
            <a:schemeClr val="lt1"/>
          </a:fontRef>
        </p:style>
        <p:txBody>
          <a:bodyPr anchor="ctr">
            <a:spAutoFit/>
          </a:bodyPr>
          <a:lstStyle/>
          <a:p>
            <a:pPr algn="ctr">
              <a:spcBef>
                <a:spcPct val="0"/>
              </a:spcBef>
            </a:pPr>
            <a:r>
              <a:rPr lang="en-GB" altLang="en-US" sz="2800" dirty="0" smtClean="0">
                <a:cs typeface="Times New Roman" pitchFamily="18" charset="0"/>
              </a:rPr>
              <a:t>Write </a:t>
            </a:r>
            <a:r>
              <a:rPr lang="en-GB" altLang="en-US" sz="2800" dirty="0">
                <a:cs typeface="Times New Roman" pitchFamily="18" charset="0"/>
              </a:rPr>
              <a:t>down the readings you would expect on the ammeters in the circuits below.</a:t>
            </a:r>
            <a:endParaRPr lang="en-GB" altLang="en-US" sz="2800" dirty="0">
              <a:latin typeface="Arial" charset="0"/>
            </a:endParaRPr>
          </a:p>
        </p:txBody>
      </p:sp>
    </p:spTree>
    <p:extLst>
      <p:ext uri="{BB962C8B-B14F-4D97-AF65-F5344CB8AC3E}">
        <p14:creationId xmlns:p14="http://schemas.microsoft.com/office/powerpoint/2010/main" val="892437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sz="half" idx="2"/>
          </p:nvPr>
        </p:nvSpPr>
        <p:spPr>
          <a:xfrm>
            <a:off x="714595" y="5065819"/>
            <a:ext cx="8002587" cy="1675550"/>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altLang="en-US" sz="2400" dirty="0" smtClean="0"/>
              <a:t>1</a:t>
            </a:r>
            <a:r>
              <a:rPr lang="en-GB" altLang="en-US" sz="2400" dirty="0"/>
              <a:t>. Components in series</a:t>
            </a:r>
            <a:endParaRPr lang="en-GB" altLang="en-US" sz="2400" b="1" dirty="0" smtClean="0">
              <a:solidFill>
                <a:srgbClr val="FF3300"/>
              </a:solidFill>
            </a:endParaRPr>
          </a:p>
          <a:p>
            <a:pPr marL="0" indent="0" eaLnBrk="1" hangingPunct="1">
              <a:buFontTx/>
              <a:buNone/>
            </a:pPr>
            <a:r>
              <a:rPr lang="en-GB" altLang="en-US" sz="2400" dirty="0" smtClean="0"/>
              <a:t>For two or more components in series, the total </a:t>
            </a:r>
            <a:r>
              <a:rPr lang="en-GB" altLang="en-US" sz="2400" dirty="0" err="1" smtClean="0"/>
              <a:t>p.d</a:t>
            </a:r>
            <a:r>
              <a:rPr lang="en-GB" altLang="en-US" sz="2400" dirty="0" smtClean="0"/>
              <a:t>. across all the components is equal to the sum of the potential differences across each component.</a:t>
            </a:r>
          </a:p>
        </p:txBody>
      </p:sp>
      <p:sp>
        <p:nvSpPr>
          <p:cNvPr id="4" name="Rectangle 2"/>
          <p:cNvSpPr txBox="1">
            <a:spLocks noChangeArrowheads="1"/>
          </p:cNvSpPr>
          <p:nvPr/>
        </p:nvSpPr>
        <p:spPr>
          <a:xfrm>
            <a:off x="467544" y="62865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3200" dirty="0" smtClean="0"/>
          </a:p>
        </p:txBody>
      </p:sp>
      <p:sp>
        <p:nvSpPr>
          <p:cNvPr id="6" name="Rectangle 5"/>
          <p:cNvSpPr/>
          <p:nvPr/>
        </p:nvSpPr>
        <p:spPr>
          <a:xfrm>
            <a:off x="467544" y="805934"/>
            <a:ext cx="5777544" cy="1077218"/>
          </a:xfrm>
          <a:prstGeom prst="rect">
            <a:avLst/>
          </a:prstGeom>
        </p:spPr>
        <p:txBody>
          <a:bodyPr wrap="none">
            <a:spAutoFit/>
          </a:bodyPr>
          <a:lstStyle/>
          <a:p>
            <a:pPr algn="ctr"/>
            <a:r>
              <a:rPr lang="en-GB" alt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Kirchhoff’s </a:t>
            </a:r>
            <a:r>
              <a:rPr lang="en-GB"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a:t>
            </a:r>
            <a:r>
              <a:rPr lang="en-GB" altLang="en-US" sz="3200" b="1" baseline="30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nd</a:t>
            </a:r>
            <a:r>
              <a:rPr lang="en-GB"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law </a:t>
            </a:r>
          </a:p>
          <a:p>
            <a:pPr algn="ctr"/>
            <a:r>
              <a:rPr lang="en-GB" alt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(Potential difference  </a:t>
            </a:r>
            <a:r>
              <a:rPr lang="en-GB"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rules)</a:t>
            </a:r>
            <a:endParaRPr lang="en-GB"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Rectangle 1"/>
          <p:cNvSpPr/>
          <p:nvPr/>
        </p:nvSpPr>
        <p:spPr>
          <a:xfrm>
            <a:off x="251521" y="1883152"/>
            <a:ext cx="5328592" cy="2677656"/>
          </a:xfrm>
          <a:prstGeom prst="rect">
            <a:avLst/>
          </a:prstGeom>
        </p:spPr>
        <p:txBody>
          <a:bodyPr wrap="square">
            <a:spAutoFit/>
          </a:bodyPr>
          <a:lstStyle/>
          <a:p>
            <a:pPr algn="ctr"/>
            <a:r>
              <a:rPr lang="en-GB" altLang="en-US" sz="2400" b="1" dirty="0" smtClean="0">
                <a:solidFill>
                  <a:srgbClr val="FF0000"/>
                </a:solidFill>
              </a:rPr>
              <a:t>Around </a:t>
            </a:r>
            <a:r>
              <a:rPr lang="en-GB" altLang="en-US" sz="2400" b="1" dirty="0">
                <a:solidFill>
                  <a:srgbClr val="FF0000"/>
                </a:solidFill>
              </a:rPr>
              <a:t>any closed loop in a circuit, the sum of the potential differences </a:t>
            </a:r>
            <a:r>
              <a:rPr lang="en-GB" altLang="en-US" sz="2400" b="1" dirty="0" smtClean="0">
                <a:solidFill>
                  <a:srgbClr val="FF0000"/>
                </a:solidFill>
              </a:rPr>
              <a:t>across </a:t>
            </a:r>
            <a:r>
              <a:rPr lang="en-GB" altLang="en-US" sz="2400" b="1" dirty="0">
                <a:solidFill>
                  <a:srgbClr val="FF0000"/>
                </a:solidFill>
              </a:rPr>
              <a:t>all components is zero.  Any charge that starts and ends up at the same point must have gained as much energy as it lost. </a:t>
            </a:r>
            <a:endParaRPr lang="en-GB" sz="24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367" y="1999018"/>
            <a:ext cx="184785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5"/>
          <p:cNvSpPr>
            <a:spLocks noChangeArrowheads="1"/>
          </p:cNvSpPr>
          <p:nvPr/>
        </p:nvSpPr>
        <p:spPr bwMode="auto">
          <a:xfrm>
            <a:off x="6709572" y="836712"/>
            <a:ext cx="1961573" cy="101566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ct val="0"/>
              </a:spcBef>
            </a:pPr>
            <a:r>
              <a:rPr lang="en-GB" altLang="en-US" sz="2000" dirty="0" smtClean="0">
                <a:cs typeface="Arial" charset="0"/>
              </a:rPr>
              <a:t>The </a:t>
            </a:r>
            <a:r>
              <a:rPr lang="en-GB" altLang="en-US" sz="2000" dirty="0">
                <a:cs typeface="Arial" charset="0"/>
              </a:rPr>
              <a:t>electrons gain 12V at the battery</a:t>
            </a:r>
          </a:p>
        </p:txBody>
      </p:sp>
      <p:sp>
        <p:nvSpPr>
          <p:cNvPr id="10" name="Rectangle 26"/>
          <p:cNvSpPr>
            <a:spLocks noChangeArrowheads="1"/>
          </p:cNvSpPr>
          <p:nvPr/>
        </p:nvSpPr>
        <p:spPr bwMode="auto">
          <a:xfrm>
            <a:off x="5708946" y="3888241"/>
            <a:ext cx="1527350" cy="101566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spcBef>
                <a:spcPct val="0"/>
              </a:spcBef>
            </a:pPr>
            <a:r>
              <a:rPr lang="en-GB" altLang="en-US" sz="2000" dirty="0">
                <a:cs typeface="Arial" charset="0"/>
              </a:rPr>
              <a:t>E</a:t>
            </a:r>
            <a:r>
              <a:rPr lang="en-GB" altLang="en-US" sz="2000" dirty="0" smtClean="0">
                <a:cs typeface="Arial" charset="0"/>
              </a:rPr>
              <a:t>lectrons </a:t>
            </a:r>
            <a:r>
              <a:rPr lang="en-GB" altLang="en-US" sz="2000" dirty="0">
                <a:cs typeface="Arial" charset="0"/>
              </a:rPr>
              <a:t>lose 3V at this bulb</a:t>
            </a:r>
            <a:endParaRPr lang="en-US" altLang="en-US" sz="2000" dirty="0">
              <a:cs typeface="Arial" charset="0"/>
            </a:endParaRPr>
          </a:p>
        </p:txBody>
      </p:sp>
      <p:sp>
        <p:nvSpPr>
          <p:cNvPr id="11" name="Rectangle 27"/>
          <p:cNvSpPr>
            <a:spLocks noChangeArrowheads="1"/>
          </p:cNvSpPr>
          <p:nvPr/>
        </p:nvSpPr>
        <p:spPr bwMode="auto">
          <a:xfrm>
            <a:off x="7380312" y="3924214"/>
            <a:ext cx="1691680" cy="101566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spcBef>
                <a:spcPct val="0"/>
              </a:spcBef>
            </a:pPr>
            <a:r>
              <a:rPr lang="en-GB" altLang="en-US" sz="2000" dirty="0" smtClean="0">
                <a:cs typeface="Arial" charset="0"/>
              </a:rPr>
              <a:t>Electrons </a:t>
            </a:r>
            <a:r>
              <a:rPr lang="en-GB" altLang="en-US" sz="2000" dirty="0">
                <a:cs typeface="Arial" charset="0"/>
              </a:rPr>
              <a:t>lose 9V at this resistor</a:t>
            </a:r>
            <a:endParaRPr lang="en-US" altLang="en-US" sz="2000" dirty="0">
              <a:cs typeface="Arial" charset="0"/>
            </a:endParaRPr>
          </a:p>
        </p:txBody>
      </p:sp>
      <p:sp>
        <p:nvSpPr>
          <p:cNvPr id="12" name="Line 29"/>
          <p:cNvSpPr>
            <a:spLocks noChangeShapeType="1"/>
          </p:cNvSpPr>
          <p:nvPr/>
        </p:nvSpPr>
        <p:spPr bwMode="auto">
          <a:xfrm flipH="1" flipV="1">
            <a:off x="8124329" y="3589692"/>
            <a:ext cx="173831" cy="3345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13" name="Line 30"/>
          <p:cNvSpPr>
            <a:spLocks noChangeShapeType="1"/>
          </p:cNvSpPr>
          <p:nvPr/>
        </p:nvSpPr>
        <p:spPr bwMode="auto">
          <a:xfrm flipV="1">
            <a:off x="6472621" y="3588900"/>
            <a:ext cx="548685" cy="233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Tree>
    <p:extLst>
      <p:ext uri="{BB962C8B-B14F-4D97-AF65-F5344CB8AC3E}">
        <p14:creationId xmlns:p14="http://schemas.microsoft.com/office/powerpoint/2010/main" val="20638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051">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3" name="Rectangle 21"/>
          <p:cNvSpPr>
            <a:spLocks noChangeArrowheads="1"/>
          </p:cNvSpPr>
          <p:nvPr/>
        </p:nvSpPr>
        <p:spPr bwMode="auto">
          <a:xfrm>
            <a:off x="5545138" y="3342283"/>
            <a:ext cx="3598862" cy="29670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grpSp>
        <p:nvGrpSpPr>
          <p:cNvPr id="69634" name="Group 2"/>
          <p:cNvGrpSpPr>
            <a:grpSpLocks/>
          </p:cNvGrpSpPr>
          <p:nvPr/>
        </p:nvGrpSpPr>
        <p:grpSpPr bwMode="auto">
          <a:xfrm>
            <a:off x="6589713" y="3537545"/>
            <a:ext cx="957262" cy="782638"/>
            <a:chOff x="4160" y="2277"/>
            <a:chExt cx="603" cy="493"/>
          </a:xfrm>
        </p:grpSpPr>
        <p:sp>
          <p:nvSpPr>
            <p:cNvPr id="69635" name="Rectangle 3"/>
            <p:cNvSpPr>
              <a:spLocks noChangeArrowheads="1"/>
            </p:cNvSpPr>
            <p:nvPr/>
          </p:nvSpPr>
          <p:spPr bwMode="auto">
            <a:xfrm>
              <a:off x="4160" y="2405"/>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6" name="Oval 4"/>
            <p:cNvSpPr>
              <a:spLocks noChangeArrowheads="1"/>
            </p:cNvSpPr>
            <p:nvPr/>
          </p:nvSpPr>
          <p:spPr bwMode="auto">
            <a:xfrm>
              <a:off x="4315" y="2277"/>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grpSp>
        <p:nvGrpSpPr>
          <p:cNvPr id="69637" name="Group 5"/>
          <p:cNvGrpSpPr>
            <a:grpSpLocks/>
          </p:cNvGrpSpPr>
          <p:nvPr/>
        </p:nvGrpSpPr>
        <p:grpSpPr bwMode="auto">
          <a:xfrm>
            <a:off x="6648450" y="5583833"/>
            <a:ext cx="957263" cy="725487"/>
            <a:chOff x="4197" y="3566"/>
            <a:chExt cx="603" cy="457"/>
          </a:xfrm>
        </p:grpSpPr>
        <p:sp>
          <p:nvSpPr>
            <p:cNvPr id="69638" name="Rectangle 6"/>
            <p:cNvSpPr>
              <a:spLocks noChangeArrowheads="1"/>
            </p:cNvSpPr>
            <p:nvPr/>
          </p:nvSpPr>
          <p:spPr bwMode="auto">
            <a:xfrm>
              <a:off x="4197" y="3566"/>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9" name="Oval 7"/>
            <p:cNvSpPr>
              <a:spLocks noChangeArrowheads="1"/>
            </p:cNvSpPr>
            <p:nvPr/>
          </p:nvSpPr>
          <p:spPr bwMode="auto">
            <a:xfrm>
              <a:off x="4380" y="3804"/>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grpSp>
        <p:nvGrpSpPr>
          <p:cNvPr id="69643" name="Group 11"/>
          <p:cNvGrpSpPr>
            <a:grpSpLocks/>
          </p:cNvGrpSpPr>
          <p:nvPr/>
        </p:nvGrpSpPr>
        <p:grpSpPr bwMode="auto">
          <a:xfrm>
            <a:off x="6154738" y="4031258"/>
            <a:ext cx="1809750" cy="1700212"/>
            <a:chOff x="3886" y="2588"/>
            <a:chExt cx="1140" cy="1071"/>
          </a:xfrm>
        </p:grpSpPr>
        <p:sp>
          <p:nvSpPr>
            <p:cNvPr id="69644" name="Rectangle 12"/>
            <p:cNvSpPr>
              <a:spLocks noChangeArrowheads="1"/>
            </p:cNvSpPr>
            <p:nvPr/>
          </p:nvSpPr>
          <p:spPr bwMode="auto">
            <a:xfrm>
              <a:off x="3886" y="2766"/>
              <a:ext cx="1140" cy="80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9645" name="Group 13"/>
            <p:cNvGrpSpPr>
              <a:grpSpLocks/>
            </p:cNvGrpSpPr>
            <p:nvPr/>
          </p:nvGrpSpPr>
          <p:grpSpPr bwMode="auto">
            <a:xfrm>
              <a:off x="4394" y="2588"/>
              <a:ext cx="66" cy="380"/>
              <a:chOff x="3956" y="2515"/>
              <a:chExt cx="313" cy="1065"/>
            </a:xfrm>
          </p:grpSpPr>
          <p:sp>
            <p:nvSpPr>
              <p:cNvPr id="69646" name="Rectangle 14"/>
              <p:cNvSpPr>
                <a:spLocks noChangeArrowheads="1"/>
              </p:cNvSpPr>
              <p:nvPr/>
            </p:nvSpPr>
            <p:spPr bwMode="auto">
              <a:xfrm rot="21477264">
                <a:off x="3983" y="2742"/>
                <a:ext cx="270" cy="4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47" name="Line 15"/>
              <p:cNvSpPr>
                <a:spLocks noChangeShapeType="1"/>
              </p:cNvSpPr>
              <p:nvPr/>
            </p:nvSpPr>
            <p:spPr bwMode="auto">
              <a:xfrm rot="21477264" flipH="1">
                <a:off x="3956" y="2515"/>
                <a:ext cx="40" cy="1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648" name="Line 16"/>
              <p:cNvSpPr>
                <a:spLocks noChangeShapeType="1"/>
              </p:cNvSpPr>
              <p:nvPr/>
            </p:nvSpPr>
            <p:spPr bwMode="auto">
              <a:xfrm rot="21477264" flipH="1">
                <a:off x="4248" y="2716"/>
                <a:ext cx="21" cy="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9649" name="AutoShape 17"/>
            <p:cNvSpPr>
              <a:spLocks noChangeArrowheads="1"/>
            </p:cNvSpPr>
            <p:nvPr/>
          </p:nvSpPr>
          <p:spPr bwMode="auto">
            <a:xfrm>
              <a:off x="4371" y="3484"/>
              <a:ext cx="188" cy="175"/>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9650" name="Text Box 18"/>
          <p:cNvSpPr txBox="1">
            <a:spLocks noChangeArrowheads="1"/>
          </p:cNvSpPr>
          <p:nvPr/>
        </p:nvSpPr>
        <p:spPr bwMode="auto">
          <a:xfrm>
            <a:off x="539552" y="3548053"/>
            <a:ext cx="4455219" cy="2246769"/>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p>
            <a:pPr>
              <a:spcBef>
                <a:spcPct val="0"/>
              </a:spcBef>
            </a:pPr>
            <a:r>
              <a:rPr lang="en-GB" altLang="en-US" sz="2800" dirty="0">
                <a:cs typeface="Arial" charset="0"/>
              </a:rPr>
              <a:t>The voltmeter across the cell measures </a:t>
            </a:r>
            <a:r>
              <a:rPr lang="en-GB" altLang="en-US" sz="2800" dirty="0" smtClean="0">
                <a:cs typeface="Arial" charset="0"/>
              </a:rPr>
              <a:t>1.5V</a:t>
            </a:r>
          </a:p>
          <a:p>
            <a:pPr>
              <a:spcBef>
                <a:spcPct val="0"/>
              </a:spcBef>
            </a:pPr>
            <a:endParaRPr lang="en-GB" altLang="en-US" sz="2800" dirty="0">
              <a:cs typeface="Arial" charset="0"/>
            </a:endParaRPr>
          </a:p>
          <a:p>
            <a:pPr>
              <a:spcBef>
                <a:spcPct val="0"/>
              </a:spcBef>
            </a:pPr>
            <a:r>
              <a:rPr lang="en-GB" altLang="en-US" sz="2800" dirty="0">
                <a:cs typeface="Arial" charset="0"/>
              </a:rPr>
              <a:t>The voltmeter across the bulb also </a:t>
            </a:r>
            <a:r>
              <a:rPr lang="en-GB" altLang="en-US" sz="2800" dirty="0" smtClean="0">
                <a:cs typeface="Arial" charset="0"/>
              </a:rPr>
              <a:t>measures:</a:t>
            </a:r>
            <a:endParaRPr lang="en-US" altLang="en-US" sz="2800" dirty="0">
              <a:cs typeface="Arial" charset="0"/>
            </a:endParaRPr>
          </a:p>
        </p:txBody>
      </p:sp>
      <p:sp>
        <p:nvSpPr>
          <p:cNvPr id="69651" name="Rectangle 19"/>
          <p:cNvSpPr>
            <a:spLocks noChangeArrowheads="1"/>
          </p:cNvSpPr>
          <p:nvPr/>
        </p:nvSpPr>
        <p:spPr bwMode="auto">
          <a:xfrm>
            <a:off x="3923928" y="5337622"/>
            <a:ext cx="871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dirty="0">
                <a:solidFill>
                  <a:schemeClr val="bg1"/>
                </a:solidFill>
                <a:cs typeface="Arial" charset="0"/>
              </a:rPr>
              <a:t>1.5 V</a:t>
            </a:r>
            <a:endParaRPr lang="en-US" altLang="en-US" sz="2400" dirty="0">
              <a:solidFill>
                <a:schemeClr val="bg1"/>
              </a:solidFill>
              <a:cs typeface="Arial" charset="0"/>
            </a:endParaRPr>
          </a:p>
        </p:txBody>
      </p:sp>
      <p:sp>
        <p:nvSpPr>
          <p:cNvPr id="69652" name="Text Box 20"/>
          <p:cNvSpPr txBox="1">
            <a:spLocks noChangeArrowheads="1"/>
          </p:cNvSpPr>
          <p:nvPr/>
        </p:nvSpPr>
        <p:spPr bwMode="auto">
          <a:xfrm>
            <a:off x="179512" y="1067252"/>
            <a:ext cx="8820472" cy="1938992"/>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0"/>
              </a:spcBef>
            </a:pPr>
            <a:r>
              <a:rPr lang="en-GB" altLang="en-US" sz="4000" dirty="0">
                <a:cs typeface="Arial" charset="0"/>
              </a:rPr>
              <a:t>Since energy is conserved. The input energy must be equal to the output energy.</a:t>
            </a:r>
            <a:endParaRPr lang="en-US" altLang="en-US" sz="4000" dirty="0">
              <a:cs typeface="Arial" charset="0"/>
            </a:endParaRPr>
          </a:p>
        </p:txBody>
      </p:sp>
    </p:spTree>
    <p:extLst>
      <p:ext uri="{BB962C8B-B14F-4D97-AF65-F5344CB8AC3E}">
        <p14:creationId xmlns:p14="http://schemas.microsoft.com/office/powerpoint/2010/main" val="513011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7164386" y="3145904"/>
            <a:ext cx="638175" cy="725488"/>
            <a:chOff x="3904" y="3863"/>
            <a:chExt cx="402" cy="457"/>
          </a:xfrm>
        </p:grpSpPr>
        <p:sp>
          <p:nvSpPr>
            <p:cNvPr id="70659" name="Rectangle 3"/>
            <p:cNvSpPr>
              <a:spLocks noChangeArrowheads="1"/>
            </p:cNvSpPr>
            <p:nvPr/>
          </p:nvSpPr>
          <p:spPr bwMode="auto">
            <a:xfrm>
              <a:off x="3904" y="3863"/>
              <a:ext cx="402"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0" name="Oval 4"/>
            <p:cNvSpPr>
              <a:spLocks noChangeArrowheads="1"/>
            </p:cNvSpPr>
            <p:nvPr/>
          </p:nvSpPr>
          <p:spPr bwMode="auto">
            <a:xfrm>
              <a:off x="4008" y="4101"/>
              <a:ext cx="233"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grpSp>
        <p:nvGrpSpPr>
          <p:cNvPr id="70661" name="Group 5"/>
          <p:cNvGrpSpPr>
            <a:grpSpLocks/>
          </p:cNvGrpSpPr>
          <p:nvPr/>
        </p:nvGrpSpPr>
        <p:grpSpPr bwMode="auto">
          <a:xfrm>
            <a:off x="6540499" y="1098029"/>
            <a:ext cx="957262" cy="782638"/>
            <a:chOff x="4160" y="2277"/>
            <a:chExt cx="603" cy="493"/>
          </a:xfrm>
        </p:grpSpPr>
        <p:sp>
          <p:nvSpPr>
            <p:cNvPr id="70662" name="Rectangle 6"/>
            <p:cNvSpPr>
              <a:spLocks noChangeArrowheads="1"/>
            </p:cNvSpPr>
            <p:nvPr/>
          </p:nvSpPr>
          <p:spPr bwMode="auto">
            <a:xfrm>
              <a:off x="4160" y="2405"/>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3" name="Oval 7"/>
            <p:cNvSpPr>
              <a:spLocks noChangeArrowheads="1"/>
            </p:cNvSpPr>
            <p:nvPr/>
          </p:nvSpPr>
          <p:spPr bwMode="auto">
            <a:xfrm>
              <a:off x="4315" y="2277"/>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grpSp>
        <p:nvGrpSpPr>
          <p:cNvPr id="70664" name="Group 8"/>
          <p:cNvGrpSpPr>
            <a:grpSpLocks/>
          </p:cNvGrpSpPr>
          <p:nvPr/>
        </p:nvGrpSpPr>
        <p:grpSpPr bwMode="auto">
          <a:xfrm>
            <a:off x="6235699" y="3145904"/>
            <a:ext cx="638175" cy="725488"/>
            <a:chOff x="3904" y="3863"/>
            <a:chExt cx="402" cy="457"/>
          </a:xfrm>
        </p:grpSpPr>
        <p:sp>
          <p:nvSpPr>
            <p:cNvPr id="70665" name="Rectangle 9"/>
            <p:cNvSpPr>
              <a:spLocks noChangeArrowheads="1"/>
            </p:cNvSpPr>
            <p:nvPr/>
          </p:nvSpPr>
          <p:spPr bwMode="auto">
            <a:xfrm>
              <a:off x="3904" y="3863"/>
              <a:ext cx="402"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6" name="Oval 10"/>
            <p:cNvSpPr>
              <a:spLocks noChangeArrowheads="1"/>
            </p:cNvSpPr>
            <p:nvPr/>
          </p:nvSpPr>
          <p:spPr bwMode="auto">
            <a:xfrm>
              <a:off x="4008" y="4101"/>
              <a:ext cx="233"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sp>
        <p:nvSpPr>
          <p:cNvPr id="70669" name="Text Box 13"/>
          <p:cNvSpPr txBox="1">
            <a:spLocks noChangeArrowheads="1"/>
          </p:cNvSpPr>
          <p:nvPr/>
        </p:nvSpPr>
        <p:spPr bwMode="auto">
          <a:xfrm>
            <a:off x="59122" y="886068"/>
            <a:ext cx="5484986" cy="3046988"/>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457200" indent="-457200">
              <a:spcBef>
                <a:spcPct val="0"/>
              </a:spcBef>
              <a:buFont typeface="Arial" panose="020B0604020202020204" pitchFamily="34" charset="0"/>
              <a:buChar char="•"/>
            </a:pPr>
            <a:r>
              <a:rPr lang="en-GB" altLang="en-US" sz="3200" dirty="0">
                <a:cs typeface="Arial" charset="0"/>
              </a:rPr>
              <a:t>The voltmeter across the battery measures 12V</a:t>
            </a:r>
          </a:p>
          <a:p>
            <a:pPr marL="457200" indent="-457200">
              <a:spcBef>
                <a:spcPct val="0"/>
              </a:spcBef>
              <a:buFont typeface="Arial" panose="020B0604020202020204" pitchFamily="34" charset="0"/>
              <a:buChar char="•"/>
            </a:pPr>
            <a:r>
              <a:rPr lang="en-GB" altLang="en-US" sz="3200" dirty="0">
                <a:cs typeface="Arial" charset="0"/>
              </a:rPr>
              <a:t>The voltmeter across the first bulb measures 6V</a:t>
            </a:r>
          </a:p>
          <a:p>
            <a:pPr marL="457200" indent="-457200">
              <a:spcBef>
                <a:spcPct val="0"/>
              </a:spcBef>
              <a:buFont typeface="Arial" panose="020B0604020202020204" pitchFamily="34" charset="0"/>
              <a:buChar char="•"/>
            </a:pPr>
            <a:r>
              <a:rPr lang="en-GB" altLang="en-US" sz="3200" dirty="0">
                <a:cs typeface="Arial" charset="0"/>
              </a:rPr>
              <a:t>The voltmeter across the second bulb </a:t>
            </a:r>
            <a:r>
              <a:rPr lang="en-GB" altLang="en-US" sz="3200" dirty="0" smtClean="0">
                <a:cs typeface="Arial" charset="0"/>
              </a:rPr>
              <a:t>measures:</a:t>
            </a:r>
            <a:endParaRPr lang="en-US" altLang="en-US" sz="3200" dirty="0">
              <a:cs typeface="Arial" charset="0"/>
            </a:endParaRPr>
          </a:p>
        </p:txBody>
      </p:sp>
      <p:sp>
        <p:nvSpPr>
          <p:cNvPr id="70670" name="Rectangle 14"/>
          <p:cNvSpPr>
            <a:spLocks noChangeArrowheads="1"/>
          </p:cNvSpPr>
          <p:nvPr/>
        </p:nvSpPr>
        <p:spPr bwMode="auto">
          <a:xfrm>
            <a:off x="4716016" y="3348281"/>
            <a:ext cx="15121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GB" altLang="en-US" sz="3200" dirty="0">
                <a:solidFill>
                  <a:schemeClr val="bg1"/>
                </a:solidFill>
                <a:cs typeface="Arial" charset="0"/>
              </a:rPr>
              <a:t>6 V</a:t>
            </a:r>
            <a:endParaRPr lang="en-US" altLang="en-US" sz="3200" dirty="0">
              <a:solidFill>
                <a:schemeClr val="bg1"/>
              </a:solidFill>
              <a:cs typeface="Arial" charset="0"/>
            </a:endParaRPr>
          </a:p>
        </p:txBody>
      </p:sp>
      <p:grpSp>
        <p:nvGrpSpPr>
          <p:cNvPr id="70671" name="Group 15"/>
          <p:cNvGrpSpPr>
            <a:grpSpLocks/>
          </p:cNvGrpSpPr>
          <p:nvPr/>
        </p:nvGrpSpPr>
        <p:grpSpPr bwMode="auto">
          <a:xfrm>
            <a:off x="6178549" y="1591742"/>
            <a:ext cx="1809750" cy="1700212"/>
            <a:chOff x="3868" y="2884"/>
            <a:chExt cx="1140" cy="1071"/>
          </a:xfrm>
        </p:grpSpPr>
        <p:sp>
          <p:nvSpPr>
            <p:cNvPr id="70672" name="Rectangle 16"/>
            <p:cNvSpPr>
              <a:spLocks noChangeArrowheads="1"/>
            </p:cNvSpPr>
            <p:nvPr/>
          </p:nvSpPr>
          <p:spPr bwMode="auto">
            <a:xfrm>
              <a:off x="3868" y="3063"/>
              <a:ext cx="1140" cy="80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0673" name="Group 17"/>
            <p:cNvGrpSpPr>
              <a:grpSpLocks/>
            </p:cNvGrpSpPr>
            <p:nvPr/>
          </p:nvGrpSpPr>
          <p:grpSpPr bwMode="auto">
            <a:xfrm>
              <a:off x="4303" y="2884"/>
              <a:ext cx="66" cy="380"/>
              <a:chOff x="3956" y="2515"/>
              <a:chExt cx="313" cy="1065"/>
            </a:xfrm>
          </p:grpSpPr>
          <p:sp>
            <p:nvSpPr>
              <p:cNvPr id="70674" name="Rectangle 18"/>
              <p:cNvSpPr>
                <a:spLocks noChangeArrowheads="1"/>
              </p:cNvSpPr>
              <p:nvPr/>
            </p:nvSpPr>
            <p:spPr bwMode="auto">
              <a:xfrm rot="21477264">
                <a:off x="3983" y="2742"/>
                <a:ext cx="270" cy="4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75" name="Line 19"/>
              <p:cNvSpPr>
                <a:spLocks noChangeShapeType="1"/>
              </p:cNvSpPr>
              <p:nvPr/>
            </p:nvSpPr>
            <p:spPr bwMode="auto">
              <a:xfrm rot="21477264" flipH="1">
                <a:off x="3956" y="2515"/>
                <a:ext cx="40" cy="1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0676" name="Line 20"/>
              <p:cNvSpPr>
                <a:spLocks noChangeShapeType="1"/>
              </p:cNvSpPr>
              <p:nvPr/>
            </p:nvSpPr>
            <p:spPr bwMode="auto">
              <a:xfrm rot="21477264" flipH="1">
                <a:off x="4248" y="2716"/>
                <a:ext cx="21" cy="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0677" name="AutoShape 21"/>
            <p:cNvSpPr>
              <a:spLocks noChangeArrowheads="1"/>
            </p:cNvSpPr>
            <p:nvPr/>
          </p:nvSpPr>
          <p:spPr bwMode="auto">
            <a:xfrm>
              <a:off x="4006" y="3771"/>
              <a:ext cx="188" cy="175"/>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0678" name="Group 22"/>
            <p:cNvGrpSpPr>
              <a:grpSpLocks/>
            </p:cNvGrpSpPr>
            <p:nvPr/>
          </p:nvGrpSpPr>
          <p:grpSpPr bwMode="auto">
            <a:xfrm>
              <a:off x="4449" y="2884"/>
              <a:ext cx="66" cy="380"/>
              <a:chOff x="3956" y="2515"/>
              <a:chExt cx="313" cy="1065"/>
            </a:xfrm>
          </p:grpSpPr>
          <p:sp>
            <p:nvSpPr>
              <p:cNvPr id="70679" name="Rectangle 23"/>
              <p:cNvSpPr>
                <a:spLocks noChangeArrowheads="1"/>
              </p:cNvSpPr>
              <p:nvPr/>
            </p:nvSpPr>
            <p:spPr bwMode="auto">
              <a:xfrm rot="21477264">
                <a:off x="3983" y="2742"/>
                <a:ext cx="270" cy="4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80" name="Line 24"/>
              <p:cNvSpPr>
                <a:spLocks noChangeShapeType="1"/>
              </p:cNvSpPr>
              <p:nvPr/>
            </p:nvSpPr>
            <p:spPr bwMode="auto">
              <a:xfrm rot="21477264" flipH="1">
                <a:off x="3956" y="2515"/>
                <a:ext cx="40" cy="1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0681" name="Line 25"/>
              <p:cNvSpPr>
                <a:spLocks noChangeShapeType="1"/>
              </p:cNvSpPr>
              <p:nvPr/>
            </p:nvSpPr>
            <p:spPr bwMode="auto">
              <a:xfrm rot="21477264" flipH="1">
                <a:off x="4248" y="2716"/>
                <a:ext cx="21" cy="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0682" name="AutoShape 26"/>
            <p:cNvSpPr>
              <a:spLocks noChangeArrowheads="1"/>
            </p:cNvSpPr>
            <p:nvPr/>
          </p:nvSpPr>
          <p:spPr bwMode="auto">
            <a:xfrm>
              <a:off x="4573" y="3780"/>
              <a:ext cx="188" cy="175"/>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0683" name="Rectangle 27"/>
          <p:cNvSpPr>
            <a:spLocks noChangeArrowheads="1"/>
          </p:cNvSpPr>
          <p:nvPr/>
        </p:nvSpPr>
        <p:spPr bwMode="auto">
          <a:xfrm>
            <a:off x="6729411" y="715442"/>
            <a:ext cx="70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12V</a:t>
            </a:r>
          </a:p>
        </p:txBody>
      </p:sp>
      <p:sp>
        <p:nvSpPr>
          <p:cNvPr id="70684" name="Rectangle 28"/>
          <p:cNvSpPr>
            <a:spLocks noChangeArrowheads="1"/>
          </p:cNvSpPr>
          <p:nvPr/>
        </p:nvSpPr>
        <p:spPr bwMode="auto">
          <a:xfrm>
            <a:off x="6002336" y="3907904"/>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6V</a:t>
            </a:r>
            <a:endParaRPr lang="en-US" altLang="en-US" sz="2400">
              <a:cs typeface="Arial" charset="0"/>
            </a:endParaRPr>
          </a:p>
        </p:txBody>
      </p:sp>
      <p:sp>
        <p:nvSpPr>
          <p:cNvPr id="70685" name="Rectangle 29"/>
          <p:cNvSpPr>
            <a:spLocks noChangeArrowheads="1"/>
          </p:cNvSpPr>
          <p:nvPr/>
        </p:nvSpPr>
        <p:spPr bwMode="auto">
          <a:xfrm>
            <a:off x="7337424" y="3907904"/>
            <a:ext cx="542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?V</a:t>
            </a:r>
            <a:endParaRPr lang="en-US" altLang="en-US" sz="2400">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46" y="4136504"/>
            <a:ext cx="3150670" cy="267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 Box 16"/>
          <p:cNvSpPr txBox="1">
            <a:spLocks noChangeArrowheads="1"/>
          </p:cNvSpPr>
          <p:nvPr/>
        </p:nvSpPr>
        <p:spPr bwMode="auto">
          <a:xfrm>
            <a:off x="2699792" y="4365104"/>
            <a:ext cx="6361901" cy="193899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457200" indent="-457200">
              <a:spcBef>
                <a:spcPct val="0"/>
              </a:spcBef>
              <a:buFont typeface="+mj-lt"/>
              <a:buAutoNum type="arabicPeriod"/>
            </a:pPr>
            <a:r>
              <a:rPr lang="en-GB" altLang="en-US" sz="2000" dirty="0">
                <a:cs typeface="Arial" charset="0"/>
              </a:rPr>
              <a:t>The voltmeter across the battery measures 12V</a:t>
            </a:r>
          </a:p>
          <a:p>
            <a:pPr marL="457200" indent="-457200">
              <a:spcBef>
                <a:spcPct val="0"/>
              </a:spcBef>
              <a:buFont typeface="+mj-lt"/>
              <a:buAutoNum type="arabicPeriod"/>
            </a:pPr>
            <a:r>
              <a:rPr lang="en-GB" altLang="en-US" sz="2000" dirty="0">
                <a:cs typeface="Arial" charset="0"/>
              </a:rPr>
              <a:t>The voltmeter across the first bulb measures 5V</a:t>
            </a:r>
          </a:p>
          <a:p>
            <a:pPr marL="457200" indent="-457200">
              <a:spcBef>
                <a:spcPct val="0"/>
              </a:spcBef>
              <a:buFont typeface="+mj-lt"/>
              <a:buAutoNum type="arabicPeriod"/>
            </a:pPr>
            <a:r>
              <a:rPr lang="en-GB" altLang="en-US" sz="2000" dirty="0">
                <a:cs typeface="Arial" charset="0"/>
              </a:rPr>
              <a:t>The voltmeter across the second bulb measures 5V</a:t>
            </a:r>
          </a:p>
          <a:p>
            <a:pPr marL="457200" indent="-457200">
              <a:spcBef>
                <a:spcPct val="0"/>
              </a:spcBef>
              <a:buFont typeface="+mj-lt"/>
              <a:buAutoNum type="arabicPeriod"/>
            </a:pPr>
            <a:r>
              <a:rPr lang="en-GB" altLang="en-US" sz="2000" dirty="0">
                <a:cs typeface="Arial" charset="0"/>
              </a:rPr>
              <a:t>The voltmeter across the resistor </a:t>
            </a:r>
            <a:r>
              <a:rPr lang="en-GB" altLang="en-US" sz="2000" dirty="0" smtClean="0">
                <a:cs typeface="Arial" charset="0"/>
              </a:rPr>
              <a:t>measures:</a:t>
            </a:r>
            <a:endParaRPr lang="en-US" altLang="en-US" sz="2000" dirty="0">
              <a:cs typeface="Arial" charset="0"/>
            </a:endParaRPr>
          </a:p>
        </p:txBody>
      </p:sp>
      <p:sp>
        <p:nvSpPr>
          <p:cNvPr id="61" name="Rectangle 17"/>
          <p:cNvSpPr>
            <a:spLocks noChangeArrowheads="1"/>
          </p:cNvSpPr>
          <p:nvPr/>
        </p:nvSpPr>
        <p:spPr bwMode="auto">
          <a:xfrm>
            <a:off x="8528851" y="5903986"/>
            <a:ext cx="5854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000" dirty="0">
                <a:solidFill>
                  <a:schemeClr val="bg1"/>
                </a:solidFill>
                <a:cs typeface="Arial" charset="0"/>
              </a:rPr>
              <a:t>2 V</a:t>
            </a:r>
            <a:endParaRPr lang="en-US" altLang="en-US" sz="2000" dirty="0">
              <a:solidFill>
                <a:schemeClr val="bg1"/>
              </a:solidFill>
              <a:cs typeface="Arial" charset="0"/>
            </a:endParaRPr>
          </a:p>
        </p:txBody>
      </p:sp>
    </p:spTree>
    <p:extLst>
      <p:ext uri="{BB962C8B-B14F-4D97-AF65-F5344CB8AC3E}">
        <p14:creationId xmlns:p14="http://schemas.microsoft.com/office/powerpoint/2010/main" val="188967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32" name="Rectangle 28"/>
          <p:cNvSpPr>
            <a:spLocks noChangeArrowheads="1"/>
          </p:cNvSpPr>
          <p:nvPr/>
        </p:nvSpPr>
        <p:spPr bwMode="auto">
          <a:xfrm>
            <a:off x="4355976" y="2626568"/>
            <a:ext cx="4513262" cy="411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pSp>
        <p:nvGrpSpPr>
          <p:cNvPr id="72706" name="Group 2"/>
          <p:cNvGrpSpPr>
            <a:grpSpLocks/>
          </p:cNvGrpSpPr>
          <p:nvPr/>
        </p:nvGrpSpPr>
        <p:grpSpPr bwMode="auto">
          <a:xfrm>
            <a:off x="6172076" y="4926856"/>
            <a:ext cx="957262" cy="725487"/>
            <a:chOff x="4197" y="3566"/>
            <a:chExt cx="603" cy="457"/>
          </a:xfrm>
        </p:grpSpPr>
        <p:sp>
          <p:nvSpPr>
            <p:cNvPr id="72707" name="Rectangle 3"/>
            <p:cNvSpPr>
              <a:spLocks noChangeArrowheads="1"/>
            </p:cNvSpPr>
            <p:nvPr/>
          </p:nvSpPr>
          <p:spPr bwMode="auto">
            <a:xfrm>
              <a:off x="4197" y="3566"/>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08" name="Oval 4"/>
            <p:cNvSpPr>
              <a:spLocks noChangeArrowheads="1"/>
            </p:cNvSpPr>
            <p:nvPr/>
          </p:nvSpPr>
          <p:spPr bwMode="auto">
            <a:xfrm>
              <a:off x="4380" y="3804"/>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grpSp>
        <p:nvGrpSpPr>
          <p:cNvPr id="72709" name="Group 5"/>
          <p:cNvGrpSpPr>
            <a:grpSpLocks/>
          </p:cNvGrpSpPr>
          <p:nvPr/>
        </p:nvGrpSpPr>
        <p:grpSpPr bwMode="auto">
          <a:xfrm>
            <a:off x="6172076" y="6015881"/>
            <a:ext cx="957262" cy="725487"/>
            <a:chOff x="4197" y="3566"/>
            <a:chExt cx="603" cy="457"/>
          </a:xfrm>
        </p:grpSpPr>
        <p:sp>
          <p:nvSpPr>
            <p:cNvPr id="72710" name="Rectangle 6"/>
            <p:cNvSpPr>
              <a:spLocks noChangeArrowheads="1"/>
            </p:cNvSpPr>
            <p:nvPr/>
          </p:nvSpPr>
          <p:spPr bwMode="auto">
            <a:xfrm>
              <a:off x="4197" y="3566"/>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1" name="Oval 7"/>
            <p:cNvSpPr>
              <a:spLocks noChangeArrowheads="1"/>
            </p:cNvSpPr>
            <p:nvPr/>
          </p:nvSpPr>
          <p:spPr bwMode="auto">
            <a:xfrm>
              <a:off x="4380" y="3804"/>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grpSp>
        <p:nvGrpSpPr>
          <p:cNvPr id="72712" name="Group 8"/>
          <p:cNvGrpSpPr>
            <a:grpSpLocks/>
          </p:cNvGrpSpPr>
          <p:nvPr/>
        </p:nvGrpSpPr>
        <p:grpSpPr bwMode="auto">
          <a:xfrm>
            <a:off x="6314951" y="3098056"/>
            <a:ext cx="957262" cy="782637"/>
            <a:chOff x="4160" y="2277"/>
            <a:chExt cx="603" cy="493"/>
          </a:xfrm>
        </p:grpSpPr>
        <p:sp>
          <p:nvSpPr>
            <p:cNvPr id="72713" name="Rectangle 9"/>
            <p:cNvSpPr>
              <a:spLocks noChangeArrowheads="1"/>
            </p:cNvSpPr>
            <p:nvPr/>
          </p:nvSpPr>
          <p:spPr bwMode="auto">
            <a:xfrm>
              <a:off x="4160" y="2405"/>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4" name="Oval 10"/>
            <p:cNvSpPr>
              <a:spLocks noChangeArrowheads="1"/>
            </p:cNvSpPr>
            <p:nvPr/>
          </p:nvSpPr>
          <p:spPr bwMode="auto">
            <a:xfrm>
              <a:off x="4315" y="2277"/>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sp>
        <p:nvSpPr>
          <p:cNvPr id="72715" name="Text Box 11"/>
          <p:cNvSpPr txBox="1">
            <a:spLocks noChangeArrowheads="1"/>
          </p:cNvSpPr>
          <p:nvPr/>
        </p:nvSpPr>
        <p:spPr bwMode="auto">
          <a:xfrm>
            <a:off x="1843088" y="188913"/>
            <a:ext cx="5268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cs typeface="Arial" charset="0"/>
            </a:endParaRPr>
          </a:p>
        </p:txBody>
      </p:sp>
      <p:sp>
        <p:nvSpPr>
          <p:cNvPr id="72717" name="Text Box 13"/>
          <p:cNvSpPr txBox="1">
            <a:spLocks noChangeArrowheads="1"/>
          </p:cNvSpPr>
          <p:nvPr/>
        </p:nvSpPr>
        <p:spPr bwMode="auto">
          <a:xfrm>
            <a:off x="467544" y="806475"/>
            <a:ext cx="8332787" cy="1815882"/>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spcBef>
                <a:spcPct val="0"/>
              </a:spcBef>
            </a:pPr>
            <a:r>
              <a:rPr lang="en-GB" altLang="en-US" sz="2800" dirty="0"/>
              <a:t>2. Components in parallel</a:t>
            </a:r>
          </a:p>
          <a:p>
            <a:pPr>
              <a:spcBef>
                <a:spcPct val="0"/>
              </a:spcBef>
            </a:pPr>
            <a:r>
              <a:rPr lang="en-GB" altLang="en-US" sz="2800" dirty="0" smtClean="0">
                <a:cs typeface="Arial" charset="0"/>
              </a:rPr>
              <a:t>In </a:t>
            </a:r>
            <a:r>
              <a:rPr lang="en-GB" altLang="en-US" sz="2800" dirty="0">
                <a:cs typeface="Arial" charset="0"/>
              </a:rPr>
              <a:t>a parallel circuit, the voltage across each branch in is equal to the voltage across the power </a:t>
            </a:r>
            <a:r>
              <a:rPr lang="en-GB" altLang="en-US" sz="2800" dirty="0" smtClean="0">
                <a:cs typeface="Arial" charset="0"/>
              </a:rPr>
              <a:t>supply</a:t>
            </a:r>
            <a:endParaRPr lang="en-GB" altLang="en-US" sz="2800" dirty="0">
              <a:cs typeface="Arial" charset="0"/>
            </a:endParaRPr>
          </a:p>
        </p:txBody>
      </p:sp>
      <p:sp>
        <p:nvSpPr>
          <p:cNvPr id="72718" name="Text Box 14"/>
          <p:cNvSpPr txBox="1">
            <a:spLocks noChangeArrowheads="1"/>
          </p:cNvSpPr>
          <p:nvPr/>
        </p:nvSpPr>
        <p:spPr bwMode="auto">
          <a:xfrm>
            <a:off x="455167" y="3154035"/>
            <a:ext cx="4022377" cy="3046988"/>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spcBef>
                <a:spcPct val="0"/>
              </a:spcBef>
              <a:buFont typeface="Arial" panose="020B0604020202020204" pitchFamily="34" charset="0"/>
              <a:buChar char="•"/>
            </a:pPr>
            <a:r>
              <a:rPr lang="en-GB" altLang="en-US" sz="2400" dirty="0">
                <a:cs typeface="Arial" charset="0"/>
              </a:rPr>
              <a:t>The voltmeter across the cell measures 1.5V</a:t>
            </a:r>
          </a:p>
          <a:p>
            <a:pPr marL="342900" indent="-342900">
              <a:spcBef>
                <a:spcPct val="0"/>
              </a:spcBef>
              <a:buFont typeface="Arial" panose="020B0604020202020204" pitchFamily="34" charset="0"/>
              <a:buChar char="•"/>
            </a:pPr>
            <a:r>
              <a:rPr lang="en-GB" altLang="en-US" sz="2400" dirty="0">
                <a:cs typeface="Arial" charset="0"/>
              </a:rPr>
              <a:t>The voltmeter across the first bulb also measures 1.5V</a:t>
            </a:r>
          </a:p>
          <a:p>
            <a:pPr marL="342900" indent="-342900">
              <a:spcBef>
                <a:spcPct val="0"/>
              </a:spcBef>
              <a:buFont typeface="Arial" panose="020B0604020202020204" pitchFamily="34" charset="0"/>
              <a:buChar char="•"/>
            </a:pPr>
            <a:r>
              <a:rPr lang="en-GB" altLang="en-US" sz="2400" dirty="0">
                <a:cs typeface="Arial" charset="0"/>
              </a:rPr>
              <a:t>The voltmeter across the second bulb measures </a:t>
            </a:r>
            <a:endParaRPr lang="en-US" altLang="en-US" sz="2400" dirty="0">
              <a:cs typeface="Arial" charset="0"/>
            </a:endParaRPr>
          </a:p>
        </p:txBody>
      </p:sp>
      <p:sp>
        <p:nvSpPr>
          <p:cNvPr id="72719" name="Rectangle 15"/>
          <p:cNvSpPr>
            <a:spLocks noChangeArrowheads="1"/>
          </p:cNvSpPr>
          <p:nvPr/>
        </p:nvSpPr>
        <p:spPr bwMode="auto">
          <a:xfrm>
            <a:off x="2339752" y="5787480"/>
            <a:ext cx="87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dirty="0">
                <a:cs typeface="Arial" charset="0"/>
              </a:rPr>
              <a:t>1.5 V</a:t>
            </a:r>
            <a:endParaRPr lang="en-US" altLang="en-US" sz="2400" dirty="0">
              <a:cs typeface="Arial" charset="0"/>
            </a:endParaRPr>
          </a:p>
        </p:txBody>
      </p:sp>
      <p:grpSp>
        <p:nvGrpSpPr>
          <p:cNvPr id="72720" name="Group 16"/>
          <p:cNvGrpSpPr>
            <a:grpSpLocks/>
          </p:cNvGrpSpPr>
          <p:nvPr/>
        </p:nvGrpSpPr>
        <p:grpSpPr bwMode="auto">
          <a:xfrm>
            <a:off x="5443413" y="3591768"/>
            <a:ext cx="2492375" cy="2498725"/>
            <a:chOff x="3602" y="2336"/>
            <a:chExt cx="1570" cy="1574"/>
          </a:xfrm>
        </p:grpSpPr>
        <p:sp>
          <p:nvSpPr>
            <p:cNvPr id="72721" name="Rectangle 17"/>
            <p:cNvSpPr>
              <a:spLocks noChangeArrowheads="1"/>
            </p:cNvSpPr>
            <p:nvPr/>
          </p:nvSpPr>
          <p:spPr bwMode="auto">
            <a:xfrm>
              <a:off x="3602" y="3181"/>
              <a:ext cx="1570" cy="67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2" name="Rectangle 18"/>
            <p:cNvSpPr>
              <a:spLocks noChangeArrowheads="1"/>
            </p:cNvSpPr>
            <p:nvPr/>
          </p:nvSpPr>
          <p:spPr bwMode="auto">
            <a:xfrm>
              <a:off x="3602" y="2514"/>
              <a:ext cx="1570" cy="67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2723" name="Group 19"/>
            <p:cNvGrpSpPr>
              <a:grpSpLocks/>
            </p:cNvGrpSpPr>
            <p:nvPr/>
          </p:nvGrpSpPr>
          <p:grpSpPr bwMode="auto">
            <a:xfrm>
              <a:off x="4385" y="2336"/>
              <a:ext cx="66" cy="380"/>
              <a:chOff x="3956" y="2515"/>
              <a:chExt cx="313" cy="1065"/>
            </a:xfrm>
          </p:grpSpPr>
          <p:sp>
            <p:nvSpPr>
              <p:cNvPr id="72724" name="Rectangle 20"/>
              <p:cNvSpPr>
                <a:spLocks noChangeArrowheads="1"/>
              </p:cNvSpPr>
              <p:nvPr/>
            </p:nvSpPr>
            <p:spPr bwMode="auto">
              <a:xfrm rot="21477264">
                <a:off x="3983" y="2742"/>
                <a:ext cx="270" cy="4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5" name="Line 21"/>
              <p:cNvSpPr>
                <a:spLocks noChangeShapeType="1"/>
              </p:cNvSpPr>
              <p:nvPr/>
            </p:nvSpPr>
            <p:spPr bwMode="auto">
              <a:xfrm rot="21477264" flipH="1">
                <a:off x="3956" y="2515"/>
                <a:ext cx="40" cy="1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726" name="Line 22"/>
              <p:cNvSpPr>
                <a:spLocks noChangeShapeType="1"/>
              </p:cNvSpPr>
              <p:nvPr/>
            </p:nvSpPr>
            <p:spPr bwMode="auto">
              <a:xfrm rot="21477264" flipH="1">
                <a:off x="4248" y="2716"/>
                <a:ext cx="21" cy="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2727" name="AutoShape 23"/>
            <p:cNvSpPr>
              <a:spLocks noChangeArrowheads="1"/>
            </p:cNvSpPr>
            <p:nvPr/>
          </p:nvSpPr>
          <p:spPr bwMode="auto">
            <a:xfrm>
              <a:off x="4261" y="3085"/>
              <a:ext cx="188" cy="175"/>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8" name="AutoShape 24"/>
            <p:cNvSpPr>
              <a:spLocks noChangeArrowheads="1"/>
            </p:cNvSpPr>
            <p:nvPr/>
          </p:nvSpPr>
          <p:spPr bwMode="auto">
            <a:xfrm>
              <a:off x="4270" y="3735"/>
              <a:ext cx="188" cy="175"/>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2729" name="Rectangle 25"/>
          <p:cNvSpPr>
            <a:spLocks noChangeArrowheads="1"/>
          </p:cNvSpPr>
          <p:nvPr/>
        </p:nvSpPr>
        <p:spPr bwMode="auto">
          <a:xfrm>
            <a:off x="6953126" y="2858343"/>
            <a:ext cx="78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1.5V</a:t>
            </a:r>
            <a:endParaRPr lang="en-US" altLang="en-US" sz="2400">
              <a:cs typeface="Arial" charset="0"/>
            </a:endParaRPr>
          </a:p>
        </p:txBody>
      </p:sp>
      <p:sp>
        <p:nvSpPr>
          <p:cNvPr id="72730" name="Rectangle 26"/>
          <p:cNvSpPr>
            <a:spLocks noChangeArrowheads="1"/>
          </p:cNvSpPr>
          <p:nvPr/>
        </p:nvSpPr>
        <p:spPr bwMode="auto">
          <a:xfrm>
            <a:off x="7111876" y="5006231"/>
            <a:ext cx="78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1.5V</a:t>
            </a:r>
            <a:endParaRPr lang="en-US" altLang="en-US" sz="2400">
              <a:cs typeface="Arial" charset="0"/>
            </a:endParaRPr>
          </a:p>
        </p:txBody>
      </p:sp>
      <p:sp>
        <p:nvSpPr>
          <p:cNvPr id="72731" name="Rectangle 27"/>
          <p:cNvSpPr>
            <a:spLocks noChangeArrowheads="1"/>
          </p:cNvSpPr>
          <p:nvPr/>
        </p:nvSpPr>
        <p:spPr bwMode="auto">
          <a:xfrm>
            <a:off x="7200776" y="6284168"/>
            <a:ext cx="542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?V</a:t>
            </a:r>
            <a:endParaRPr lang="en-US" altLang="en-US" sz="2400">
              <a:cs typeface="Arial" charset="0"/>
            </a:endParaRPr>
          </a:p>
        </p:txBody>
      </p:sp>
    </p:spTree>
    <p:extLst>
      <p:ext uri="{BB962C8B-B14F-4D97-AF65-F5344CB8AC3E}">
        <p14:creationId xmlns:p14="http://schemas.microsoft.com/office/powerpoint/2010/main" val="1192916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70" name="Rectangle 42"/>
          <p:cNvSpPr>
            <a:spLocks noChangeArrowheads="1"/>
          </p:cNvSpPr>
          <p:nvPr/>
        </p:nvSpPr>
        <p:spPr bwMode="auto">
          <a:xfrm>
            <a:off x="4707731" y="1066714"/>
            <a:ext cx="4513262" cy="411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pSp>
        <p:nvGrpSpPr>
          <p:cNvPr id="73730" name="Group 2"/>
          <p:cNvGrpSpPr>
            <a:grpSpLocks/>
          </p:cNvGrpSpPr>
          <p:nvPr/>
        </p:nvGrpSpPr>
        <p:grpSpPr bwMode="auto">
          <a:xfrm>
            <a:off x="7308056" y="4456027"/>
            <a:ext cx="957262" cy="725487"/>
            <a:chOff x="4197" y="3566"/>
            <a:chExt cx="603" cy="457"/>
          </a:xfrm>
        </p:grpSpPr>
        <p:sp>
          <p:nvSpPr>
            <p:cNvPr id="73731" name="Rectangle 3"/>
            <p:cNvSpPr>
              <a:spLocks noChangeArrowheads="1"/>
            </p:cNvSpPr>
            <p:nvPr/>
          </p:nvSpPr>
          <p:spPr bwMode="auto">
            <a:xfrm>
              <a:off x="4197" y="3566"/>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2" name="Oval 4"/>
            <p:cNvSpPr>
              <a:spLocks noChangeArrowheads="1"/>
            </p:cNvSpPr>
            <p:nvPr/>
          </p:nvSpPr>
          <p:spPr bwMode="auto">
            <a:xfrm>
              <a:off x="4380" y="3804"/>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grpSp>
        <p:nvGrpSpPr>
          <p:cNvPr id="73733" name="Group 5"/>
          <p:cNvGrpSpPr>
            <a:grpSpLocks/>
          </p:cNvGrpSpPr>
          <p:nvPr/>
        </p:nvGrpSpPr>
        <p:grpSpPr bwMode="auto">
          <a:xfrm>
            <a:off x="6550818" y="3381289"/>
            <a:ext cx="957263" cy="725488"/>
            <a:chOff x="4197" y="3566"/>
            <a:chExt cx="603" cy="457"/>
          </a:xfrm>
        </p:grpSpPr>
        <p:sp>
          <p:nvSpPr>
            <p:cNvPr id="73734" name="Rectangle 6"/>
            <p:cNvSpPr>
              <a:spLocks noChangeArrowheads="1"/>
            </p:cNvSpPr>
            <p:nvPr/>
          </p:nvSpPr>
          <p:spPr bwMode="auto">
            <a:xfrm>
              <a:off x="4197" y="3566"/>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5" name="Oval 7"/>
            <p:cNvSpPr>
              <a:spLocks noChangeArrowheads="1"/>
            </p:cNvSpPr>
            <p:nvPr/>
          </p:nvSpPr>
          <p:spPr bwMode="auto">
            <a:xfrm>
              <a:off x="4380" y="3804"/>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grpSp>
        <p:nvGrpSpPr>
          <p:cNvPr id="73736" name="Group 8"/>
          <p:cNvGrpSpPr>
            <a:grpSpLocks/>
          </p:cNvGrpSpPr>
          <p:nvPr/>
        </p:nvGrpSpPr>
        <p:grpSpPr bwMode="auto">
          <a:xfrm>
            <a:off x="5957093" y="4456027"/>
            <a:ext cx="957263" cy="725487"/>
            <a:chOff x="4197" y="3566"/>
            <a:chExt cx="603" cy="457"/>
          </a:xfrm>
        </p:grpSpPr>
        <p:sp>
          <p:nvSpPr>
            <p:cNvPr id="73737" name="Rectangle 9"/>
            <p:cNvSpPr>
              <a:spLocks noChangeArrowheads="1"/>
            </p:cNvSpPr>
            <p:nvPr/>
          </p:nvSpPr>
          <p:spPr bwMode="auto">
            <a:xfrm>
              <a:off x="4197" y="3566"/>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8" name="Oval 10"/>
            <p:cNvSpPr>
              <a:spLocks noChangeArrowheads="1"/>
            </p:cNvSpPr>
            <p:nvPr/>
          </p:nvSpPr>
          <p:spPr bwMode="auto">
            <a:xfrm>
              <a:off x="4380" y="3804"/>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grpSp>
        <p:nvGrpSpPr>
          <p:cNvPr id="73739" name="Group 11"/>
          <p:cNvGrpSpPr>
            <a:grpSpLocks/>
          </p:cNvGrpSpPr>
          <p:nvPr/>
        </p:nvGrpSpPr>
        <p:grpSpPr bwMode="auto">
          <a:xfrm>
            <a:off x="6666706" y="1538202"/>
            <a:ext cx="957262" cy="782637"/>
            <a:chOff x="4160" y="2277"/>
            <a:chExt cx="603" cy="493"/>
          </a:xfrm>
        </p:grpSpPr>
        <p:sp>
          <p:nvSpPr>
            <p:cNvPr id="73740" name="Rectangle 12"/>
            <p:cNvSpPr>
              <a:spLocks noChangeArrowheads="1"/>
            </p:cNvSpPr>
            <p:nvPr/>
          </p:nvSpPr>
          <p:spPr bwMode="auto">
            <a:xfrm>
              <a:off x="4160" y="2405"/>
              <a:ext cx="603" cy="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41" name="Oval 13"/>
            <p:cNvSpPr>
              <a:spLocks noChangeArrowheads="1"/>
            </p:cNvSpPr>
            <p:nvPr/>
          </p:nvSpPr>
          <p:spPr bwMode="auto">
            <a:xfrm>
              <a:off x="4315" y="2277"/>
              <a:ext cx="238" cy="21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altLang="en-US">
                  <a:cs typeface="Arial" charset="0"/>
                </a:rPr>
                <a:t>V</a:t>
              </a:r>
              <a:endParaRPr lang="en-US" altLang="en-US">
                <a:cs typeface="Arial" charset="0"/>
              </a:endParaRPr>
            </a:p>
          </p:txBody>
        </p:sp>
      </p:grpSp>
      <p:sp>
        <p:nvSpPr>
          <p:cNvPr id="73742" name="Text Box 14"/>
          <p:cNvSpPr txBox="1">
            <a:spLocks noChangeArrowheads="1"/>
          </p:cNvSpPr>
          <p:nvPr/>
        </p:nvSpPr>
        <p:spPr bwMode="auto">
          <a:xfrm>
            <a:off x="1843088" y="188913"/>
            <a:ext cx="5268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cs typeface="Arial" charset="0"/>
            </a:endParaRPr>
          </a:p>
        </p:txBody>
      </p:sp>
      <p:sp>
        <p:nvSpPr>
          <p:cNvPr id="73744" name="Text Box 16"/>
          <p:cNvSpPr txBox="1">
            <a:spLocks noChangeArrowheads="1"/>
          </p:cNvSpPr>
          <p:nvPr/>
        </p:nvSpPr>
        <p:spPr bwMode="auto">
          <a:xfrm>
            <a:off x="108322" y="1355507"/>
            <a:ext cx="5122337" cy="452431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spcBef>
                <a:spcPct val="0"/>
              </a:spcBef>
              <a:buFont typeface="Arial" panose="020B0604020202020204" pitchFamily="34" charset="0"/>
              <a:buChar char="•"/>
            </a:pPr>
            <a:r>
              <a:rPr lang="en-GB" altLang="en-US" sz="3200" dirty="0">
                <a:cs typeface="Arial" charset="0"/>
              </a:rPr>
              <a:t>The voltmeter across the cell measures 9V</a:t>
            </a:r>
          </a:p>
          <a:p>
            <a:pPr marL="342900" indent="-342900">
              <a:spcBef>
                <a:spcPct val="0"/>
              </a:spcBef>
              <a:buFont typeface="Arial" panose="020B0604020202020204" pitchFamily="34" charset="0"/>
              <a:buChar char="•"/>
            </a:pPr>
            <a:r>
              <a:rPr lang="en-GB" altLang="en-US" sz="3200" dirty="0">
                <a:cs typeface="Arial" charset="0"/>
              </a:rPr>
              <a:t>The voltmeter across bulb X also measures 9V</a:t>
            </a:r>
          </a:p>
          <a:p>
            <a:pPr marL="342900" indent="-342900">
              <a:spcBef>
                <a:spcPct val="0"/>
              </a:spcBef>
              <a:buFont typeface="Arial" panose="020B0604020202020204" pitchFamily="34" charset="0"/>
              <a:buChar char="•"/>
            </a:pPr>
            <a:r>
              <a:rPr lang="en-GB" altLang="en-US" sz="3200" dirty="0">
                <a:cs typeface="Arial" charset="0"/>
              </a:rPr>
              <a:t>The voltmeter across bulb Y measures 4.5 V</a:t>
            </a:r>
          </a:p>
          <a:p>
            <a:pPr marL="342900" indent="-342900">
              <a:spcBef>
                <a:spcPct val="0"/>
              </a:spcBef>
              <a:buFont typeface="Arial" panose="020B0604020202020204" pitchFamily="34" charset="0"/>
              <a:buChar char="•"/>
            </a:pPr>
            <a:r>
              <a:rPr lang="en-GB" altLang="en-US" sz="3200" dirty="0">
                <a:cs typeface="Arial" charset="0"/>
              </a:rPr>
              <a:t>The voltmeter across bulb Z </a:t>
            </a:r>
            <a:r>
              <a:rPr lang="en-GB" altLang="en-US" sz="3200" dirty="0" smtClean="0">
                <a:cs typeface="Arial" charset="0"/>
              </a:rPr>
              <a:t>measures: </a:t>
            </a:r>
            <a:endParaRPr lang="en-US" altLang="en-US" sz="3200" dirty="0">
              <a:cs typeface="Arial" charset="0"/>
            </a:endParaRPr>
          </a:p>
        </p:txBody>
      </p:sp>
      <p:sp>
        <p:nvSpPr>
          <p:cNvPr id="73745" name="Rectangle 17"/>
          <p:cNvSpPr>
            <a:spLocks noChangeArrowheads="1"/>
          </p:cNvSpPr>
          <p:nvPr/>
        </p:nvSpPr>
        <p:spPr bwMode="auto">
          <a:xfrm>
            <a:off x="3683506" y="5295047"/>
            <a:ext cx="11112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3200" dirty="0">
                <a:cs typeface="Arial" charset="0"/>
              </a:rPr>
              <a:t>4.5 </a:t>
            </a:r>
            <a:r>
              <a:rPr lang="en-GB" altLang="en-US" sz="2400" dirty="0">
                <a:cs typeface="Arial" charset="0"/>
              </a:rPr>
              <a:t>V</a:t>
            </a:r>
            <a:endParaRPr lang="en-US" altLang="en-US" sz="2400" dirty="0">
              <a:cs typeface="Arial" charset="0"/>
            </a:endParaRPr>
          </a:p>
        </p:txBody>
      </p:sp>
      <p:sp>
        <p:nvSpPr>
          <p:cNvPr id="73746" name="Rectangle 18"/>
          <p:cNvSpPr>
            <a:spLocks noChangeArrowheads="1"/>
          </p:cNvSpPr>
          <p:nvPr/>
        </p:nvSpPr>
        <p:spPr bwMode="auto">
          <a:xfrm>
            <a:off x="5799931" y="3389227"/>
            <a:ext cx="2492375" cy="10683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47" name="Rectangle 19"/>
          <p:cNvSpPr>
            <a:spLocks noChangeArrowheads="1"/>
          </p:cNvSpPr>
          <p:nvPr/>
        </p:nvSpPr>
        <p:spPr bwMode="auto">
          <a:xfrm>
            <a:off x="5795168" y="2314489"/>
            <a:ext cx="2492375" cy="10683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3748" name="Group 20"/>
          <p:cNvGrpSpPr>
            <a:grpSpLocks/>
          </p:cNvGrpSpPr>
          <p:nvPr/>
        </p:nvGrpSpPr>
        <p:grpSpPr bwMode="auto">
          <a:xfrm>
            <a:off x="7038181" y="2031914"/>
            <a:ext cx="104775" cy="603250"/>
            <a:chOff x="3956" y="2515"/>
            <a:chExt cx="313" cy="1065"/>
          </a:xfrm>
        </p:grpSpPr>
        <p:sp>
          <p:nvSpPr>
            <p:cNvPr id="73749" name="Rectangle 21"/>
            <p:cNvSpPr>
              <a:spLocks noChangeArrowheads="1"/>
            </p:cNvSpPr>
            <p:nvPr/>
          </p:nvSpPr>
          <p:spPr bwMode="auto">
            <a:xfrm rot="21477264">
              <a:off x="3983" y="2742"/>
              <a:ext cx="270" cy="4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50" name="Line 22"/>
            <p:cNvSpPr>
              <a:spLocks noChangeShapeType="1"/>
            </p:cNvSpPr>
            <p:nvPr/>
          </p:nvSpPr>
          <p:spPr bwMode="auto">
            <a:xfrm rot="21477264" flipH="1">
              <a:off x="3956" y="2515"/>
              <a:ext cx="40" cy="1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51" name="Line 23"/>
            <p:cNvSpPr>
              <a:spLocks noChangeShapeType="1"/>
            </p:cNvSpPr>
            <p:nvPr/>
          </p:nvSpPr>
          <p:spPr bwMode="auto">
            <a:xfrm rot="21477264" flipH="1">
              <a:off x="4248" y="2716"/>
              <a:ext cx="21" cy="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3752" name="AutoShape 24"/>
          <p:cNvSpPr>
            <a:spLocks noChangeArrowheads="1"/>
          </p:cNvSpPr>
          <p:nvPr/>
        </p:nvSpPr>
        <p:spPr bwMode="auto">
          <a:xfrm>
            <a:off x="6868318" y="3235239"/>
            <a:ext cx="298450" cy="277813"/>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53" name="AutoShape 25"/>
          <p:cNvSpPr>
            <a:spLocks noChangeArrowheads="1"/>
          </p:cNvSpPr>
          <p:nvPr/>
        </p:nvSpPr>
        <p:spPr bwMode="auto">
          <a:xfrm>
            <a:off x="6288881" y="4252827"/>
            <a:ext cx="298450" cy="277812"/>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54" name="Rectangle 26"/>
          <p:cNvSpPr>
            <a:spLocks noChangeArrowheads="1"/>
          </p:cNvSpPr>
          <p:nvPr/>
        </p:nvSpPr>
        <p:spPr bwMode="auto">
          <a:xfrm>
            <a:off x="7304881" y="1298489"/>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9V</a:t>
            </a:r>
            <a:endParaRPr lang="en-US" altLang="en-US" sz="2400">
              <a:cs typeface="Arial" charset="0"/>
            </a:endParaRPr>
          </a:p>
        </p:txBody>
      </p:sp>
      <p:sp>
        <p:nvSpPr>
          <p:cNvPr id="73755" name="Rectangle 27"/>
          <p:cNvSpPr>
            <a:spLocks noChangeArrowheads="1"/>
          </p:cNvSpPr>
          <p:nvPr/>
        </p:nvSpPr>
        <p:spPr bwMode="auto">
          <a:xfrm>
            <a:off x="4982368" y="4724314"/>
            <a:ext cx="83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4.5V</a:t>
            </a:r>
            <a:endParaRPr lang="en-US" altLang="en-US" sz="2400">
              <a:cs typeface="Arial" charset="0"/>
            </a:endParaRPr>
          </a:p>
        </p:txBody>
      </p:sp>
      <p:grpSp>
        <p:nvGrpSpPr>
          <p:cNvPr id="73756" name="Group 28"/>
          <p:cNvGrpSpPr>
            <a:grpSpLocks/>
          </p:cNvGrpSpPr>
          <p:nvPr/>
        </p:nvGrpSpPr>
        <p:grpSpPr bwMode="auto">
          <a:xfrm>
            <a:off x="6776243" y="2017627"/>
            <a:ext cx="104775" cy="603250"/>
            <a:chOff x="3956" y="2515"/>
            <a:chExt cx="313" cy="1065"/>
          </a:xfrm>
        </p:grpSpPr>
        <p:sp>
          <p:nvSpPr>
            <p:cNvPr id="73757" name="Rectangle 29"/>
            <p:cNvSpPr>
              <a:spLocks noChangeArrowheads="1"/>
            </p:cNvSpPr>
            <p:nvPr/>
          </p:nvSpPr>
          <p:spPr bwMode="auto">
            <a:xfrm rot="21477264">
              <a:off x="3983" y="2742"/>
              <a:ext cx="270" cy="4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58" name="Line 30"/>
            <p:cNvSpPr>
              <a:spLocks noChangeShapeType="1"/>
            </p:cNvSpPr>
            <p:nvPr/>
          </p:nvSpPr>
          <p:spPr bwMode="auto">
            <a:xfrm rot="21477264" flipH="1">
              <a:off x="3956" y="2515"/>
              <a:ext cx="40" cy="1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59" name="Line 31"/>
            <p:cNvSpPr>
              <a:spLocks noChangeShapeType="1"/>
            </p:cNvSpPr>
            <p:nvPr/>
          </p:nvSpPr>
          <p:spPr bwMode="auto">
            <a:xfrm rot="21477264" flipH="1">
              <a:off x="4248" y="2716"/>
              <a:ext cx="21" cy="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760" name="Group 32"/>
          <p:cNvGrpSpPr>
            <a:grpSpLocks/>
          </p:cNvGrpSpPr>
          <p:nvPr/>
        </p:nvGrpSpPr>
        <p:grpSpPr bwMode="auto">
          <a:xfrm>
            <a:off x="7269956" y="2046202"/>
            <a:ext cx="104775" cy="603250"/>
            <a:chOff x="3956" y="2515"/>
            <a:chExt cx="313" cy="1065"/>
          </a:xfrm>
        </p:grpSpPr>
        <p:sp>
          <p:nvSpPr>
            <p:cNvPr id="73761" name="Rectangle 33"/>
            <p:cNvSpPr>
              <a:spLocks noChangeArrowheads="1"/>
            </p:cNvSpPr>
            <p:nvPr/>
          </p:nvSpPr>
          <p:spPr bwMode="auto">
            <a:xfrm rot="21477264">
              <a:off x="3983" y="2742"/>
              <a:ext cx="270" cy="4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62" name="Line 34"/>
            <p:cNvSpPr>
              <a:spLocks noChangeShapeType="1"/>
            </p:cNvSpPr>
            <p:nvPr/>
          </p:nvSpPr>
          <p:spPr bwMode="auto">
            <a:xfrm rot="21477264" flipH="1">
              <a:off x="3956" y="2515"/>
              <a:ext cx="40" cy="1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63" name="Line 35"/>
            <p:cNvSpPr>
              <a:spLocks noChangeShapeType="1"/>
            </p:cNvSpPr>
            <p:nvPr/>
          </p:nvSpPr>
          <p:spPr bwMode="auto">
            <a:xfrm rot="21477264" flipH="1">
              <a:off x="4248" y="2716"/>
              <a:ext cx="21" cy="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3764" name="AutoShape 36"/>
          <p:cNvSpPr>
            <a:spLocks noChangeArrowheads="1"/>
          </p:cNvSpPr>
          <p:nvPr/>
        </p:nvSpPr>
        <p:spPr bwMode="auto">
          <a:xfrm>
            <a:off x="7639843" y="4252827"/>
            <a:ext cx="298450" cy="277812"/>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65" name="Rectangle 37"/>
          <p:cNvSpPr>
            <a:spLocks noChangeArrowheads="1"/>
          </p:cNvSpPr>
          <p:nvPr/>
        </p:nvSpPr>
        <p:spPr bwMode="auto">
          <a:xfrm>
            <a:off x="8336756" y="4724314"/>
            <a:ext cx="542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?V</a:t>
            </a:r>
            <a:endParaRPr lang="en-US" altLang="en-US" sz="2400">
              <a:cs typeface="Arial" charset="0"/>
            </a:endParaRPr>
          </a:p>
        </p:txBody>
      </p:sp>
      <p:sp>
        <p:nvSpPr>
          <p:cNvPr id="73766" name="Rectangle 38"/>
          <p:cNvSpPr>
            <a:spLocks noChangeArrowheads="1"/>
          </p:cNvSpPr>
          <p:nvPr/>
        </p:nvSpPr>
        <p:spPr bwMode="auto">
          <a:xfrm>
            <a:off x="7639843" y="3505114"/>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sz="2400">
                <a:cs typeface="Arial" charset="0"/>
              </a:rPr>
              <a:t>9V</a:t>
            </a:r>
            <a:endParaRPr lang="en-US" altLang="en-US" sz="2400">
              <a:cs typeface="Arial" charset="0"/>
            </a:endParaRPr>
          </a:p>
        </p:txBody>
      </p:sp>
      <p:sp>
        <p:nvSpPr>
          <p:cNvPr id="73767" name="Rectangle 39"/>
          <p:cNvSpPr>
            <a:spLocks noChangeArrowheads="1"/>
          </p:cNvSpPr>
          <p:nvPr/>
        </p:nvSpPr>
        <p:spPr bwMode="auto">
          <a:xfrm>
            <a:off x="7188993" y="2938377"/>
            <a:ext cx="350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a:cs typeface="Arial" charset="0"/>
              </a:rPr>
              <a:t>X</a:t>
            </a:r>
            <a:endParaRPr lang="en-US" altLang="en-US">
              <a:cs typeface="Arial" charset="0"/>
            </a:endParaRPr>
          </a:p>
        </p:txBody>
      </p:sp>
      <p:sp>
        <p:nvSpPr>
          <p:cNvPr id="73768" name="Rectangle 40"/>
          <p:cNvSpPr>
            <a:spLocks noChangeArrowheads="1"/>
          </p:cNvSpPr>
          <p:nvPr/>
        </p:nvSpPr>
        <p:spPr bwMode="auto">
          <a:xfrm>
            <a:off x="5998368" y="3968664"/>
            <a:ext cx="328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a:cs typeface="Arial" charset="0"/>
              </a:rPr>
              <a:t>Y</a:t>
            </a:r>
            <a:endParaRPr lang="en-US" altLang="en-US">
              <a:cs typeface="Arial" charset="0"/>
            </a:endParaRPr>
          </a:p>
        </p:txBody>
      </p:sp>
      <p:sp>
        <p:nvSpPr>
          <p:cNvPr id="73769" name="Rectangle 41"/>
          <p:cNvSpPr>
            <a:spLocks noChangeArrowheads="1"/>
          </p:cNvSpPr>
          <p:nvPr/>
        </p:nvSpPr>
        <p:spPr bwMode="auto">
          <a:xfrm>
            <a:off x="7797006" y="3968664"/>
            <a:ext cx="34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GB" altLang="en-US">
                <a:cs typeface="Arial" charset="0"/>
              </a:rPr>
              <a:t>Z</a:t>
            </a:r>
            <a:endParaRPr lang="en-US" altLang="en-US">
              <a:cs typeface="Arial" charset="0"/>
            </a:endParaRPr>
          </a:p>
        </p:txBody>
      </p:sp>
    </p:spTree>
    <p:extLst>
      <p:ext uri="{BB962C8B-B14F-4D97-AF65-F5344CB8AC3E}">
        <p14:creationId xmlns:p14="http://schemas.microsoft.com/office/powerpoint/2010/main" val="3963498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1013</Words>
  <Application>Microsoft Office PowerPoint</Application>
  <PresentationFormat>On-screen Show (4:3)</PresentationFormat>
  <Paragraphs>157</Paragraphs>
  <Slides>14</Slides>
  <Notes>5</Notes>
  <HiddenSlides>2</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for Next lesson</vt:lpstr>
    </vt:vector>
  </TitlesOfParts>
  <Company>The City of London of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Duddy</dc:creator>
  <cp:lastModifiedBy>Joshua Duddy</cp:lastModifiedBy>
  <cp:revision>34</cp:revision>
  <dcterms:created xsi:type="dcterms:W3CDTF">2016-05-16T13:02:05Z</dcterms:created>
  <dcterms:modified xsi:type="dcterms:W3CDTF">2016-06-06T15:11:22Z</dcterms:modified>
</cp:coreProperties>
</file>