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5A8CF-11DB-4635-AC36-1E7F00B410D0}" type="datetimeFigureOut">
              <a:rPr lang="en-GB" smtClean="0"/>
              <a:t>24/05/2016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60F58-BC3B-4EAE-A1E9-06280DD29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37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PRINT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E3667-7E58-429B-A303-E9F64FB1ED8F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924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PRINT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E3667-7E58-429B-A303-E9F64FB1ED8F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535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D54025-52AE-4BCE-BFFE-3996648490E9}" type="slidenum">
              <a:rPr lang="en-GB" altLang="en-US"/>
              <a:pPr/>
              <a:t>12</a:t>
            </a:fld>
            <a:endParaRPr lang="en-GB" altLang="en-U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2D5C2B-5206-48E3-970B-5A9F4CF21BE7}" type="slidenum">
              <a:rPr lang="en-GB" altLang="en-US"/>
              <a:pPr/>
              <a:t>13</a:t>
            </a:fld>
            <a:endParaRPr lang="en-GB" altLang="en-US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0ACEAC-D71E-48C7-9790-D20AACC99022}" type="slidenum">
              <a:rPr lang="en-GB" altLang="en-US"/>
              <a:pPr/>
              <a:t>14</a:t>
            </a:fld>
            <a:endParaRPr lang="en-GB" altLang="en-US"/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2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6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52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1A0AF4F-D951-4D48-8DB0-B775629E4A5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5569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84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0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13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8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45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03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33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3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LO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365126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Key Words:</a:t>
            </a:r>
          </a:p>
        </p:txBody>
      </p:sp>
    </p:spTree>
    <p:extLst>
      <p:ext uri="{BB962C8B-B14F-4D97-AF65-F5344CB8AC3E}">
        <p14:creationId xmlns:p14="http://schemas.microsoft.com/office/powerpoint/2010/main" val="344593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CC31813-D645-4F9D-BFD2-65F377D5AD62}" type="datetime4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 May 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28650" y="5263769"/>
            <a:ext cx="7886700" cy="435133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altLang="en-US" dirty="0" smtClean="0"/>
              <a:t>Objective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610895"/>
              </p:ext>
            </p:extLst>
          </p:nvPr>
        </p:nvGraphicFramePr>
        <p:xfrm>
          <a:off x="0" y="764704"/>
          <a:ext cx="9144000" cy="82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1236"/>
                <a:gridCol w="4618182"/>
                <a:gridCol w="2484582"/>
              </a:tblGrid>
              <a:tr h="822325">
                <a:tc>
                  <a:txBody>
                    <a:bodyPr/>
                    <a:lstStyle/>
                    <a:p>
                      <a:r>
                        <a:rPr lang="en-GB" sz="1800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ctr"/>
                      <a:endParaRPr lang="en-GB" sz="24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800" b="1" u="sng" smtClean="0">
                          <a:latin typeface="Comic Sans MS" panose="030F0702030302020204" pitchFamily="66" charset="0"/>
                        </a:rPr>
                        <a:t>24/05/2016</a:t>
                      </a:fld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51880"/>
              </p:ext>
            </p:extLst>
          </p:nvPr>
        </p:nvGraphicFramePr>
        <p:xfrm>
          <a:off x="296846" y="5045933"/>
          <a:ext cx="8785225" cy="1656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057"/>
                <a:gridCol w="7852168"/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6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72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92D050"/>
                    </a:solidFill>
                  </a:tcPr>
                </a:tc>
              </a:tr>
              <a:tr h="52916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FFC000"/>
                    </a:solidFill>
                  </a:tcPr>
                </a:tc>
              </a:tr>
              <a:tr h="14045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33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836714"/>
            <a:ext cx="8136905" cy="917526"/>
          </a:xfrm>
        </p:spPr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Diffraction in real life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62" y="1772816"/>
            <a:ext cx="9128137" cy="4608512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Diffraction allows you to get signal in hilly areas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Diffraction allows you to hear someone outside of a room with the door open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Telescopes (light) and Ultrasound (sound) both use diffraction to get a clear picture. </a:t>
            </a:r>
            <a:r>
              <a:rPr lang="en-GB" sz="2400" u="sng" dirty="0" smtClean="0">
                <a:latin typeface="Comic Sans MS" panose="030F0702030302020204" pitchFamily="66" charset="0"/>
              </a:rPr>
              <a:t>Too much diffraction = an unclear picture.</a:t>
            </a:r>
            <a:endParaRPr lang="en-GB" sz="2400" u="sng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797152"/>
            <a:ext cx="2334540" cy="1816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804867"/>
            <a:ext cx="2640848" cy="18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740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CC31813-D645-4F9D-BFD2-65F377D5AD62}" type="datetime4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 May 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28650" y="5263769"/>
            <a:ext cx="7886700" cy="435133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altLang="en-US" dirty="0" smtClean="0"/>
              <a:t>Objective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10269"/>
              </p:ext>
            </p:extLst>
          </p:nvPr>
        </p:nvGraphicFramePr>
        <p:xfrm>
          <a:off x="0" y="764704"/>
          <a:ext cx="9144000" cy="82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1236"/>
                <a:gridCol w="4618182"/>
                <a:gridCol w="2484582"/>
              </a:tblGrid>
              <a:tr h="822325">
                <a:tc>
                  <a:txBody>
                    <a:bodyPr/>
                    <a:lstStyle/>
                    <a:p>
                      <a:r>
                        <a:rPr lang="en-GB" sz="1800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ctr"/>
                      <a:endParaRPr lang="en-GB" sz="24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800" b="1" u="sng" smtClean="0">
                          <a:latin typeface="Comic Sans MS" panose="030F0702030302020204" pitchFamily="66" charset="0"/>
                        </a:rPr>
                        <a:t>24/05/2016</a:t>
                      </a:fld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813379"/>
              </p:ext>
            </p:extLst>
          </p:nvPr>
        </p:nvGraphicFramePr>
        <p:xfrm>
          <a:off x="296846" y="5045933"/>
          <a:ext cx="8785225" cy="1656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057"/>
                <a:gridCol w="7852168"/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6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72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92D050"/>
                    </a:solidFill>
                  </a:tcPr>
                </a:tc>
              </a:tr>
              <a:tr h="52916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FFC000"/>
                    </a:solidFill>
                  </a:tcPr>
                </a:tc>
              </a:tr>
              <a:tr h="14045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463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519261"/>
            <a:ext cx="7886700" cy="1325563"/>
          </a:xfrm>
        </p:spPr>
        <p:txBody>
          <a:bodyPr/>
          <a:lstStyle/>
          <a:p>
            <a:r>
              <a:rPr lang="en-GB" altLang="en-US" dirty="0">
                <a:latin typeface="Comic Sans MS" panose="030F0702030302020204" pitchFamily="66" charset="0"/>
              </a:rPr>
              <a:t>Describing Waves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99406"/>
            <a:ext cx="8218487" cy="413385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>
                <a:solidFill>
                  <a:schemeClr val="accent2"/>
                </a:solidFill>
                <a:latin typeface="Comic Sans MS" panose="030F0702030302020204" pitchFamily="66" charset="0"/>
              </a:rPr>
              <a:t>2. Progressive or Stationary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en-GB" altLang="en-US" sz="240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>
                <a:solidFill>
                  <a:srgbClr val="FF0000"/>
                </a:solidFill>
                <a:latin typeface="Comic Sans MS" panose="030F0702030302020204" pitchFamily="66" charset="0"/>
              </a:rPr>
              <a:t>Progressive</a:t>
            </a:r>
            <a:r>
              <a:rPr lang="en-GB" altLang="en-US" sz="2400">
                <a:latin typeface="Comic Sans MS" panose="030F0702030302020204" pitchFamily="66" charset="0"/>
              </a:rPr>
              <a:t> waves are waves where there is a net transfer of energy and momentum from one point to another. 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 i="1">
                <a:latin typeface="Comic Sans MS" panose="030F0702030302020204" pitchFamily="66" charset="0"/>
              </a:rPr>
              <a:t>e.g. sound produced by a person speaking; light from a lamp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en-GB" altLang="en-US" sz="2400" i="1">
              <a:latin typeface="Comic Sans MS" panose="030F0702030302020204" pitchFamily="66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>
                <a:solidFill>
                  <a:srgbClr val="FF0000"/>
                </a:solidFill>
                <a:latin typeface="Comic Sans MS" panose="030F0702030302020204" pitchFamily="66" charset="0"/>
              </a:rPr>
              <a:t>Stationary</a:t>
            </a:r>
            <a:r>
              <a:rPr lang="en-GB" altLang="en-US" sz="2400">
                <a:latin typeface="Comic Sans MS" panose="030F0702030302020204" pitchFamily="66" charset="0"/>
              </a:rPr>
              <a:t> waves are waves where there is a NO net transfer of energy and momentum from one point to another. 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 i="1">
                <a:latin typeface="Comic Sans MS" panose="030F0702030302020204" pitchFamily="66" charset="0"/>
              </a:rPr>
              <a:t>e.g. the wave on a guitar string</a:t>
            </a:r>
          </a:p>
        </p:txBody>
      </p:sp>
    </p:spTree>
    <p:extLst>
      <p:ext uri="{BB962C8B-B14F-4D97-AF65-F5344CB8AC3E}">
        <p14:creationId xmlns:p14="http://schemas.microsoft.com/office/powerpoint/2010/main" val="106982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6558"/>
            <a:ext cx="8229600" cy="1143000"/>
          </a:xfrm>
        </p:spPr>
        <p:txBody>
          <a:bodyPr/>
          <a:lstStyle/>
          <a:p>
            <a:r>
              <a:rPr lang="en-GB" altLang="en-US">
                <a:latin typeface="Comic Sans MS" panose="030F0702030302020204" pitchFamily="66" charset="0"/>
              </a:rPr>
              <a:t>Superposition of waves</a:t>
            </a:r>
          </a:p>
        </p:txBody>
      </p:sp>
      <p:sp>
        <p:nvSpPr>
          <p:cNvPr id="17715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783358"/>
            <a:ext cx="4038600" cy="4525962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This is the process that occurs when two waves of the same type meet.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sz="240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400">
                <a:solidFill>
                  <a:srgbClr val="FF0000"/>
                </a:solidFill>
                <a:latin typeface="Comic Sans MS" panose="030F0702030302020204" pitchFamily="66" charset="0"/>
              </a:rPr>
              <a:t>The principle of superposition</a:t>
            </a:r>
            <a:r>
              <a:rPr lang="en-GB" altLang="en-US" sz="2400">
                <a:solidFill>
                  <a:srgbClr val="FF0066"/>
                </a:solidFill>
                <a:latin typeface="Comic Sans MS" panose="030F0702030302020204" pitchFamily="66" charset="0"/>
              </a:rPr>
              <a:t> 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When two waves meet, the total displacement at a point is equal to the sum of the individual displacements at that point</a:t>
            </a:r>
          </a:p>
        </p:txBody>
      </p:sp>
      <p:grpSp>
        <p:nvGrpSpPr>
          <p:cNvPr id="177175" name="Group 23"/>
          <p:cNvGrpSpPr>
            <a:grpSpLocks/>
          </p:cNvGrpSpPr>
          <p:nvPr/>
        </p:nvGrpSpPr>
        <p:grpSpPr bwMode="auto">
          <a:xfrm>
            <a:off x="4932363" y="1854795"/>
            <a:ext cx="3671887" cy="3684588"/>
            <a:chOff x="3107" y="890"/>
            <a:chExt cx="2313" cy="2321"/>
          </a:xfrm>
        </p:grpSpPr>
        <p:sp>
          <p:nvSpPr>
            <p:cNvPr id="177159" name="Freeform 7"/>
            <p:cNvSpPr>
              <a:spLocks/>
            </p:cNvSpPr>
            <p:nvPr/>
          </p:nvSpPr>
          <p:spPr bwMode="auto">
            <a:xfrm>
              <a:off x="3107" y="1163"/>
              <a:ext cx="447" cy="531"/>
            </a:xfrm>
            <a:custGeom>
              <a:avLst/>
              <a:gdLst>
                <a:gd name="T0" fmla="*/ 0 w 715"/>
                <a:gd name="T1" fmla="*/ 1250 h 1250"/>
                <a:gd name="T2" fmla="*/ 363 w 715"/>
                <a:gd name="T3" fmla="*/ 2 h 1250"/>
                <a:gd name="T4" fmla="*/ 715 w 715"/>
                <a:gd name="T5" fmla="*/ 1239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15" h="1250">
                  <a:moveTo>
                    <a:pt x="0" y="1250"/>
                  </a:moveTo>
                  <a:cubicBezTo>
                    <a:pt x="122" y="627"/>
                    <a:pt x="244" y="4"/>
                    <a:pt x="363" y="2"/>
                  </a:cubicBezTo>
                  <a:cubicBezTo>
                    <a:pt x="482" y="0"/>
                    <a:pt x="598" y="619"/>
                    <a:pt x="715" y="1239"/>
                  </a:cubicBezTo>
                </a:path>
              </a:pathLst>
            </a:custGeom>
            <a:noFill/>
            <a:ln w="190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grpSp>
          <p:nvGrpSpPr>
            <p:cNvPr id="177160" name="Group 8"/>
            <p:cNvGrpSpPr>
              <a:grpSpLocks/>
            </p:cNvGrpSpPr>
            <p:nvPr/>
          </p:nvGrpSpPr>
          <p:grpSpPr bwMode="auto">
            <a:xfrm>
              <a:off x="3614" y="1268"/>
              <a:ext cx="300" cy="287"/>
              <a:chOff x="9707" y="12683"/>
              <a:chExt cx="480" cy="480"/>
            </a:xfrm>
          </p:grpSpPr>
          <p:sp>
            <p:nvSpPr>
              <p:cNvPr id="177161" name="Line 9"/>
              <p:cNvSpPr>
                <a:spLocks noChangeShapeType="1"/>
              </p:cNvSpPr>
              <p:nvPr/>
            </p:nvSpPr>
            <p:spPr bwMode="auto">
              <a:xfrm>
                <a:off x="9941" y="12683"/>
                <a:ext cx="0" cy="48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>
                  <a:latin typeface="Comic Sans MS" panose="030F0702030302020204" pitchFamily="66" charset="0"/>
                </a:endParaRPr>
              </a:p>
            </p:txBody>
          </p:sp>
          <p:sp>
            <p:nvSpPr>
              <p:cNvPr id="177162" name="Line 10"/>
              <p:cNvSpPr>
                <a:spLocks noChangeShapeType="1"/>
              </p:cNvSpPr>
              <p:nvPr/>
            </p:nvSpPr>
            <p:spPr bwMode="auto">
              <a:xfrm>
                <a:off x="9707" y="12928"/>
                <a:ext cx="48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>
                  <a:latin typeface="Comic Sans MS" panose="030F0702030302020204" pitchFamily="66" charset="0"/>
                </a:endParaRPr>
              </a:p>
            </p:txBody>
          </p:sp>
        </p:grpSp>
        <p:sp>
          <p:nvSpPr>
            <p:cNvPr id="177163" name="Line 11"/>
            <p:cNvSpPr>
              <a:spLocks noChangeShapeType="1"/>
            </p:cNvSpPr>
            <p:nvPr/>
          </p:nvSpPr>
          <p:spPr bwMode="auto">
            <a:xfrm>
              <a:off x="4459" y="1418"/>
              <a:ext cx="307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77164" name="Freeform 12"/>
            <p:cNvSpPr>
              <a:spLocks/>
            </p:cNvSpPr>
            <p:nvPr/>
          </p:nvSpPr>
          <p:spPr bwMode="auto">
            <a:xfrm>
              <a:off x="4900" y="890"/>
              <a:ext cx="447" cy="1099"/>
            </a:xfrm>
            <a:custGeom>
              <a:avLst/>
              <a:gdLst>
                <a:gd name="T0" fmla="*/ 0 w 715"/>
                <a:gd name="T1" fmla="*/ 1250 h 1250"/>
                <a:gd name="T2" fmla="*/ 363 w 715"/>
                <a:gd name="T3" fmla="*/ 2 h 1250"/>
                <a:gd name="T4" fmla="*/ 715 w 715"/>
                <a:gd name="T5" fmla="*/ 1239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15" h="1250">
                  <a:moveTo>
                    <a:pt x="0" y="1250"/>
                  </a:moveTo>
                  <a:cubicBezTo>
                    <a:pt x="122" y="627"/>
                    <a:pt x="244" y="4"/>
                    <a:pt x="363" y="2"/>
                  </a:cubicBezTo>
                  <a:cubicBezTo>
                    <a:pt x="482" y="0"/>
                    <a:pt x="598" y="619"/>
                    <a:pt x="715" y="1239"/>
                  </a:cubicBezTo>
                </a:path>
              </a:pathLst>
            </a:custGeom>
            <a:noFill/>
            <a:ln w="190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77165" name="Freeform 13"/>
            <p:cNvSpPr>
              <a:spLocks/>
            </p:cNvSpPr>
            <p:nvPr/>
          </p:nvSpPr>
          <p:spPr bwMode="auto">
            <a:xfrm>
              <a:off x="3934" y="1173"/>
              <a:ext cx="447" cy="531"/>
            </a:xfrm>
            <a:custGeom>
              <a:avLst/>
              <a:gdLst>
                <a:gd name="T0" fmla="*/ 0 w 715"/>
                <a:gd name="T1" fmla="*/ 1250 h 1250"/>
                <a:gd name="T2" fmla="*/ 363 w 715"/>
                <a:gd name="T3" fmla="*/ 2 h 1250"/>
                <a:gd name="T4" fmla="*/ 715 w 715"/>
                <a:gd name="T5" fmla="*/ 1239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15" h="1250">
                  <a:moveTo>
                    <a:pt x="0" y="1250"/>
                  </a:moveTo>
                  <a:cubicBezTo>
                    <a:pt x="122" y="627"/>
                    <a:pt x="244" y="4"/>
                    <a:pt x="363" y="2"/>
                  </a:cubicBezTo>
                  <a:cubicBezTo>
                    <a:pt x="482" y="0"/>
                    <a:pt x="598" y="619"/>
                    <a:pt x="715" y="1239"/>
                  </a:cubicBezTo>
                </a:path>
              </a:pathLst>
            </a:custGeom>
            <a:noFill/>
            <a:ln w="190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77166" name="Freeform 14"/>
            <p:cNvSpPr>
              <a:spLocks/>
            </p:cNvSpPr>
            <p:nvPr/>
          </p:nvSpPr>
          <p:spPr bwMode="auto">
            <a:xfrm>
              <a:off x="3140" y="2309"/>
              <a:ext cx="447" cy="531"/>
            </a:xfrm>
            <a:custGeom>
              <a:avLst/>
              <a:gdLst>
                <a:gd name="T0" fmla="*/ 0 w 715"/>
                <a:gd name="T1" fmla="*/ 1250 h 1250"/>
                <a:gd name="T2" fmla="*/ 363 w 715"/>
                <a:gd name="T3" fmla="*/ 2 h 1250"/>
                <a:gd name="T4" fmla="*/ 715 w 715"/>
                <a:gd name="T5" fmla="*/ 1239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15" h="1250">
                  <a:moveTo>
                    <a:pt x="0" y="1250"/>
                  </a:moveTo>
                  <a:cubicBezTo>
                    <a:pt x="122" y="627"/>
                    <a:pt x="244" y="4"/>
                    <a:pt x="363" y="2"/>
                  </a:cubicBezTo>
                  <a:cubicBezTo>
                    <a:pt x="482" y="0"/>
                    <a:pt x="598" y="619"/>
                    <a:pt x="715" y="1239"/>
                  </a:cubicBezTo>
                </a:path>
              </a:pathLst>
            </a:custGeom>
            <a:noFill/>
            <a:ln w="190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grpSp>
          <p:nvGrpSpPr>
            <p:cNvPr id="177167" name="Group 15"/>
            <p:cNvGrpSpPr>
              <a:grpSpLocks/>
            </p:cNvGrpSpPr>
            <p:nvPr/>
          </p:nvGrpSpPr>
          <p:grpSpPr bwMode="auto">
            <a:xfrm>
              <a:off x="3648" y="2414"/>
              <a:ext cx="300" cy="288"/>
              <a:chOff x="9707" y="12683"/>
              <a:chExt cx="480" cy="480"/>
            </a:xfrm>
          </p:grpSpPr>
          <p:sp>
            <p:nvSpPr>
              <p:cNvPr id="177168" name="Line 16"/>
              <p:cNvSpPr>
                <a:spLocks noChangeShapeType="1"/>
              </p:cNvSpPr>
              <p:nvPr/>
            </p:nvSpPr>
            <p:spPr bwMode="auto">
              <a:xfrm>
                <a:off x="9941" y="12683"/>
                <a:ext cx="0" cy="48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>
                  <a:latin typeface="Comic Sans MS" panose="030F0702030302020204" pitchFamily="66" charset="0"/>
                </a:endParaRPr>
              </a:p>
            </p:txBody>
          </p:sp>
          <p:sp>
            <p:nvSpPr>
              <p:cNvPr id="177169" name="Line 17"/>
              <p:cNvSpPr>
                <a:spLocks noChangeShapeType="1"/>
              </p:cNvSpPr>
              <p:nvPr/>
            </p:nvSpPr>
            <p:spPr bwMode="auto">
              <a:xfrm>
                <a:off x="9707" y="12928"/>
                <a:ext cx="48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>
                  <a:latin typeface="Comic Sans MS" panose="030F0702030302020204" pitchFamily="66" charset="0"/>
                </a:endParaRPr>
              </a:p>
            </p:txBody>
          </p:sp>
        </p:grpSp>
        <p:sp>
          <p:nvSpPr>
            <p:cNvPr id="177170" name="Line 18"/>
            <p:cNvSpPr>
              <a:spLocks noChangeShapeType="1"/>
            </p:cNvSpPr>
            <p:nvPr/>
          </p:nvSpPr>
          <p:spPr bwMode="auto">
            <a:xfrm>
              <a:off x="4493" y="2565"/>
              <a:ext cx="30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77171" name="Freeform 19"/>
            <p:cNvSpPr>
              <a:spLocks/>
            </p:cNvSpPr>
            <p:nvPr/>
          </p:nvSpPr>
          <p:spPr bwMode="auto">
            <a:xfrm flipV="1">
              <a:off x="3967" y="2319"/>
              <a:ext cx="447" cy="531"/>
            </a:xfrm>
            <a:custGeom>
              <a:avLst/>
              <a:gdLst>
                <a:gd name="T0" fmla="*/ 0 w 715"/>
                <a:gd name="T1" fmla="*/ 1250 h 1250"/>
                <a:gd name="T2" fmla="*/ 363 w 715"/>
                <a:gd name="T3" fmla="*/ 2 h 1250"/>
                <a:gd name="T4" fmla="*/ 715 w 715"/>
                <a:gd name="T5" fmla="*/ 1239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15" h="1250">
                  <a:moveTo>
                    <a:pt x="0" y="1250"/>
                  </a:moveTo>
                  <a:cubicBezTo>
                    <a:pt x="122" y="627"/>
                    <a:pt x="244" y="4"/>
                    <a:pt x="363" y="2"/>
                  </a:cubicBezTo>
                  <a:cubicBezTo>
                    <a:pt x="482" y="0"/>
                    <a:pt x="598" y="619"/>
                    <a:pt x="715" y="1239"/>
                  </a:cubicBezTo>
                </a:path>
              </a:pathLst>
            </a:custGeom>
            <a:noFill/>
            <a:ln w="190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77172" name="Line 20"/>
            <p:cNvSpPr>
              <a:spLocks noChangeShapeType="1"/>
            </p:cNvSpPr>
            <p:nvPr/>
          </p:nvSpPr>
          <p:spPr bwMode="auto">
            <a:xfrm flipV="1">
              <a:off x="4987" y="2564"/>
              <a:ext cx="433" cy="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77173" name="Text Box 21"/>
            <p:cNvSpPr txBox="1">
              <a:spLocks noChangeArrowheads="1"/>
            </p:cNvSpPr>
            <p:nvPr/>
          </p:nvSpPr>
          <p:spPr bwMode="auto">
            <a:xfrm>
              <a:off x="3514" y="1751"/>
              <a:ext cx="1307" cy="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altLang="en-US">
                  <a:latin typeface="Comic Sans MS" panose="030F0702030302020204" pitchFamily="66" charset="0"/>
                </a:rPr>
                <a:t>reinforcement</a:t>
              </a:r>
            </a:p>
          </p:txBody>
        </p:sp>
        <p:sp>
          <p:nvSpPr>
            <p:cNvPr id="177174" name="Text Box 22"/>
            <p:cNvSpPr txBox="1">
              <a:spLocks noChangeArrowheads="1"/>
            </p:cNvSpPr>
            <p:nvPr/>
          </p:nvSpPr>
          <p:spPr bwMode="auto">
            <a:xfrm>
              <a:off x="3515" y="2886"/>
              <a:ext cx="1306" cy="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altLang="en-US">
                  <a:latin typeface="Comic Sans MS" panose="030F0702030302020204" pitchFamily="66" charset="0"/>
                </a:rPr>
                <a:t>cancellation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9462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591022"/>
            <a:ext cx="7886700" cy="1325563"/>
          </a:xfrm>
        </p:spPr>
        <p:txBody>
          <a:bodyPr/>
          <a:lstStyle/>
          <a:p>
            <a:r>
              <a:rPr lang="en-GB" altLang="en-US">
                <a:latin typeface="Comic Sans MS" panose="030F0702030302020204" pitchFamily="66" charset="0"/>
              </a:rPr>
              <a:t>Stationary waves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10209"/>
            <a:ext cx="8229600" cy="4383087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altLang="en-US">
                <a:latin typeface="Comic Sans MS" panose="030F0702030302020204" pitchFamily="66" charset="0"/>
              </a:rPr>
              <a:t>A stationary wave can be formed by the superposition of two progressive waves of the same frequency travelling in opposite directions. </a:t>
            </a:r>
          </a:p>
          <a:p>
            <a:pPr marL="0" indent="0">
              <a:buFontTx/>
              <a:buNone/>
            </a:pPr>
            <a:endParaRPr lang="en-GB" altLang="en-US">
              <a:latin typeface="Comic Sans MS" panose="030F0702030302020204" pitchFamily="66" charset="0"/>
            </a:endParaRPr>
          </a:p>
          <a:p>
            <a:pPr marL="0" indent="0">
              <a:buFontTx/>
              <a:buNone/>
            </a:pPr>
            <a:r>
              <a:rPr lang="en-GB" altLang="en-US">
                <a:latin typeface="Comic Sans MS" panose="030F0702030302020204" pitchFamily="66" charset="0"/>
              </a:rPr>
              <a:t>This is usually achieved by superposing a reflected wave with its incident wave.</a:t>
            </a:r>
          </a:p>
        </p:txBody>
      </p:sp>
      <p:sp>
        <p:nvSpPr>
          <p:cNvPr id="180228" name="Rectangle 4"/>
          <p:cNvSpPr>
            <a:spLocks noChangeArrowheads="1"/>
          </p:cNvSpPr>
          <p:nvPr/>
        </p:nvSpPr>
        <p:spPr bwMode="auto">
          <a:xfrm>
            <a:off x="1619250" y="4408959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180229" name="Rectangle 5"/>
          <p:cNvSpPr>
            <a:spLocks noChangeArrowheads="1"/>
          </p:cNvSpPr>
          <p:nvPr/>
        </p:nvSpPr>
        <p:spPr bwMode="auto">
          <a:xfrm>
            <a:off x="0" y="422957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3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346540" y="2305968"/>
            <a:ext cx="337535" cy="38485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omic Sans MS" panose="030F0702030302020204" pitchFamily="66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 rot="16200000">
            <a:off x="2622422" y="2797606"/>
            <a:ext cx="492443" cy="460392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Incident ray</a:t>
            </a:r>
            <a:endParaRPr lang="en-GB" sz="2000" dirty="0">
              <a:latin typeface="Comic Sans MS" panose="030F0702030302020204" pitchFamily="66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 rot="16200000">
            <a:off x="4299863" y="4033457"/>
            <a:ext cx="430887" cy="1208895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GB" sz="1600" dirty="0" smtClean="0"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Normal</a:t>
            </a:r>
            <a:endParaRPr lang="en-GB" sz="1600" dirty="0">
              <a:latin typeface="Comic Sans MS" panose="030F0702030302020204" pitchFamily="66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6" name="Arc 25"/>
          <p:cNvSpPr/>
          <p:nvPr/>
        </p:nvSpPr>
        <p:spPr>
          <a:xfrm rot="5400000" flipV="1">
            <a:off x="3966959" y="2266353"/>
            <a:ext cx="768076" cy="1058281"/>
          </a:xfrm>
          <a:prstGeom prst="arc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tx1"/>
                </a:solidFill>
              </a:ln>
              <a:latin typeface="Comic Sans MS" panose="030F0702030302020204" pitchFamily="66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 rot="16200000">
            <a:off x="3452524" y="3129073"/>
            <a:ext cx="738664" cy="155373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GB" b="1" dirty="0" smtClean="0"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Angle of incidence</a:t>
            </a:r>
            <a:endParaRPr lang="en-GB" b="1" dirty="0">
              <a:latin typeface="Comic Sans MS" panose="030F0702030302020204" pitchFamily="66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 rot="16200000">
            <a:off x="4905546" y="3126929"/>
            <a:ext cx="738664" cy="155373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GB" b="1" dirty="0" smtClean="0"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Angle of reflection</a:t>
            </a:r>
            <a:endParaRPr lang="en-GB" b="1" dirty="0">
              <a:latin typeface="Comic Sans MS" panose="030F0702030302020204" pitchFamily="66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043793" y="1372906"/>
            <a:ext cx="7148953" cy="3020423"/>
            <a:chOff x="1043793" y="1372906"/>
            <a:chExt cx="7148953" cy="3020423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2525307" y="2312483"/>
              <a:ext cx="374027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 flipV="1">
              <a:off x="2424563" y="1934154"/>
              <a:ext cx="201482" cy="37833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 flipV="1">
              <a:off x="5258169" y="1934154"/>
              <a:ext cx="201482" cy="37833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 flipV="1">
              <a:off x="2868640" y="1959176"/>
              <a:ext cx="201482" cy="37833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 flipV="1">
              <a:off x="3355918" y="1956179"/>
              <a:ext cx="201482" cy="37833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 flipV="1">
              <a:off x="3847792" y="1934154"/>
              <a:ext cx="201482" cy="37833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4350997" y="1956179"/>
              <a:ext cx="201482" cy="37833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 flipV="1">
              <a:off x="4868055" y="1956179"/>
              <a:ext cx="201482" cy="37833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 flipV="1">
              <a:off x="5661134" y="1934154"/>
              <a:ext cx="201482" cy="37833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 flipV="1">
              <a:off x="6046101" y="1934154"/>
              <a:ext cx="201482" cy="37833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 flipV="1">
              <a:off x="4346540" y="2305968"/>
              <a:ext cx="3" cy="2087361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9200000" flipH="1">
              <a:off x="1043793" y="3536610"/>
              <a:ext cx="374027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2400000">
              <a:off x="3913471" y="3539608"/>
              <a:ext cx="3740277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Arc 29"/>
            <p:cNvSpPr/>
            <p:nvPr/>
          </p:nvSpPr>
          <p:spPr>
            <a:xfrm rot="16200000" flipH="1" flipV="1">
              <a:off x="3984522" y="2266353"/>
              <a:ext cx="768076" cy="1058281"/>
            </a:xfrm>
            <a:prstGeom prst="arc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chemeClr val="tx1"/>
                  </a:solidFill>
                </a:ln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2424563" y="3766522"/>
              <a:ext cx="201482" cy="201482"/>
              <a:chOff x="2469432" y="3933056"/>
              <a:chExt cx="201482" cy="201482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>
                <a:off x="2469432" y="3933056"/>
                <a:ext cx="20148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16200000">
                <a:off x="2563401" y="4033797"/>
                <a:ext cx="20148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34"/>
            <p:cNvGrpSpPr/>
            <p:nvPr/>
          </p:nvGrpSpPr>
          <p:grpSpPr>
            <a:xfrm rot="5400000">
              <a:off x="5951006" y="3662568"/>
              <a:ext cx="201482" cy="201482"/>
              <a:chOff x="2469432" y="3933056"/>
              <a:chExt cx="201482" cy="201482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>
                <a:off x="2469432" y="3933056"/>
                <a:ext cx="20148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16200000">
                <a:off x="2563401" y="4033797"/>
                <a:ext cx="20148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TextBox 37"/>
            <p:cNvSpPr txBox="1"/>
            <p:nvPr/>
          </p:nvSpPr>
          <p:spPr>
            <a:xfrm rot="16200000">
              <a:off x="5521450" y="-559726"/>
              <a:ext cx="738664" cy="4603928"/>
            </a:xfrm>
            <a:prstGeom prst="rect">
              <a:avLst/>
            </a:prstGeom>
            <a:noFill/>
          </p:spPr>
          <p:txBody>
            <a:bodyPr vert="vert" wrap="square" rtlCol="0">
              <a:spAutoFit/>
            </a:bodyPr>
            <a:lstStyle/>
            <a:p>
              <a:r>
                <a:rPr lang="en-GB" sz="3600" dirty="0" smtClean="0">
                  <a:latin typeface="Comic Sans MS" panose="030F0702030302020204" pitchFamily="66" charset="0"/>
                  <a:ea typeface="Verdana" panose="020B0604030504040204" pitchFamily="34" charset="0"/>
                  <a:cs typeface="Verdana" panose="020B0604030504040204" pitchFamily="34" charset="0"/>
                </a:rPr>
                <a:t>Mirror</a:t>
              </a:r>
              <a:endParaRPr lang="en-GB" sz="3600" dirty="0"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 rot="16200000">
            <a:off x="8337849" y="2797606"/>
            <a:ext cx="492443" cy="460392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Reflected ray</a:t>
            </a:r>
            <a:endParaRPr lang="en-GB" sz="2000" dirty="0">
              <a:latin typeface="Comic Sans MS" panose="030F0702030302020204" pitchFamily="66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28667" y="3068960"/>
            <a:ext cx="755301" cy="502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45</a:t>
            </a:r>
            <a:r>
              <a:rPr lang="en-GB" sz="2000" b="1" baseline="30000" dirty="0" smtClean="0">
                <a:solidFill>
                  <a:srgbClr val="FF000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588297" y="3081278"/>
            <a:ext cx="755301" cy="502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45</a:t>
            </a:r>
            <a:r>
              <a:rPr lang="en-GB" sz="2000" b="1" baseline="30000" dirty="0" smtClean="0">
                <a:solidFill>
                  <a:srgbClr val="FF000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63913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4E235-B2BD-4217-A544-4E79E06DCABB}" type="datetime1">
              <a:rPr lang="en-GB" smtClean="0">
                <a:latin typeface="Comic Sans MS" panose="030F0702030302020204" pitchFamily="66" charset="0"/>
              </a:rPr>
              <a:t>24/05/2016</a:t>
            </a:fld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-180528" y="1558081"/>
            <a:ext cx="5103359" cy="2087361"/>
            <a:chOff x="1043793" y="1934154"/>
            <a:chExt cx="6609955" cy="2459175"/>
          </a:xfrm>
        </p:grpSpPr>
        <p:grpSp>
          <p:nvGrpSpPr>
            <p:cNvPr id="4" name="Group 3"/>
            <p:cNvGrpSpPr/>
            <p:nvPr/>
          </p:nvGrpSpPr>
          <p:grpSpPr>
            <a:xfrm>
              <a:off x="1043793" y="1934154"/>
              <a:ext cx="6609955" cy="2459175"/>
              <a:chOff x="1043793" y="1934154"/>
              <a:chExt cx="6609955" cy="2459175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2525307" y="2312483"/>
                <a:ext cx="374027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flipH="1" flipV="1">
                <a:off x="2424563" y="1934154"/>
                <a:ext cx="201482" cy="37833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flipH="1" flipV="1">
                <a:off x="5258169" y="1934154"/>
                <a:ext cx="201482" cy="37833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flipH="1" flipV="1">
                <a:off x="2868640" y="1959176"/>
                <a:ext cx="201482" cy="37833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flipH="1" flipV="1">
                <a:off x="3355918" y="1956179"/>
                <a:ext cx="201482" cy="37833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flipH="1" flipV="1">
                <a:off x="3847792" y="1934154"/>
                <a:ext cx="201482" cy="37833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H="1" flipV="1">
                <a:off x="4350997" y="1956179"/>
                <a:ext cx="201482" cy="37833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H="1" flipV="1">
                <a:off x="4868055" y="1956179"/>
                <a:ext cx="201482" cy="37833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flipH="1" flipV="1">
                <a:off x="5661134" y="1934154"/>
                <a:ext cx="201482" cy="37833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flipH="1" flipV="1">
                <a:off x="6046101" y="1934154"/>
                <a:ext cx="201482" cy="37833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flipH="1" flipV="1">
                <a:off x="4346540" y="2305968"/>
                <a:ext cx="3" cy="2087361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19200000" flipH="1">
                <a:off x="1043793" y="3536610"/>
                <a:ext cx="374027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2400000">
                <a:off x="3913471" y="3539608"/>
                <a:ext cx="3740277" cy="0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Arc 19"/>
              <p:cNvSpPr/>
              <p:nvPr/>
            </p:nvSpPr>
            <p:spPr>
              <a:xfrm rot="16200000" flipH="1" flipV="1">
                <a:off x="3984522" y="2266353"/>
                <a:ext cx="768076" cy="1058281"/>
              </a:xfrm>
              <a:prstGeom prst="arc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>
                  <a:ln>
                    <a:solidFill>
                      <a:schemeClr val="tx1"/>
                    </a:solidFill>
                  </a:ln>
                  <a:latin typeface="Comic Sans MS" panose="030F0702030302020204" pitchFamily="66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grpSp>
            <p:nvGrpSpPr>
              <p:cNvPr id="21" name="Group 20"/>
              <p:cNvGrpSpPr/>
              <p:nvPr/>
            </p:nvGrpSpPr>
            <p:grpSpPr>
              <a:xfrm>
                <a:off x="2424563" y="3766522"/>
                <a:ext cx="201482" cy="201482"/>
                <a:chOff x="2469432" y="3933056"/>
                <a:chExt cx="201482" cy="201482"/>
              </a:xfrm>
            </p:grpSpPr>
            <p:cxnSp>
              <p:nvCxnSpPr>
                <p:cNvPr id="25" name="Straight Connector 24"/>
                <p:cNvCxnSpPr/>
                <p:nvPr/>
              </p:nvCxnSpPr>
              <p:spPr>
                <a:xfrm>
                  <a:off x="2469432" y="3933056"/>
                  <a:ext cx="201482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 rot="16200000">
                  <a:off x="2563401" y="4033797"/>
                  <a:ext cx="201482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" name="Group 21"/>
              <p:cNvGrpSpPr/>
              <p:nvPr/>
            </p:nvGrpSpPr>
            <p:grpSpPr>
              <a:xfrm rot="5400000">
                <a:off x="5951006" y="3662568"/>
                <a:ext cx="201482" cy="201482"/>
                <a:chOff x="2469432" y="3933056"/>
                <a:chExt cx="201482" cy="201482"/>
              </a:xfrm>
            </p:grpSpPr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69432" y="3933056"/>
                  <a:ext cx="201482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rot="16200000">
                  <a:off x="2563401" y="4033797"/>
                  <a:ext cx="201482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" name="Rectangle 4"/>
            <p:cNvSpPr/>
            <p:nvPr/>
          </p:nvSpPr>
          <p:spPr>
            <a:xfrm>
              <a:off x="4346540" y="2305968"/>
              <a:ext cx="337535" cy="384855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" name="Arc 5"/>
            <p:cNvSpPr/>
            <p:nvPr/>
          </p:nvSpPr>
          <p:spPr>
            <a:xfrm rot="5400000" flipV="1">
              <a:off x="3966959" y="2266353"/>
              <a:ext cx="768076" cy="1058281"/>
            </a:xfrm>
            <a:prstGeom prst="arc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chemeClr val="tx1"/>
                  </a:solidFill>
                </a:ln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604598" y="2560082"/>
            <a:ext cx="7553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45</a:t>
            </a:r>
            <a:r>
              <a:rPr lang="en-GB" sz="2000" b="1" baseline="30000" dirty="0" smtClean="0">
                <a:solidFill>
                  <a:srgbClr val="FF000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425122" y="2492896"/>
            <a:ext cx="7553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45</a:t>
            </a:r>
            <a:r>
              <a:rPr lang="en-GB" sz="2000" b="1" baseline="30000" dirty="0" smtClean="0">
                <a:solidFill>
                  <a:srgbClr val="FF000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5565990" y="1733904"/>
            <a:ext cx="28877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 flipV="1">
            <a:off x="5488208" y="1412776"/>
            <a:ext cx="155559" cy="321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7675955" y="1412776"/>
            <a:ext cx="155559" cy="321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5831068" y="1434015"/>
            <a:ext cx="155559" cy="321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 flipV="1">
            <a:off x="6207281" y="1431471"/>
            <a:ext cx="155559" cy="321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6587043" y="1412776"/>
            <a:ext cx="155559" cy="321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 flipV="1">
            <a:off x="6975554" y="1431471"/>
            <a:ext cx="155559" cy="321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7374759" y="1431471"/>
            <a:ext cx="155559" cy="321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 flipV="1">
            <a:off x="7987073" y="1412776"/>
            <a:ext cx="155559" cy="321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 flipV="1">
            <a:off x="8284295" y="1412776"/>
            <a:ext cx="155559" cy="321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6972112" y="1728374"/>
            <a:ext cx="2" cy="1771763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4759958" y="1844840"/>
            <a:ext cx="2212155" cy="11803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975556" y="1847385"/>
            <a:ext cx="1988932" cy="126602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Arc 45"/>
          <p:cNvSpPr/>
          <p:nvPr/>
        </p:nvSpPr>
        <p:spPr>
          <a:xfrm rot="16200000" flipH="1" flipV="1">
            <a:off x="6663140" y="1686380"/>
            <a:ext cx="651947" cy="817069"/>
          </a:xfrm>
          <a:prstGeom prst="arc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tx1"/>
                </a:solidFill>
              </a:ln>
              <a:latin typeface="Comic Sans MS" panose="030F0702030302020204" pitchFamily="66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5292080" y="2636912"/>
            <a:ext cx="155559" cy="171019"/>
            <a:chOff x="2469432" y="3933056"/>
            <a:chExt cx="201482" cy="201482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2469432" y="3933056"/>
              <a:ext cx="2014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>
              <a:off x="2563401" y="4033797"/>
              <a:ext cx="2014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 rot="5400000">
            <a:off x="8369151" y="2716650"/>
            <a:ext cx="171019" cy="155559"/>
            <a:chOff x="2469432" y="3933056"/>
            <a:chExt cx="201482" cy="201482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2469432" y="3933056"/>
              <a:ext cx="2014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>
              <a:off x="2563401" y="4033797"/>
              <a:ext cx="2014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30"/>
          <p:cNvSpPr/>
          <p:nvPr/>
        </p:nvSpPr>
        <p:spPr>
          <a:xfrm>
            <a:off x="6972112" y="1728374"/>
            <a:ext cx="260601" cy="32666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omic Sans MS" panose="030F0702030302020204" pitchFamily="66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2" name="Arc 31"/>
          <p:cNvSpPr/>
          <p:nvPr/>
        </p:nvSpPr>
        <p:spPr>
          <a:xfrm rot="5400000" flipV="1">
            <a:off x="6598777" y="1690255"/>
            <a:ext cx="651947" cy="817069"/>
          </a:xfrm>
          <a:prstGeom prst="arc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tx1"/>
                </a:solidFill>
              </a:ln>
              <a:latin typeface="Comic Sans MS" panose="030F0702030302020204" pitchFamily="66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156176" y="2289190"/>
            <a:ext cx="7553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60</a:t>
            </a:r>
            <a:r>
              <a:rPr lang="en-GB" sz="2000" b="1" baseline="30000" dirty="0" smtClean="0">
                <a:solidFill>
                  <a:srgbClr val="FF000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053333" y="2302692"/>
            <a:ext cx="7553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60</a:t>
            </a:r>
            <a:r>
              <a:rPr lang="en-GB" sz="2000" b="1" baseline="30000" dirty="0" smtClean="0">
                <a:solidFill>
                  <a:srgbClr val="FF000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</a:p>
        </p:txBody>
      </p:sp>
      <p:cxnSp>
        <p:nvCxnSpPr>
          <p:cNvPr id="61" name="Straight Connector 60"/>
          <p:cNvCxnSpPr/>
          <p:nvPr/>
        </p:nvCxnSpPr>
        <p:spPr>
          <a:xfrm>
            <a:off x="1119143" y="4170036"/>
            <a:ext cx="28877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 flipV="1">
            <a:off x="1041361" y="3848908"/>
            <a:ext cx="155559" cy="321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 flipV="1">
            <a:off x="3229108" y="3848908"/>
            <a:ext cx="155559" cy="321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 flipV="1">
            <a:off x="1384221" y="3870147"/>
            <a:ext cx="155559" cy="321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 flipV="1">
            <a:off x="1760434" y="3867603"/>
            <a:ext cx="155559" cy="321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 flipV="1">
            <a:off x="2140196" y="3848908"/>
            <a:ext cx="155559" cy="321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 flipV="1">
            <a:off x="2528707" y="3867603"/>
            <a:ext cx="155559" cy="321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 flipV="1">
            <a:off x="2927912" y="3867603"/>
            <a:ext cx="155559" cy="321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 flipV="1">
            <a:off x="3540226" y="3848908"/>
            <a:ext cx="155559" cy="321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 flipV="1">
            <a:off x="3837448" y="3848908"/>
            <a:ext cx="155559" cy="321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 flipV="1">
            <a:off x="2525265" y="4164506"/>
            <a:ext cx="2" cy="1771763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1191691" y="4280972"/>
            <a:ext cx="1333575" cy="16552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2528709" y="4283517"/>
            <a:ext cx="1106077" cy="165275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Arc 73"/>
          <p:cNvSpPr/>
          <p:nvPr/>
        </p:nvSpPr>
        <p:spPr>
          <a:xfrm rot="16200000" flipH="1" flipV="1">
            <a:off x="2216293" y="4171483"/>
            <a:ext cx="651947" cy="817069"/>
          </a:xfrm>
          <a:prstGeom prst="arc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tx1"/>
                </a:solidFill>
              </a:ln>
              <a:latin typeface="Comic Sans MS" panose="030F0702030302020204" pitchFamily="66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1599791" y="5274655"/>
            <a:ext cx="155559" cy="171019"/>
            <a:chOff x="2469432" y="3933056"/>
            <a:chExt cx="201482" cy="201482"/>
          </a:xfrm>
        </p:grpSpPr>
        <p:cxnSp>
          <p:nvCxnSpPr>
            <p:cNvPr id="79" name="Straight Connector 78"/>
            <p:cNvCxnSpPr/>
            <p:nvPr/>
          </p:nvCxnSpPr>
          <p:spPr>
            <a:xfrm>
              <a:off x="2469432" y="3933056"/>
              <a:ext cx="2014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16200000">
              <a:off x="2563401" y="4033797"/>
              <a:ext cx="2014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 rot="5400000">
            <a:off x="3104768" y="5238215"/>
            <a:ext cx="171019" cy="155559"/>
            <a:chOff x="2469432" y="3933056"/>
            <a:chExt cx="201482" cy="201482"/>
          </a:xfrm>
        </p:grpSpPr>
        <p:cxnSp>
          <p:nvCxnSpPr>
            <p:cNvPr id="77" name="Straight Connector 76"/>
            <p:cNvCxnSpPr/>
            <p:nvPr/>
          </p:nvCxnSpPr>
          <p:spPr>
            <a:xfrm>
              <a:off x="2469432" y="3933056"/>
              <a:ext cx="2014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>
              <a:off x="2563401" y="4033797"/>
              <a:ext cx="2014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/>
          <p:cNvSpPr/>
          <p:nvPr/>
        </p:nvSpPr>
        <p:spPr>
          <a:xfrm>
            <a:off x="2525265" y="4164506"/>
            <a:ext cx="260601" cy="32666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omic Sans MS" panose="030F0702030302020204" pitchFamily="66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0" name="Arc 59"/>
          <p:cNvSpPr/>
          <p:nvPr/>
        </p:nvSpPr>
        <p:spPr>
          <a:xfrm rot="5400000" flipV="1">
            <a:off x="2149565" y="4274150"/>
            <a:ext cx="622474" cy="641207"/>
          </a:xfrm>
          <a:prstGeom prst="arc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tx1"/>
                </a:solidFill>
              </a:ln>
              <a:latin typeface="Comic Sans MS" panose="030F0702030302020204" pitchFamily="66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828918" y="5050387"/>
            <a:ext cx="7553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30</a:t>
            </a:r>
            <a:r>
              <a:rPr lang="en-GB" sz="2000" b="1" baseline="30000" dirty="0" smtClean="0">
                <a:solidFill>
                  <a:srgbClr val="FF000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483768" y="5097502"/>
            <a:ext cx="7553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30</a:t>
            </a:r>
            <a:r>
              <a:rPr lang="en-GB" sz="2000" b="1" baseline="30000" dirty="0" smtClean="0">
                <a:solidFill>
                  <a:srgbClr val="FF000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</a:p>
        </p:txBody>
      </p:sp>
      <p:cxnSp>
        <p:nvCxnSpPr>
          <p:cNvPr id="89" name="Straight Connector 88"/>
          <p:cNvCxnSpPr/>
          <p:nvPr/>
        </p:nvCxnSpPr>
        <p:spPr>
          <a:xfrm>
            <a:off x="5355795" y="4265738"/>
            <a:ext cx="28877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H="1" flipV="1">
            <a:off x="5278013" y="3944610"/>
            <a:ext cx="155559" cy="321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 flipV="1">
            <a:off x="7465760" y="3944610"/>
            <a:ext cx="155559" cy="321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H="1" flipV="1">
            <a:off x="5620873" y="3965849"/>
            <a:ext cx="155559" cy="321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H="1" flipV="1">
            <a:off x="5997086" y="3963305"/>
            <a:ext cx="155559" cy="321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H="1" flipV="1">
            <a:off x="6376848" y="3944610"/>
            <a:ext cx="155559" cy="321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 flipV="1">
            <a:off x="6765359" y="3963305"/>
            <a:ext cx="155559" cy="321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H="1" flipV="1">
            <a:off x="7164564" y="3963305"/>
            <a:ext cx="155559" cy="321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 flipV="1">
            <a:off x="7776878" y="3944610"/>
            <a:ext cx="155559" cy="321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 flipV="1">
            <a:off x="8074100" y="3944610"/>
            <a:ext cx="155559" cy="321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 flipV="1">
            <a:off x="6761917" y="4260208"/>
            <a:ext cx="2" cy="1771763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H="1">
            <a:off x="4759958" y="4376674"/>
            <a:ext cx="2001960" cy="29904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6765361" y="4379219"/>
            <a:ext cx="2212155" cy="296501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Arc 101"/>
          <p:cNvSpPr/>
          <p:nvPr/>
        </p:nvSpPr>
        <p:spPr>
          <a:xfrm rot="16200000" flipH="1" flipV="1">
            <a:off x="6454761" y="4066520"/>
            <a:ext cx="651947" cy="817069"/>
          </a:xfrm>
          <a:prstGeom prst="arc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tx1"/>
                </a:solidFill>
              </a:ln>
              <a:latin typeface="Comic Sans MS" panose="030F0702030302020204" pitchFamily="66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03" name="Group 102"/>
          <p:cNvGrpSpPr/>
          <p:nvPr/>
        </p:nvGrpSpPr>
        <p:grpSpPr>
          <a:xfrm>
            <a:off x="5334504" y="4509243"/>
            <a:ext cx="155559" cy="171019"/>
            <a:chOff x="2469432" y="3933056"/>
            <a:chExt cx="201482" cy="201482"/>
          </a:xfrm>
        </p:grpSpPr>
        <p:cxnSp>
          <p:nvCxnSpPr>
            <p:cNvPr id="107" name="Straight Connector 106"/>
            <p:cNvCxnSpPr/>
            <p:nvPr/>
          </p:nvCxnSpPr>
          <p:spPr>
            <a:xfrm>
              <a:off x="2469432" y="3933056"/>
              <a:ext cx="2014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>
              <a:off x="2563401" y="4033797"/>
              <a:ext cx="2014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 103"/>
          <p:cNvGrpSpPr/>
          <p:nvPr/>
        </p:nvGrpSpPr>
        <p:grpSpPr>
          <a:xfrm rot="5400000">
            <a:off x="8081118" y="4489847"/>
            <a:ext cx="171019" cy="155559"/>
            <a:chOff x="2469432" y="3933056"/>
            <a:chExt cx="201482" cy="201482"/>
          </a:xfrm>
        </p:grpSpPr>
        <p:cxnSp>
          <p:nvCxnSpPr>
            <p:cNvPr id="105" name="Straight Connector 104"/>
            <p:cNvCxnSpPr/>
            <p:nvPr/>
          </p:nvCxnSpPr>
          <p:spPr>
            <a:xfrm>
              <a:off x="2469432" y="3933056"/>
              <a:ext cx="2014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16200000">
              <a:off x="2563401" y="4033797"/>
              <a:ext cx="2014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Rectangle 86"/>
          <p:cNvSpPr/>
          <p:nvPr/>
        </p:nvSpPr>
        <p:spPr>
          <a:xfrm>
            <a:off x="6761917" y="4260208"/>
            <a:ext cx="260601" cy="32666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omic Sans MS" panose="030F0702030302020204" pitchFamily="66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8" name="Arc 87"/>
          <p:cNvSpPr/>
          <p:nvPr/>
        </p:nvSpPr>
        <p:spPr>
          <a:xfrm rot="5400000" flipV="1">
            <a:off x="6429780" y="4066519"/>
            <a:ext cx="651947" cy="817069"/>
          </a:xfrm>
          <a:prstGeom prst="arc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tx1"/>
                </a:solidFill>
              </a:ln>
              <a:latin typeface="Comic Sans MS" panose="030F0702030302020204" pitchFamily="66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5887758" y="4650992"/>
            <a:ext cx="7553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84</a:t>
            </a:r>
            <a:r>
              <a:rPr lang="en-GB" sz="2000" b="1" baseline="30000" dirty="0" smtClean="0">
                <a:solidFill>
                  <a:srgbClr val="FF000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6841035" y="4664494"/>
            <a:ext cx="7553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84</a:t>
            </a:r>
            <a:r>
              <a:rPr lang="en-GB" sz="2000" b="1" baseline="30000" dirty="0" smtClean="0">
                <a:solidFill>
                  <a:srgbClr val="FF000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4207239" y="5733256"/>
            <a:ext cx="4936761" cy="55399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 smtClean="0">
                <a:solidFill>
                  <a:srgbClr val="031A3B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Describe the law of reflection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1760434" y="6331386"/>
            <a:ext cx="7383565" cy="553998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 smtClean="0">
                <a:solidFill>
                  <a:srgbClr val="031A3B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Do this in your own words or use the sheet</a:t>
            </a:r>
          </a:p>
        </p:txBody>
      </p:sp>
    </p:spTree>
    <p:extLst>
      <p:ext uri="{BB962C8B-B14F-4D97-AF65-F5344CB8AC3E}">
        <p14:creationId xmlns:p14="http://schemas.microsoft.com/office/powerpoint/2010/main" val="122478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4"/>
          <p:cNvSpPr txBox="1">
            <a:spLocks noChangeArrowheads="1"/>
          </p:cNvSpPr>
          <p:nvPr/>
        </p:nvSpPr>
        <p:spPr bwMode="auto">
          <a:xfrm>
            <a:off x="755576" y="764704"/>
            <a:ext cx="8424936" cy="349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GB" dirty="0" smtClean="0">
                <a:solidFill>
                  <a:srgbClr val="00206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When waves (including light) pass from one medium to another their </a:t>
            </a:r>
            <a:r>
              <a:rPr lang="en-GB" b="1" dirty="0" smtClean="0">
                <a:solidFill>
                  <a:srgbClr val="00B0F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speed</a:t>
            </a:r>
            <a:r>
              <a:rPr lang="en-GB" dirty="0" smtClean="0">
                <a:solidFill>
                  <a:srgbClr val="00206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 changes (slows down or speeds up). This causes the </a:t>
            </a:r>
            <a:r>
              <a:rPr lang="en-GB" b="1" dirty="0" smtClean="0">
                <a:solidFill>
                  <a:srgbClr val="00B0F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angle</a:t>
            </a:r>
            <a:r>
              <a:rPr lang="en-GB" dirty="0" smtClean="0">
                <a:solidFill>
                  <a:srgbClr val="00206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 they are travelling to change. This is called </a:t>
            </a:r>
            <a:r>
              <a:rPr lang="en-GB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refraction</a:t>
            </a:r>
            <a:r>
              <a:rPr lang="en-GB" dirty="0" smtClean="0">
                <a:solidFill>
                  <a:srgbClr val="00206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GB" sz="2000" dirty="0" smtClean="0">
              <a:solidFill>
                <a:srgbClr val="002060"/>
              </a:solidFill>
              <a:latin typeface="Comic Sans MS" panose="030F0702030302020204" pitchFamily="66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GB" sz="2000" dirty="0" smtClean="0">
                <a:solidFill>
                  <a:srgbClr val="00206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ctr">
              <a:spcBef>
                <a:spcPct val="50000"/>
              </a:spcBef>
            </a:pPr>
            <a:endParaRPr lang="en-GB" sz="2000" b="1" dirty="0">
              <a:solidFill>
                <a:srgbClr val="002060"/>
              </a:solidFill>
              <a:latin typeface="Comic Sans MS" panose="030F0702030302020204" pitchFamily="66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ct val="50000"/>
              </a:spcBef>
            </a:pPr>
            <a:endParaRPr lang="en-GB" sz="2000" b="1" dirty="0">
              <a:solidFill>
                <a:srgbClr val="002060"/>
              </a:solidFill>
              <a:latin typeface="Comic Sans MS" panose="030F0702030302020204" pitchFamily="66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2" descr="http://images.tutorvista.com/cms/images/83/index-of-refrac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78" y="2348880"/>
            <a:ext cx="2934484" cy="3793593"/>
          </a:xfrm>
          <a:prstGeom prst="rect">
            <a:avLst/>
          </a:prstGeom>
          <a:noFill/>
          <a:ln w="31750"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353040"/>
            <a:ext cx="3505572" cy="2372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91880" y="4581128"/>
            <a:ext cx="56521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600" dirty="0" smtClean="0">
                <a:solidFill>
                  <a:srgbClr val="031A3B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If the wave (car) hits the new </a:t>
            </a:r>
            <a:r>
              <a:rPr lang="en-GB" sz="1600" dirty="0" smtClean="0">
                <a:solidFill>
                  <a:srgbClr val="00B0F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medium</a:t>
            </a:r>
            <a:r>
              <a:rPr lang="en-GB" sz="1600" dirty="0" smtClean="0">
                <a:solidFill>
                  <a:srgbClr val="031A3B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 straight on it won’t change direction because it slows down/speed up all at the same time.</a:t>
            </a:r>
          </a:p>
          <a:p>
            <a:pPr>
              <a:lnSpc>
                <a:spcPct val="150000"/>
              </a:lnSpc>
            </a:pPr>
            <a:r>
              <a:rPr lang="en-GB" sz="1600" dirty="0" smtClean="0">
                <a:solidFill>
                  <a:srgbClr val="031A3B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But if it hits it at an angle then </a:t>
            </a:r>
            <a:r>
              <a:rPr lang="en-GB" sz="1600" dirty="0" smtClean="0">
                <a:solidFill>
                  <a:srgbClr val="00B0F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one part of the wave (car) slows down/speeds up before the other</a:t>
            </a:r>
            <a:r>
              <a:rPr lang="en-GB" sz="1600" dirty="0" smtClean="0">
                <a:solidFill>
                  <a:srgbClr val="031A3B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. This changes the direction = refraction!</a:t>
            </a:r>
          </a:p>
        </p:txBody>
      </p:sp>
    </p:spTree>
    <p:extLst>
      <p:ext uri="{BB962C8B-B14F-4D97-AF65-F5344CB8AC3E}">
        <p14:creationId xmlns:p14="http://schemas.microsoft.com/office/powerpoint/2010/main" val="1739991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3528" y="836712"/>
            <a:ext cx="8496944" cy="4608512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dirty="0" smtClean="0">
                <a:latin typeface="Comic Sans MS" panose="030F0702030302020204" pitchFamily="66" charset="0"/>
              </a:rPr>
              <a:t>Here is another example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dirty="0" smtClean="0">
                <a:latin typeface="Comic Sans MS" panose="030F0702030302020204" pitchFamily="66" charset="0"/>
              </a:rPr>
              <a:t>Use this example to create your own notes about refraction on the worksheet.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39952" y="4149080"/>
            <a:ext cx="3888432" cy="2088232"/>
          </a:xfrm>
          <a:prstGeom prst="rect">
            <a:avLst/>
          </a:prstGeom>
          <a:solidFill>
            <a:srgbClr val="CAE6E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omic Sans MS" panose="030F0702030302020204" pitchFamily="66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491880" y="3501008"/>
            <a:ext cx="4248472" cy="2736304"/>
            <a:chOff x="3491880" y="3501008"/>
            <a:chExt cx="4248472" cy="2736304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3923928" y="3623778"/>
              <a:ext cx="720080" cy="50405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3491880" y="3676044"/>
              <a:ext cx="4248472" cy="4618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GB" dirty="0" smtClean="0">
                  <a:solidFill>
                    <a:srgbClr val="031A3B"/>
                  </a:solidFill>
                  <a:latin typeface="Comic Sans MS" panose="030F0702030302020204" pitchFamily="66" charset="0"/>
                  <a:ea typeface="Verdana" panose="020B0604030504040204" pitchFamily="34" charset="0"/>
                  <a:cs typeface="Verdana" panose="020B0604030504040204" pitchFamily="34" charset="0"/>
                </a:rPr>
                <a:t>Laser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4644008" y="3501008"/>
              <a:ext cx="0" cy="2736304"/>
            </a:xfrm>
            <a:prstGeom prst="line">
              <a:avLst/>
            </a:prstGeom>
            <a:ln w="28575">
              <a:solidFill>
                <a:srgbClr val="7030A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4644008" y="3356992"/>
            <a:ext cx="4427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031A3B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What was this line called?</a:t>
            </a:r>
          </a:p>
          <a:p>
            <a:r>
              <a:rPr lang="en-GB" sz="1600" dirty="0" smtClean="0">
                <a:solidFill>
                  <a:srgbClr val="031A3B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You will have to imagine it is at 90</a:t>
            </a:r>
            <a:r>
              <a:rPr lang="en-GB" sz="1600" baseline="30000" dirty="0" smtClean="0">
                <a:solidFill>
                  <a:srgbClr val="031A3B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  <a:r>
              <a:rPr lang="en-GB" sz="1600" dirty="0" smtClean="0">
                <a:solidFill>
                  <a:srgbClr val="031A3B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 to the water in the tank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699792" y="4309358"/>
            <a:ext cx="4248472" cy="703818"/>
            <a:chOff x="2699792" y="4309358"/>
            <a:chExt cx="4248472" cy="703818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3459765" y="4509120"/>
              <a:ext cx="720080" cy="50405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798131" y="5013176"/>
              <a:ext cx="3032720" cy="0"/>
            </a:xfrm>
            <a:prstGeom prst="line">
              <a:avLst/>
            </a:prstGeom>
            <a:ln w="28575">
              <a:solidFill>
                <a:srgbClr val="7030A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2699792" y="4309358"/>
              <a:ext cx="4248472" cy="4618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GB" dirty="0" smtClean="0">
                  <a:solidFill>
                    <a:srgbClr val="031A3B"/>
                  </a:solidFill>
                  <a:latin typeface="Comic Sans MS" panose="030F0702030302020204" pitchFamily="66" charset="0"/>
                  <a:ea typeface="Verdana" panose="020B0604030504040204" pitchFamily="34" charset="0"/>
                  <a:cs typeface="Verdana" panose="020B0604030504040204" pitchFamily="34" charset="0"/>
                </a:rPr>
                <a:t>Laser</a:t>
              </a:r>
            </a:p>
          </p:txBody>
        </p:sp>
      </p:grpSp>
      <p:sp>
        <p:nvSpPr>
          <p:cNvPr id="17" name="Cloud 16"/>
          <p:cNvSpPr/>
          <p:nvPr/>
        </p:nvSpPr>
        <p:spPr>
          <a:xfrm>
            <a:off x="273399" y="2591037"/>
            <a:ext cx="3240360" cy="1944216"/>
          </a:xfrm>
          <a:prstGeom prst="cloud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Look out for whether the laser bends towards the normal or away from it…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4139952" y="5013176"/>
            <a:ext cx="1690899" cy="1224136"/>
          </a:xfrm>
          <a:prstGeom prst="line">
            <a:avLst/>
          </a:prstGeom>
          <a:ln w="571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48486" y="3789040"/>
            <a:ext cx="8815085" cy="3068960"/>
            <a:chOff x="48486" y="3789040"/>
            <a:chExt cx="8815085" cy="3068960"/>
          </a:xfrm>
        </p:grpSpPr>
        <p:sp>
          <p:nvSpPr>
            <p:cNvPr id="18" name="Cloud 17"/>
            <p:cNvSpPr/>
            <p:nvPr/>
          </p:nvSpPr>
          <p:spPr>
            <a:xfrm>
              <a:off x="48486" y="3789040"/>
              <a:ext cx="2651306" cy="1944216"/>
            </a:xfrm>
            <a:prstGeom prst="cloud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latin typeface="Comic Sans MS" panose="030F0702030302020204" pitchFamily="66" charset="0"/>
                </a:rPr>
                <a:t>When the wave leaves the glass/water </a:t>
              </a:r>
              <a:r>
                <a:rPr lang="en-GB" sz="1600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it will bend away from the normal</a:t>
              </a:r>
              <a:endParaRPr lang="en-GB" sz="1600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7905169" y="6238541"/>
              <a:ext cx="648072" cy="619459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5830851" y="6238541"/>
              <a:ext cx="3032720" cy="0"/>
            </a:xfrm>
            <a:prstGeom prst="line">
              <a:avLst/>
            </a:prstGeom>
            <a:ln w="28575">
              <a:solidFill>
                <a:srgbClr val="7030A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273399" y="2276872"/>
            <a:ext cx="7610969" cy="3960440"/>
            <a:chOff x="273399" y="2276872"/>
            <a:chExt cx="7610969" cy="3960440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4139952" y="5013176"/>
              <a:ext cx="3744416" cy="122413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Cloud 26"/>
            <p:cNvSpPr/>
            <p:nvPr/>
          </p:nvSpPr>
          <p:spPr>
            <a:xfrm>
              <a:off x="273399" y="2276872"/>
              <a:ext cx="3002457" cy="1495618"/>
            </a:xfrm>
            <a:prstGeom prst="cloud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Waves always </a:t>
              </a:r>
              <a:r>
                <a: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bend towards the normal </a:t>
              </a:r>
              <a:r>
                <a: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when it travels from air into glass/water.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4080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933930" y="3524251"/>
            <a:ext cx="162132" cy="1465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2060"/>
              </a:solidFill>
              <a:latin typeface="Comic Sans MS" panose="030F0702030302020204" pitchFamily="66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096064" y="4608415"/>
            <a:ext cx="2052000" cy="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096064" y="1836415"/>
            <a:ext cx="2052000" cy="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>
            <a:off x="3762064" y="3222415"/>
            <a:ext cx="2772000" cy="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>
            <a:off x="1710064" y="3222415"/>
            <a:ext cx="2772000" cy="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835695" y="3672311"/>
            <a:ext cx="2286369" cy="6371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889816" y="3670838"/>
            <a:ext cx="1216146" cy="122561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402261" y="4248375"/>
            <a:ext cx="152402" cy="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>
            <a:off x="2470084" y="4314428"/>
            <a:ext cx="152402" cy="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07264" y="5229200"/>
            <a:ext cx="57357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>
                <a:solidFill>
                  <a:srgbClr val="00206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GB" sz="20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 = angle of incidence</a:t>
            </a:r>
          </a:p>
          <a:p>
            <a:pPr>
              <a:lnSpc>
                <a:spcPct val="150000"/>
              </a:lnSpc>
            </a:pPr>
            <a:r>
              <a:rPr lang="en-GB" sz="20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r = angle of refraction</a:t>
            </a:r>
          </a:p>
          <a:p>
            <a:pPr>
              <a:lnSpc>
                <a:spcPct val="150000"/>
              </a:lnSpc>
            </a:pPr>
            <a:endParaRPr lang="en-GB" sz="1800" b="1" dirty="0" smtClean="0">
              <a:solidFill>
                <a:srgbClr val="002060"/>
              </a:solidFill>
              <a:latin typeface="Comic Sans MS" panose="030F0702030302020204" pitchFamily="66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b="1" dirty="0">
              <a:solidFill>
                <a:srgbClr val="002060"/>
              </a:solidFill>
              <a:latin typeface="Comic Sans MS" panose="030F0702030302020204" pitchFamily="66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165786" y="2811353"/>
            <a:ext cx="162132" cy="1465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2060"/>
              </a:solidFill>
              <a:latin typeface="Comic Sans MS" panose="030F0702030302020204" pitchFamily="66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4067551" y="2959413"/>
            <a:ext cx="2286369" cy="6371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5148063" y="1740174"/>
            <a:ext cx="1216146" cy="122561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660508" y="2317711"/>
            <a:ext cx="152402" cy="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>
            <a:off x="5728331" y="2383764"/>
            <a:ext cx="152402" cy="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085933" y="2965784"/>
            <a:ext cx="2062130" cy="705052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 rot="1200000">
            <a:off x="3983270" y="3256217"/>
            <a:ext cx="152402" cy="152402"/>
            <a:chOff x="844857" y="5206949"/>
            <a:chExt cx="152402" cy="152402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844857" y="5217097"/>
              <a:ext cx="152402" cy="0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>
              <a:off x="912680" y="5283150"/>
              <a:ext cx="152402" cy="0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Arc 24"/>
          <p:cNvSpPr/>
          <p:nvPr/>
        </p:nvSpPr>
        <p:spPr>
          <a:xfrm rot="5400000" flipV="1">
            <a:off x="2619962" y="3375393"/>
            <a:ext cx="483422" cy="606578"/>
          </a:xfrm>
          <a:prstGeom prst="arc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Arc 25"/>
          <p:cNvSpPr/>
          <p:nvPr/>
        </p:nvSpPr>
        <p:spPr>
          <a:xfrm>
            <a:off x="3587087" y="3452151"/>
            <a:ext cx="288032" cy="504056"/>
          </a:xfrm>
          <a:prstGeom prst="arc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59753" y="3680917"/>
            <a:ext cx="476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i</a:t>
            </a:r>
            <a:endParaRPr lang="en-GB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11131" y="3296411"/>
            <a:ext cx="476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rgbClr val="002060"/>
                </a:solidFill>
                <a:latin typeface="Comic Sans MS" panose="030F0702030302020204" pitchFamily="66" charset="0"/>
              </a:rPr>
              <a:t>r</a:t>
            </a:r>
            <a:endParaRPr lang="en-GB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87242" y="2983654"/>
            <a:ext cx="1026220" cy="37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4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Normal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697483" y="3284009"/>
            <a:ext cx="1026220" cy="37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4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Normal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128204" y="1869034"/>
            <a:ext cx="1026220" cy="615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2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Plastic block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405741" y="3670836"/>
            <a:ext cx="3480242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5. Measure the angles of incidence and refraction.</a:t>
            </a:r>
          </a:p>
          <a:p>
            <a:pPr>
              <a:lnSpc>
                <a:spcPct val="150000"/>
              </a:lnSpc>
            </a:pPr>
            <a:endParaRPr lang="en-GB" sz="1800" b="1" dirty="0" smtClean="0">
              <a:solidFill>
                <a:srgbClr val="002060"/>
              </a:solidFill>
              <a:latin typeface="Comic Sans MS" panose="030F0702030302020204" pitchFamily="66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b="1" dirty="0">
              <a:solidFill>
                <a:srgbClr val="002060"/>
              </a:solidFill>
              <a:latin typeface="Comic Sans MS" panose="030F0702030302020204" pitchFamily="66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7318" y="764704"/>
            <a:ext cx="90752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Describe what happens to the light in the block – try and use the word ‘normal’</a:t>
            </a:r>
          </a:p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Explain why the path of the light changes – use the word ‘speed’</a:t>
            </a:r>
          </a:p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Describe how the incident angle (</a:t>
            </a:r>
            <a:r>
              <a:rPr lang="en-GB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) compares with the refracted angle (r)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65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67544" y="1268760"/>
            <a:ext cx="8208912" cy="496855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4" rIns="91408" bIns="45704" rtlCol="0" anchor="ctr"/>
          <a:lstStyle/>
          <a:p>
            <a:pPr algn="ctr"/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7" name="Text Box 24"/>
          <p:cNvSpPr txBox="1">
            <a:spLocks noChangeArrowheads="1"/>
          </p:cNvSpPr>
          <p:nvPr/>
        </p:nvSpPr>
        <p:spPr bwMode="auto">
          <a:xfrm>
            <a:off x="789476" y="1268760"/>
            <a:ext cx="7886979" cy="3640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08" tIns="45704" rIns="91408" bIns="45704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GB" sz="2000" dirty="0"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Waves spread out as they pass through a gap or go past an obstacle.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GB" sz="2000" dirty="0"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This is called </a:t>
            </a:r>
            <a:r>
              <a:rPr lang="en-GB" sz="2000" b="1" dirty="0"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diffraction</a:t>
            </a:r>
            <a:r>
              <a:rPr lang="en-GB" sz="2000" dirty="0"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GB" sz="1100" dirty="0">
              <a:latin typeface="Comic Sans MS" panose="030F0702030302020204" pitchFamily="66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GB" sz="2000" dirty="0">
              <a:latin typeface="Comic Sans MS" panose="030F0702030302020204" pitchFamily="66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ct val="50000"/>
              </a:spcBef>
            </a:pPr>
            <a:endParaRPr lang="en-GB" sz="2000" b="1" dirty="0">
              <a:latin typeface="Comic Sans MS" panose="030F0702030302020204" pitchFamily="66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ct val="50000"/>
              </a:spcBef>
            </a:pPr>
            <a:endParaRPr lang="en-GB" sz="2000" b="1" dirty="0">
              <a:latin typeface="Comic Sans MS" panose="030F0702030302020204" pitchFamily="66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3471966"/>
              </p:ext>
            </p:extLst>
          </p:nvPr>
        </p:nvGraphicFramePr>
        <p:xfrm>
          <a:off x="827584" y="3284984"/>
          <a:ext cx="7488832" cy="21789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Image" r:id="rId3" imgW="11784127" imgH="3428571" progId="Photoshop.Image.11">
                  <p:embed/>
                </p:oleObj>
              </mc:Choice>
              <mc:Fallback>
                <p:oleObj name="Image" r:id="rId3" imgW="11784127" imgH="3428571" progId="Photoshop.Image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3284984"/>
                        <a:ext cx="7488832" cy="2178969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7030A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52120" y="1772816"/>
            <a:ext cx="1524000" cy="1524000"/>
          </a:xfrm>
          <a:prstGeom prst="rect">
            <a:avLst/>
          </a:prstGeom>
          <a:noFill/>
          <a:ln w="38100">
            <a:solidFill>
              <a:srgbClr val="031A3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462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0768"/>
            <a:ext cx="5616624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616624" y="980728"/>
            <a:ext cx="3527376" cy="5032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b="1" dirty="0" smtClean="0">
                <a:solidFill>
                  <a:srgbClr val="031A3B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We can hear sound outside of a room because the sound waves </a:t>
            </a:r>
            <a:r>
              <a:rPr lang="en-GB" b="1" u="sng" dirty="0" smtClean="0">
                <a:solidFill>
                  <a:srgbClr val="031A3B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can</a:t>
            </a:r>
            <a:r>
              <a:rPr lang="en-GB" b="1" dirty="0" smtClean="0">
                <a:solidFill>
                  <a:srgbClr val="031A3B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 diffract through a doorway.</a:t>
            </a:r>
          </a:p>
          <a:p>
            <a:pPr>
              <a:lnSpc>
                <a:spcPct val="150000"/>
              </a:lnSpc>
            </a:pPr>
            <a:r>
              <a:rPr lang="en-GB" b="1" dirty="0" smtClean="0">
                <a:solidFill>
                  <a:srgbClr val="031A3B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We can’t see the person though as light </a:t>
            </a:r>
            <a:r>
              <a:rPr lang="en-GB" b="1" u="sng" dirty="0" smtClean="0">
                <a:solidFill>
                  <a:srgbClr val="031A3B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can’t</a:t>
            </a:r>
            <a:r>
              <a:rPr lang="en-GB" b="1" dirty="0" smtClean="0">
                <a:solidFill>
                  <a:srgbClr val="031A3B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 diffract.</a:t>
            </a:r>
          </a:p>
          <a:p>
            <a:pPr>
              <a:lnSpc>
                <a:spcPct val="150000"/>
              </a:lnSpc>
            </a:pPr>
            <a:r>
              <a:rPr lang="en-GB" b="1" dirty="0" smtClean="0">
                <a:solidFill>
                  <a:srgbClr val="031A3B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To get light to diffract we have to use a VERY tiny gap.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What does this tell you about the wavelength of sound compared with light?</a:t>
            </a:r>
          </a:p>
        </p:txBody>
      </p:sp>
    </p:spTree>
    <p:extLst>
      <p:ext uri="{BB962C8B-B14F-4D97-AF65-F5344CB8AC3E}">
        <p14:creationId xmlns:p14="http://schemas.microsoft.com/office/powerpoint/2010/main" val="51519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609" y="1104107"/>
            <a:ext cx="4536504" cy="3789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78269" y="1623845"/>
            <a:ext cx="4248472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b="1" dirty="0" smtClean="0">
                <a:solidFill>
                  <a:srgbClr val="031A3B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__________ wavelength waves such as radio waves can diffract around obstacles.</a:t>
            </a:r>
          </a:p>
          <a:p>
            <a:pPr>
              <a:lnSpc>
                <a:spcPct val="150000"/>
              </a:lnSpc>
            </a:pPr>
            <a:r>
              <a:rPr lang="en-GB" b="1" dirty="0" smtClean="0">
                <a:solidFill>
                  <a:srgbClr val="031A3B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Shorter wavelength waves like __________ don’t ___________ as much.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solidFill>
                  <a:srgbClr val="031A3B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Why are there often signal problems in hilly areas?</a:t>
            </a:r>
          </a:p>
          <a:p>
            <a:pPr>
              <a:lnSpc>
                <a:spcPct val="150000"/>
              </a:lnSpc>
            </a:pPr>
            <a:endParaRPr lang="en-GB" b="1" dirty="0" smtClean="0">
              <a:solidFill>
                <a:srgbClr val="031A3B"/>
              </a:solidFill>
              <a:latin typeface="Comic Sans MS" panose="030F0702030302020204" pitchFamily="66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787112" y="1104107"/>
            <a:ext cx="4356887" cy="4559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Microwaves, Longer, Diffract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32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660</Words>
  <Application>Microsoft Office PowerPoint</Application>
  <PresentationFormat>On-screen Show (4:3)</PresentationFormat>
  <Paragraphs>102</Paragraphs>
  <Slides>14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1_Office Theme</vt:lpstr>
      <vt:lpstr>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Diffraction in real life</vt:lpstr>
      <vt:lpstr>PowerPoint Presentation</vt:lpstr>
      <vt:lpstr>Describing Waves</vt:lpstr>
      <vt:lpstr>Superposition of waves</vt:lpstr>
      <vt:lpstr>Stationary waves</vt:lpstr>
    </vt:vector>
  </TitlesOfParts>
  <Company>The City of London of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Duddy</dc:creator>
  <cp:lastModifiedBy>Joshua Duddy</cp:lastModifiedBy>
  <cp:revision>7</cp:revision>
  <dcterms:created xsi:type="dcterms:W3CDTF">2016-05-16T13:02:05Z</dcterms:created>
  <dcterms:modified xsi:type="dcterms:W3CDTF">2016-05-24T13:28:09Z</dcterms:modified>
</cp:coreProperties>
</file>