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8"/>
  </p:notesMasterIdLst>
  <p:sldIdLst>
    <p:sldId id="256" r:id="rId5"/>
    <p:sldId id="263" r:id="rId6"/>
    <p:sldId id="257" r:id="rId7"/>
    <p:sldId id="286" r:id="rId8"/>
    <p:sldId id="287" r:id="rId9"/>
    <p:sldId id="288" r:id="rId10"/>
    <p:sldId id="289" r:id="rId11"/>
    <p:sldId id="290" r:id="rId12"/>
    <p:sldId id="291" r:id="rId13"/>
    <p:sldId id="292" r:id="rId14"/>
    <p:sldId id="293" r:id="rId15"/>
    <p:sldId id="294" r:id="rId16"/>
    <p:sldId id="259" r:id="rId17"/>
    <p:sldId id="260" r:id="rId18"/>
    <p:sldId id="261" r:id="rId19"/>
    <p:sldId id="262" r:id="rId20"/>
    <p:sldId id="264" r:id="rId21"/>
    <p:sldId id="265" r:id="rId22"/>
    <p:sldId id="266" r:id="rId23"/>
    <p:sldId id="267" r:id="rId24"/>
    <p:sldId id="268" r:id="rId25"/>
    <p:sldId id="269" r:id="rId26"/>
    <p:sldId id="295" r:id="rId27"/>
    <p:sldId id="301" r:id="rId28"/>
    <p:sldId id="302" r:id="rId29"/>
    <p:sldId id="296" r:id="rId30"/>
    <p:sldId id="297" r:id="rId31"/>
    <p:sldId id="298" r:id="rId32"/>
    <p:sldId id="299" r:id="rId33"/>
    <p:sldId id="300" r:id="rId34"/>
    <p:sldId id="270" r:id="rId35"/>
    <p:sldId id="271" r:id="rId36"/>
    <p:sldId id="272" r:id="rId37"/>
    <p:sldId id="273" r:id="rId38"/>
    <p:sldId id="278" r:id="rId39"/>
    <p:sldId id="279" r:id="rId40"/>
    <p:sldId id="282" r:id="rId41"/>
    <p:sldId id="284" r:id="rId42"/>
    <p:sldId id="285" r:id="rId43"/>
    <p:sldId id="283" r:id="rId44"/>
    <p:sldId id="281" r:id="rId45"/>
    <p:sldId id="280" r:id="rId46"/>
    <p:sldId id="312" r:id="rId47"/>
    <p:sldId id="313" r:id="rId48"/>
    <p:sldId id="314" r:id="rId49"/>
    <p:sldId id="315" r:id="rId50"/>
    <p:sldId id="317" r:id="rId51"/>
    <p:sldId id="316" r:id="rId52"/>
    <p:sldId id="318" r:id="rId53"/>
    <p:sldId id="321" r:id="rId54"/>
    <p:sldId id="319" r:id="rId55"/>
    <p:sldId id="320" r:id="rId56"/>
    <p:sldId id="322" r:id="rId57"/>
    <p:sldId id="323" r:id="rId58"/>
    <p:sldId id="303" r:id="rId59"/>
    <p:sldId id="304" r:id="rId60"/>
    <p:sldId id="305" r:id="rId61"/>
    <p:sldId id="306" r:id="rId62"/>
    <p:sldId id="307" r:id="rId63"/>
    <p:sldId id="308" r:id="rId64"/>
    <p:sldId id="309" r:id="rId65"/>
    <p:sldId id="310" r:id="rId66"/>
    <p:sldId id="31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294"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52E1-FF88-4B71-9E2E-80D9D50F1A28}" type="datetimeFigureOut">
              <a:rPr lang="en-US" smtClean="0"/>
              <a:t>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917B0-CB8C-4F4C-BEE2-A900CFBDDBFB}" type="slidenum">
              <a:rPr lang="en-US" smtClean="0"/>
              <a:t>‹#›</a:t>
            </a:fld>
            <a:endParaRPr lang="en-US"/>
          </a:p>
        </p:txBody>
      </p:sp>
    </p:spTree>
    <p:extLst>
      <p:ext uri="{BB962C8B-B14F-4D97-AF65-F5344CB8AC3E}">
        <p14:creationId xmlns:p14="http://schemas.microsoft.com/office/powerpoint/2010/main" val="100837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website to demonstrate myself and simplify </a:t>
            </a:r>
            <a:r>
              <a:rPr lang="en-US" baseline="0" dirty="0" smtClean="0"/>
              <a:t>this A LOT for my low ability year 12’s.  Use slides 20-23</a:t>
            </a:r>
          </a:p>
          <a:p>
            <a:r>
              <a:rPr lang="en-US" dirty="0" smtClean="0"/>
              <a:t>http://www.youtube.com/watch?v=tlAiM2QSIBg to simplify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73917B0-CB8C-4F4C-BEE2-A900CFBDDBFB}" type="slidenum">
              <a:rPr lang="en-US" smtClean="0"/>
              <a:t>33</a:t>
            </a:fld>
            <a:endParaRPr lang="en-US"/>
          </a:p>
        </p:txBody>
      </p:sp>
    </p:spTree>
    <p:extLst>
      <p:ext uri="{BB962C8B-B14F-4D97-AF65-F5344CB8AC3E}">
        <p14:creationId xmlns:p14="http://schemas.microsoft.com/office/powerpoint/2010/main" val="363413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C65685C-0483-4AC3-812C-96A0C61B0B61}" type="slidenum">
              <a:rPr lang="en-GB" smtClean="0"/>
              <a:pPr/>
              <a:t>34</a:t>
            </a:fld>
            <a:endParaRPr lang="en-GB"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3438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5E24A-A8BB-4248-9E39-721A05715675}"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270240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5E24A-A8BB-4248-9E39-721A05715675}"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204416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5E24A-A8BB-4248-9E39-721A05715675}"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184728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5E24A-A8BB-4248-9E39-721A05715675}"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232058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5E24A-A8BB-4248-9E39-721A05715675}"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930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5E24A-A8BB-4248-9E39-721A05715675}"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55275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5E24A-A8BB-4248-9E39-721A05715675}"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4777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5E24A-A8BB-4248-9E39-721A05715675}"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428336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5E24A-A8BB-4248-9E39-721A05715675}"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149343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5E24A-A8BB-4248-9E39-721A05715675}"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214268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5E24A-A8BB-4248-9E39-721A05715675}"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364D6-302A-4464-BFD9-58A742B35AD1}" type="slidenum">
              <a:rPr lang="en-US" smtClean="0"/>
              <a:t>‹#›</a:t>
            </a:fld>
            <a:endParaRPr lang="en-US"/>
          </a:p>
        </p:txBody>
      </p:sp>
    </p:spTree>
    <p:extLst>
      <p:ext uri="{BB962C8B-B14F-4D97-AF65-F5344CB8AC3E}">
        <p14:creationId xmlns:p14="http://schemas.microsoft.com/office/powerpoint/2010/main" val="73358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5E24A-A8BB-4248-9E39-721A05715675}" type="datetimeFigureOut">
              <a:rPr lang="en-US" smtClean="0"/>
              <a:t>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364D6-302A-4464-BFD9-58A742B35AD1}" type="slidenum">
              <a:rPr lang="en-US" smtClean="0"/>
              <a:t>‹#›</a:t>
            </a:fld>
            <a:endParaRPr lang="en-US"/>
          </a:p>
        </p:txBody>
      </p:sp>
    </p:spTree>
    <p:extLst>
      <p:ext uri="{BB962C8B-B14F-4D97-AF65-F5344CB8AC3E}">
        <p14:creationId xmlns:p14="http://schemas.microsoft.com/office/powerpoint/2010/main" val="1491056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Light</a:t>
            </a:r>
            <a:endParaRPr lang="en-US" dirty="0"/>
          </a:p>
        </p:txBody>
      </p:sp>
      <p:sp>
        <p:nvSpPr>
          <p:cNvPr id="3" name="Subtitle 2"/>
          <p:cNvSpPr>
            <a:spLocks noGrp="1"/>
          </p:cNvSpPr>
          <p:nvPr>
            <p:ph type="subTitle" idx="1"/>
          </p:nvPr>
        </p:nvSpPr>
        <p:spPr/>
        <p:txBody>
          <a:bodyPr/>
          <a:lstStyle/>
          <a:p>
            <a:r>
              <a:rPr lang="en-US" dirty="0" smtClean="0"/>
              <a:t>Particles or Waves?</a:t>
            </a:r>
            <a:endParaRPr lang="en-US" dirty="0"/>
          </a:p>
        </p:txBody>
      </p:sp>
    </p:spTree>
    <p:extLst>
      <p:ext uri="{BB962C8B-B14F-4D97-AF65-F5344CB8AC3E}">
        <p14:creationId xmlns:p14="http://schemas.microsoft.com/office/powerpoint/2010/main" val="629242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Von Lenard</a:t>
            </a:r>
            <a:endParaRPr lang="en-GB" dirty="0"/>
          </a:p>
        </p:txBody>
      </p:sp>
      <p:sp>
        <p:nvSpPr>
          <p:cNvPr id="3" name="Content Placeholder 2"/>
          <p:cNvSpPr>
            <a:spLocks noGrp="1"/>
          </p:cNvSpPr>
          <p:nvPr>
            <p:ph idx="1"/>
          </p:nvPr>
        </p:nvSpPr>
        <p:spPr/>
        <p:txBody>
          <a:bodyPr>
            <a:normAutofit lnSpcReduction="10000"/>
          </a:bodyPr>
          <a:lstStyle/>
          <a:p>
            <a:r>
              <a:rPr lang="en-GB" dirty="0"/>
              <a:t>The discovery of the ionization of gases by ultra-violet light was made by Philipp </a:t>
            </a:r>
            <a:r>
              <a:rPr lang="en-GB" dirty="0" smtClean="0"/>
              <a:t>von Lenard </a:t>
            </a:r>
            <a:r>
              <a:rPr lang="en-GB" dirty="0"/>
              <a:t>in 1900. </a:t>
            </a:r>
            <a:endParaRPr lang="en-GB" dirty="0" smtClean="0"/>
          </a:p>
          <a:p>
            <a:r>
              <a:rPr lang="en-GB" dirty="0" smtClean="0"/>
              <a:t>As </a:t>
            </a:r>
            <a:r>
              <a:rPr lang="en-GB" dirty="0"/>
              <a:t>the effect was produced across several </a:t>
            </a:r>
            <a:r>
              <a:rPr lang="en-GB" dirty="0" smtClean="0"/>
              <a:t>centimetres </a:t>
            </a:r>
            <a:r>
              <a:rPr lang="en-GB" dirty="0"/>
              <a:t>of air and made very great positive and small negative ions, it was natural to interpret the phenomenon, as did J. J. Thomson, as a </a:t>
            </a:r>
            <a:r>
              <a:rPr lang="en-GB" i="1" dirty="0"/>
              <a:t>Hertz effect</a:t>
            </a:r>
            <a:r>
              <a:rPr lang="en-GB" dirty="0"/>
              <a:t> upon the solid or liquid particles present in the gas</a:t>
            </a:r>
            <a:r>
              <a:rPr lang="en-GB" dirty="0" smtClean="0"/>
              <a:t>.</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9506" y="-14151"/>
            <a:ext cx="1230545" cy="1638300"/>
          </a:xfrm>
          <a:prstGeom prst="rect">
            <a:avLst/>
          </a:prstGeom>
        </p:spPr>
      </p:pic>
    </p:spTree>
    <p:extLst>
      <p:ext uri="{BB962C8B-B14F-4D97-AF65-F5344CB8AC3E}">
        <p14:creationId xmlns:p14="http://schemas.microsoft.com/office/powerpoint/2010/main" val="135794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Germany Vs. Scotland</a:t>
            </a:r>
            <a:endParaRPr lang="en-GB" dirty="0"/>
          </a:p>
        </p:txBody>
      </p:sp>
      <p:sp>
        <p:nvSpPr>
          <p:cNvPr id="3" name="Content Placeholder 2"/>
          <p:cNvSpPr>
            <a:spLocks noGrp="1"/>
          </p:cNvSpPr>
          <p:nvPr>
            <p:ph idx="1"/>
          </p:nvPr>
        </p:nvSpPr>
        <p:spPr/>
        <p:txBody>
          <a:bodyPr/>
          <a:lstStyle/>
          <a:p>
            <a:r>
              <a:rPr lang="en-GB" dirty="0"/>
              <a:t>In 1902, Lenard observed that the energy of individual emitted electrons increased with the frequency (which is related to the </a:t>
            </a:r>
            <a:r>
              <a:rPr lang="en-GB" dirty="0" smtClean="0"/>
              <a:t>colour) </a:t>
            </a:r>
            <a:r>
              <a:rPr lang="en-GB" dirty="0"/>
              <a:t>of the light</a:t>
            </a:r>
            <a:r>
              <a:rPr lang="en-GB" dirty="0" smtClean="0"/>
              <a:t>.</a:t>
            </a:r>
            <a:endParaRPr lang="en-GB" dirty="0"/>
          </a:p>
          <a:p>
            <a:r>
              <a:rPr lang="en-GB" dirty="0"/>
              <a:t>This appeared to be at odds with Maxwell's wave theory of light, which predicted that the electron energy would be proportional to the intensity of the radiation.</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497" y="0"/>
            <a:ext cx="1282440" cy="1600200"/>
          </a:xfrm>
          <a:prstGeom prst="rect">
            <a:avLst/>
          </a:prstGeom>
        </p:spPr>
      </p:pic>
    </p:spTree>
    <p:extLst>
      <p:ext uri="{BB962C8B-B14F-4D97-AF65-F5344CB8AC3E}">
        <p14:creationId xmlns:p14="http://schemas.microsoft.com/office/powerpoint/2010/main" val="327599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Jumping Electrons</a:t>
            </a:r>
            <a:endParaRPr lang="en-GB" dirty="0"/>
          </a:p>
        </p:txBody>
      </p:sp>
      <p:sp>
        <p:nvSpPr>
          <p:cNvPr id="3" name="Content Placeholder 2"/>
          <p:cNvSpPr>
            <a:spLocks noGrp="1"/>
          </p:cNvSpPr>
          <p:nvPr>
            <p:ph idx="1"/>
          </p:nvPr>
        </p:nvSpPr>
        <p:spPr/>
        <p:txBody>
          <a:bodyPr>
            <a:normAutofit fontScale="70000" lnSpcReduction="20000"/>
          </a:bodyPr>
          <a:lstStyle/>
          <a:p>
            <a:r>
              <a:rPr lang="en-GB" dirty="0"/>
              <a:t>Lenard observed the variation in electron energy with light frequency using a powerful electric arc lamp which enabled him to investigate large changes in intensity, and that had sufficient power to enable him to investigate the variation of potential with light frequency. </a:t>
            </a:r>
            <a:endParaRPr lang="en-GB" dirty="0" smtClean="0"/>
          </a:p>
          <a:p>
            <a:r>
              <a:rPr lang="en-GB" dirty="0" smtClean="0"/>
              <a:t>His </a:t>
            </a:r>
            <a:r>
              <a:rPr lang="en-GB" dirty="0"/>
              <a:t>experiment directly measured potentials, not electron kinetic energy: he found the electron energy by relating it to the maximum stopping potential (voltage) in a phototube. </a:t>
            </a:r>
            <a:endParaRPr lang="en-GB" dirty="0" smtClean="0"/>
          </a:p>
          <a:p>
            <a:r>
              <a:rPr lang="en-GB" dirty="0" smtClean="0"/>
              <a:t>He </a:t>
            </a:r>
            <a:r>
              <a:rPr lang="en-GB" dirty="0"/>
              <a:t>found that the calculated maximum electron kinetic energy is determined by the frequency of the light. </a:t>
            </a:r>
            <a:endParaRPr lang="en-GB" dirty="0" smtClean="0"/>
          </a:p>
          <a:p>
            <a:r>
              <a:rPr lang="en-GB" dirty="0" smtClean="0"/>
              <a:t>For </a:t>
            </a:r>
            <a:r>
              <a:rPr lang="en-GB" dirty="0"/>
              <a:t>example, an increase in frequency results in an increase in the maximum kinetic energy calculated for an electron upon liberation – ultraviolet radiation would require a higher applied stopping potential to stop current in a phototube than blue light.</a:t>
            </a:r>
          </a:p>
        </p:txBody>
      </p:sp>
    </p:spTree>
    <p:extLst>
      <p:ext uri="{BB962C8B-B14F-4D97-AF65-F5344CB8AC3E}">
        <p14:creationId xmlns:p14="http://schemas.microsoft.com/office/powerpoint/2010/main" val="171428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Photoelectric Effect</a:t>
            </a:r>
            <a:br>
              <a:rPr lang="en-US" b="1" dirty="0"/>
            </a:br>
            <a:endParaRPr lang="en-US" dirty="0"/>
          </a:p>
        </p:txBody>
      </p:sp>
      <p:sp>
        <p:nvSpPr>
          <p:cNvPr id="3" name="Content Placeholder 2"/>
          <p:cNvSpPr>
            <a:spLocks noGrp="1"/>
          </p:cNvSpPr>
          <p:nvPr>
            <p:ph idx="1"/>
          </p:nvPr>
        </p:nvSpPr>
        <p:spPr>
          <a:xfrm>
            <a:off x="457200" y="990600"/>
            <a:ext cx="8229600" cy="4525963"/>
          </a:xfrm>
        </p:spPr>
        <p:txBody>
          <a:bodyPr>
            <a:normAutofit/>
          </a:bodyPr>
          <a:lstStyle/>
          <a:p>
            <a:r>
              <a:rPr lang="en-US" sz="2400" dirty="0" smtClean="0"/>
              <a:t>Charge </a:t>
            </a:r>
            <a:r>
              <a:rPr lang="en-US" sz="2400" dirty="0"/>
              <a:t>up a piece of zinc. (Make it negatively charged)</a:t>
            </a:r>
          </a:p>
          <a:p>
            <a:r>
              <a:rPr lang="en-US" sz="2400" dirty="0"/>
              <a:t>Shine electromagnetic (E-M) radiation on it starting with very long waves - e.g. radio waves. Nothing happens!</a:t>
            </a:r>
          </a:p>
          <a:p>
            <a:r>
              <a:rPr lang="en-US" sz="2400" dirty="0"/>
              <a:t>No matter how intense (bright) you make the waves... nothing!</a:t>
            </a:r>
          </a:p>
          <a:p>
            <a:r>
              <a:rPr lang="en-US" sz="2400" dirty="0"/>
              <a:t>Gradually shorten the </a:t>
            </a:r>
            <a:r>
              <a:rPr lang="en-US" sz="2400" dirty="0" smtClean="0"/>
              <a:t>wavelength (increasing frequency) </a:t>
            </a:r>
            <a:r>
              <a:rPr lang="en-US" sz="2400" dirty="0"/>
              <a:t>of the E-M radiation and when you get to the U-V region, suddenly the zinc discharges. Even at a low intensity the effect will occur</a:t>
            </a:r>
            <a:r>
              <a:rPr lang="en-US" sz="2400" dirty="0" smtClean="0"/>
              <a:t>.</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6" y="4648200"/>
            <a:ext cx="647223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5999" y="5029200"/>
            <a:ext cx="2119623" cy="1477328"/>
          </a:xfrm>
          <a:prstGeom prst="rect">
            <a:avLst/>
          </a:prstGeom>
        </p:spPr>
        <p:txBody>
          <a:bodyPr wrap="square">
            <a:spAutoFit/>
          </a:bodyPr>
          <a:lstStyle/>
          <a:p>
            <a:r>
              <a:rPr lang="en-US" dirty="0"/>
              <a:t>There is a </a:t>
            </a:r>
            <a:r>
              <a:rPr lang="en-US" b="1" dirty="0"/>
              <a:t>threshold frequency, </a:t>
            </a:r>
            <a:r>
              <a:rPr lang="en-US" b="1" dirty="0" err="1"/>
              <a:t>f</a:t>
            </a:r>
            <a:r>
              <a:rPr lang="en-US" b="1" baseline="-25000" dirty="0" err="1"/>
              <a:t>o</a:t>
            </a:r>
            <a:r>
              <a:rPr lang="en-US" dirty="0"/>
              <a:t>, at which it starts to discharge.</a:t>
            </a:r>
            <a:br>
              <a:rPr lang="en-US" dirty="0"/>
            </a:br>
            <a:endParaRPr lang="en-US" dirty="0"/>
          </a:p>
        </p:txBody>
      </p:sp>
    </p:spTree>
    <p:extLst>
      <p:ext uri="{BB962C8B-B14F-4D97-AF65-F5344CB8AC3E}">
        <p14:creationId xmlns:p14="http://schemas.microsoft.com/office/powerpoint/2010/main" val="2759907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077200" cy="5821363"/>
          </a:xfrm>
        </p:spPr>
        <p:txBody>
          <a:bodyPr/>
          <a:lstStyle/>
          <a:p>
            <a:r>
              <a:rPr lang="en-US" dirty="0" smtClean="0"/>
              <a:t>The electrons that leave the metal due to the EM radiation are called photoelectrons.</a:t>
            </a:r>
          </a:p>
          <a:p>
            <a:pPr marL="0" indent="0">
              <a:buNone/>
            </a:pPr>
            <a:endParaRPr lang="en-US" dirty="0" smtClean="0"/>
          </a:p>
          <a:p>
            <a:pPr marL="0" indent="0">
              <a:buNone/>
            </a:pPr>
            <a:r>
              <a:rPr lang="en-US" dirty="0" smtClean="0"/>
              <a:t>BUT…</a:t>
            </a:r>
          </a:p>
          <a:p>
            <a:pPr marL="0" indent="0">
              <a:buNone/>
            </a:pPr>
            <a:endParaRPr lang="en-US" dirty="0"/>
          </a:p>
          <a:p>
            <a:r>
              <a:rPr lang="en-US" dirty="0" smtClean="0"/>
              <a:t>Why not any frequency of EM radiation??</a:t>
            </a:r>
            <a:endParaRPr lang="en-US" dirty="0"/>
          </a:p>
        </p:txBody>
      </p:sp>
      <p:pic>
        <p:nvPicPr>
          <p:cNvPr id="4099" name="Picture 3" descr="C:\Users\kanjek\AppData\Local\Microsoft\Windows\Temporary Internet Files\Content.IE5\O2ZES98O\MC9003392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267200"/>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njek\AppData\Local\Microsoft\Windows\Temporary Internet Files\Content.IE5\LB9DMWU7\MC9003710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4144573"/>
            <a:ext cx="1534059" cy="16296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6022249"/>
            <a:ext cx="3200400" cy="369332"/>
          </a:xfrm>
          <a:prstGeom prst="rect">
            <a:avLst/>
          </a:prstGeom>
          <a:noFill/>
        </p:spPr>
        <p:txBody>
          <a:bodyPr wrap="square" rtlCol="0">
            <a:spAutoFit/>
          </a:bodyPr>
          <a:lstStyle/>
          <a:p>
            <a:r>
              <a:rPr lang="en-US" dirty="0" smtClean="0"/>
              <a:t>Brain storm ideas</a:t>
            </a:r>
            <a:endParaRPr lang="en-US" dirty="0"/>
          </a:p>
        </p:txBody>
      </p:sp>
    </p:spTree>
    <p:extLst>
      <p:ext uri="{BB962C8B-B14F-4D97-AF65-F5344CB8AC3E}">
        <p14:creationId xmlns:p14="http://schemas.microsoft.com/office/powerpoint/2010/main" val="6357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Einstein to the rescue (again…)</a:t>
            </a:r>
            <a:endParaRPr lang="en-US" dirty="0"/>
          </a:p>
        </p:txBody>
      </p:sp>
      <p:sp>
        <p:nvSpPr>
          <p:cNvPr id="3" name="Content Placeholder 2"/>
          <p:cNvSpPr>
            <a:spLocks noGrp="1"/>
          </p:cNvSpPr>
          <p:nvPr>
            <p:ph idx="1"/>
          </p:nvPr>
        </p:nvSpPr>
        <p:spPr/>
        <p:txBody>
          <a:bodyPr/>
          <a:lstStyle/>
          <a:p>
            <a:r>
              <a:rPr lang="en-US" dirty="0" smtClean="0"/>
              <a:t>In 1905 he explained this photoelectric effect in terms of a quantum theory. </a:t>
            </a:r>
          </a:p>
          <a:p>
            <a:pPr marL="0" indent="0">
              <a:buNone/>
            </a:pPr>
            <a:endParaRPr lang="en-US" dirty="0" smtClean="0"/>
          </a:p>
          <a:p>
            <a:r>
              <a:rPr lang="en-US" dirty="0" smtClean="0"/>
              <a:t>Max Planck had already proposed that EM radiation did not consist of continuous waves, but as bundles(quanta) of energy which we call PHOTONS.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953000"/>
            <a:ext cx="2286000" cy="171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31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Photons have a discrete amount of energy</a:t>
                </a:r>
              </a:p>
              <a:p>
                <a:pPr lvl="1"/>
                <a14:m>
                  <m:oMath xmlns:m="http://schemas.openxmlformats.org/officeDocument/2006/math">
                    <m:r>
                      <a:rPr lang="en-US" b="0" i="1" smtClean="0">
                        <a:latin typeface="Cambria Math"/>
                      </a:rPr>
                      <m:t>𝐸</m:t>
                    </m:r>
                    <m:r>
                      <a:rPr lang="en-US" b="0" i="1" smtClean="0">
                        <a:latin typeface="Cambria Math"/>
                      </a:rPr>
                      <m:t>=</m:t>
                    </m:r>
                    <m:r>
                      <a:rPr lang="en-US" b="0" i="1" smtClean="0">
                        <a:latin typeface="Cambria Math"/>
                      </a:rPr>
                      <m:t>h𝑓</m:t>
                    </m:r>
                  </m:oMath>
                </a14:m>
                <a:r>
                  <a:rPr lang="en-US" dirty="0" smtClean="0"/>
                  <a:t>  </a:t>
                </a:r>
              </a:p>
              <a:p>
                <a:pPr marL="457200" lvl="1" indent="0">
                  <a:buNone/>
                </a:pPr>
                <a:r>
                  <a:rPr lang="en-US" dirty="0" smtClean="0"/>
                  <a:t>Where h is </a:t>
                </a:r>
                <a:r>
                  <a:rPr lang="en-US" dirty="0" err="1" smtClean="0"/>
                  <a:t>Plancks</a:t>
                </a:r>
                <a:r>
                  <a:rPr lang="en-US" dirty="0" smtClean="0"/>
                  <a:t> constant (6.63 x 10</a:t>
                </a:r>
                <a:r>
                  <a:rPr lang="en-US" baseline="30000" dirty="0" smtClean="0"/>
                  <a:t>-34</a:t>
                </a:r>
                <a:r>
                  <a:rPr lang="en-US" dirty="0" smtClean="0"/>
                  <a:t>Js)</a:t>
                </a:r>
              </a:p>
              <a:p>
                <a:pPr marL="457200" lvl="1" indent="0">
                  <a:buNone/>
                </a:pPr>
                <a:r>
                  <a:rPr lang="en-US" dirty="0" smtClean="0"/>
                  <a:t>And f is the frequency of radiation.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pic>
        <p:nvPicPr>
          <p:cNvPr id="2050" name="Picture 2" descr="Copyright S-c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267200"/>
            <a:ext cx="122663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4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Einstein's Photoelectric Equation</a:t>
            </a:r>
            <a:br>
              <a:rPr lang="en-US" b="1" dirty="0"/>
            </a:br>
            <a:endParaRPr lang="en-US" dirty="0"/>
          </a:p>
        </p:txBody>
      </p:sp>
      <p:sp>
        <p:nvSpPr>
          <p:cNvPr id="3" name="Content Placeholder 2"/>
          <p:cNvSpPr>
            <a:spLocks noGrp="1"/>
          </p:cNvSpPr>
          <p:nvPr>
            <p:ph idx="1"/>
          </p:nvPr>
        </p:nvSpPr>
        <p:spPr>
          <a:xfrm>
            <a:off x="304800" y="1143000"/>
            <a:ext cx="8382000" cy="5486400"/>
          </a:xfrm>
        </p:spPr>
        <p:txBody>
          <a:bodyPr>
            <a:normAutofit lnSpcReduction="10000"/>
          </a:bodyPr>
          <a:lstStyle/>
          <a:p>
            <a:r>
              <a:rPr lang="en-US" dirty="0"/>
              <a:t>Einstein looked at the way in which electrons tried to leave the metal. He established that it actually takes energy for an electron </a:t>
            </a:r>
            <a:r>
              <a:rPr lang="en-US" b="1" dirty="0"/>
              <a:t>to leave the surface of the metal</a:t>
            </a:r>
            <a:r>
              <a:rPr lang="en-US" dirty="0"/>
              <a:t>. </a:t>
            </a:r>
            <a:endParaRPr lang="en-US" dirty="0" smtClean="0"/>
          </a:p>
          <a:p>
            <a:endParaRPr lang="en-US" dirty="0"/>
          </a:p>
          <a:p>
            <a:r>
              <a:rPr lang="en-US" dirty="0" smtClean="0"/>
              <a:t>He </a:t>
            </a:r>
            <a:r>
              <a:rPr lang="en-US" dirty="0"/>
              <a:t>called this energy the </a:t>
            </a:r>
            <a:r>
              <a:rPr lang="en-US" b="1" dirty="0"/>
              <a:t>work function, Φ</a:t>
            </a:r>
            <a:r>
              <a:rPr lang="en-US" dirty="0" smtClean="0"/>
              <a:t>.</a:t>
            </a:r>
          </a:p>
          <a:p>
            <a:pPr marL="0" indent="0">
              <a:buNone/>
            </a:pPr>
            <a:endParaRPr lang="en-US" dirty="0" smtClean="0"/>
          </a:p>
          <a:p>
            <a:r>
              <a:rPr lang="en-US" dirty="0"/>
              <a:t>He </a:t>
            </a:r>
            <a:r>
              <a:rPr lang="en-US" dirty="0" smtClean="0"/>
              <a:t>applied </a:t>
            </a:r>
            <a:r>
              <a:rPr lang="en-US" dirty="0"/>
              <a:t>the Conservation of Energy Principle for an electron receiving energy and leaving the metal. </a:t>
            </a:r>
            <a:br>
              <a:rPr lang="en-US" dirty="0"/>
            </a:br>
            <a:endParaRPr lang="en-US" dirty="0"/>
          </a:p>
        </p:txBody>
      </p:sp>
    </p:spTree>
    <p:extLst>
      <p:ext uri="{BB962C8B-B14F-4D97-AF65-F5344CB8AC3E}">
        <p14:creationId xmlns:p14="http://schemas.microsoft.com/office/powerpoint/2010/main" val="1250800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a:t>Compare energy received and used by the electron at the surface.</a:t>
            </a:r>
            <a:br>
              <a:rPr lang="en-US" dirty="0"/>
            </a:br>
            <a:r>
              <a:rPr lang="en-US" b="1" dirty="0"/>
              <a:t>Energy supplied to the electron = </a:t>
            </a:r>
            <a:r>
              <a:rPr lang="en-US" b="1" dirty="0" err="1"/>
              <a:t>hf</a:t>
            </a:r>
            <a:r>
              <a:rPr lang="en-US" dirty="0"/>
              <a:t> (energy from the photon)</a:t>
            </a:r>
          </a:p>
          <a:p>
            <a:r>
              <a:rPr lang="en-US" b="1" dirty="0"/>
              <a:t>Energy used by the electron is either</a:t>
            </a:r>
            <a:r>
              <a:rPr lang="en-US" b="1" dirty="0" smtClean="0"/>
              <a:t>:</a:t>
            </a:r>
            <a:endParaRPr lang="en-US" dirty="0" smtClean="0"/>
          </a:p>
          <a:p>
            <a:pPr lvl="1"/>
            <a:r>
              <a:rPr lang="en-US" dirty="0" smtClean="0"/>
              <a:t>Used by the electron to escape from the surface of the metal. (work function) </a:t>
            </a:r>
          </a:p>
          <a:p>
            <a:pPr lvl="1"/>
            <a:r>
              <a:rPr lang="en-US" dirty="0" smtClean="0"/>
              <a:t>Or is left with the moving electron when it has left the surface (kinetic energy).</a:t>
            </a:r>
            <a:endParaRPr lang="en-US" dirty="0"/>
          </a:p>
          <a:p>
            <a:pPr marL="457200" lvl="1" indent="0">
              <a:buNone/>
            </a:pPr>
            <a:endParaRPr lang="en-US" dirty="0"/>
          </a:p>
          <a:p>
            <a:pPr marL="457200" lvl="1" indent="0" algn="ctr">
              <a:buNone/>
            </a:pPr>
            <a:r>
              <a:rPr lang="en-US" b="1" dirty="0"/>
              <a:t>Energy supplied = energy used</a:t>
            </a:r>
            <a:endParaRPr lang="en-US" dirty="0" smtClean="0"/>
          </a:p>
        </p:txBody>
      </p:sp>
    </p:spTree>
    <p:extLst>
      <p:ext uri="{BB962C8B-B14F-4D97-AF65-F5344CB8AC3E}">
        <p14:creationId xmlns:p14="http://schemas.microsoft.com/office/powerpoint/2010/main" val="140174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762000"/>
                <a:ext cx="8153400" cy="5364163"/>
              </a:xfrm>
            </p:spPr>
            <p:txBody>
              <a:bodyPr>
                <a:normAutofit lnSpcReduction="10000"/>
              </a:bodyPr>
              <a:lstStyle/>
              <a:p>
                <a:pPr marL="0" indent="0" algn="ctr">
                  <a:buNone/>
                </a:pPr>
                <a:r>
                  <a:rPr lang="en-US" dirty="0" smtClean="0"/>
                  <a:t>hf</a:t>
                </a:r>
                <a:r>
                  <a:rPr lang="en-US" dirty="0"/>
                  <a:t> = </a:t>
                </a:r>
                <a:r>
                  <a:rPr lang="el-GR" dirty="0"/>
                  <a:t>Φ + </a:t>
                </a:r>
                <a:r>
                  <a:rPr lang="en-US" dirty="0" err="1" smtClean="0"/>
                  <a:t>E</a:t>
                </a:r>
                <a:r>
                  <a:rPr lang="en-US" baseline="-25000" dirty="0" err="1" smtClean="0"/>
                  <a:t>kmax</a:t>
                </a:r>
                <a:r>
                  <a:rPr lang="en-US" baseline="-25000" dirty="0" smtClean="0"/>
                  <a:t> </a:t>
                </a:r>
              </a:p>
              <a:p>
                <a:pPr marL="0" indent="0">
                  <a:buNone/>
                </a:pPr>
                <a:endParaRPr lang="en-US" dirty="0" smtClean="0"/>
              </a:p>
              <a:p>
                <a:pPr marL="0" indent="0">
                  <a:buNone/>
                </a:pPr>
                <a:r>
                  <a:rPr lang="en-US" dirty="0"/>
                  <a:t>Electrons </a:t>
                </a:r>
                <a:r>
                  <a:rPr lang="en-US" dirty="0" smtClean="0"/>
                  <a:t>emitted from further inside the metal will need more than the work function to escape so will have less than the maximum kinetic energy. </a:t>
                </a:r>
              </a:p>
              <a:p>
                <a:pPr marL="0" indent="0">
                  <a:buNone/>
                </a:pPr>
                <a:endParaRPr lang="en-US" dirty="0"/>
              </a:p>
              <a:p>
                <a:pPr marL="0" indent="0">
                  <a:buNone/>
                </a:pPr>
                <a:r>
                  <a:rPr lang="en-US" dirty="0" smtClean="0"/>
                  <a:t>Remember the frequency needs to be large enough to allow electrons to escape from the surface.  The frequency that is just large enough is called the threshold frequency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𝑓</m:t>
                        </m:r>
                      </m:e>
                      <m:sub>
                        <m:r>
                          <a:rPr lang="en-US" b="0" i="1" smtClean="0">
                            <a:latin typeface="Cambria Math"/>
                          </a:rPr>
                          <m:t>𝑜</m:t>
                        </m:r>
                      </m:sub>
                    </m:sSub>
                  </m:oMath>
                </a14:m>
                <a:r>
                  <a:rPr lang="en-US" dirty="0" smtClean="0"/>
                  <a:t>.</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762000"/>
                <a:ext cx="8153400" cy="5364163"/>
              </a:xfrm>
              <a:blipFill rotWithShape="1">
                <a:blip r:embed="rId2"/>
                <a:stretch>
                  <a:fillRect l="-1945" t="-2386" r="-2319" b="-2841"/>
                </a:stretch>
              </a:blipFill>
            </p:spPr>
            <p:txBody>
              <a:bodyPr/>
              <a:lstStyle/>
              <a:p>
                <a:r>
                  <a:rPr lang="en-US">
                    <a:noFill/>
                  </a:rPr>
                  <a:t> </a:t>
                </a:r>
              </a:p>
            </p:txBody>
          </p:sp>
        </mc:Fallback>
      </mc:AlternateContent>
    </p:spTree>
    <p:extLst>
      <p:ext uri="{BB962C8B-B14F-4D97-AF65-F5344CB8AC3E}">
        <p14:creationId xmlns:p14="http://schemas.microsoft.com/office/powerpoint/2010/main" val="375493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of Light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Intensity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𝑝𝑜𝑤𝑒𝑟</m:t>
                        </m:r>
                      </m:num>
                      <m:den>
                        <m:r>
                          <a:rPr lang="en-US" b="0" i="1" smtClean="0">
                            <a:latin typeface="Cambria Math"/>
                          </a:rPr>
                          <m:t>𝑎𝑟𝑒𝑎</m:t>
                        </m:r>
                      </m:den>
                    </m:f>
                  </m:oMath>
                </a14:m>
                <a:endParaRPr lang="en-US" dirty="0" smtClean="0"/>
              </a:p>
              <a:p>
                <a:r>
                  <a:rPr lang="en-US" dirty="0" smtClean="0"/>
                  <a:t>If you are using the radiation from the Sun to Earth, the phrase </a:t>
                </a:r>
                <a:r>
                  <a:rPr lang="en-US" b="1" i="1" dirty="0" smtClean="0"/>
                  <a:t>radiation flux density </a:t>
                </a:r>
                <a:r>
                  <a:rPr lang="en-US" dirty="0" smtClean="0"/>
                  <a:t>is sometimes used.</a:t>
                </a:r>
              </a:p>
              <a:p>
                <a:r>
                  <a:rPr lang="en-US" dirty="0" smtClean="0"/>
                  <a:t>If there is a distance r from a source of radiation, the radiation will spread out in all directions over an area 4</a:t>
                </a:r>
                <a:r>
                  <a:rPr lang="el-GR" dirty="0" smtClean="0"/>
                  <a:t>π</a:t>
                </a:r>
                <a:r>
                  <a:rPr lang="en-US" dirty="0" smtClean="0"/>
                  <a:t>r</a:t>
                </a:r>
                <a:r>
                  <a:rPr lang="en-US" baseline="30000" dirty="0" smtClean="0"/>
                  <a:t>2</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70"/>
                </a:stretch>
              </a:blipFill>
            </p:spPr>
            <p:txBody>
              <a:bodyPr/>
              <a:lstStyle/>
              <a:p>
                <a:r>
                  <a:rPr lang="en-US">
                    <a:noFill/>
                  </a:rPr>
                  <a:t> </a:t>
                </a:r>
              </a:p>
            </p:txBody>
          </p:sp>
        </mc:Fallback>
      </mc:AlternateContent>
    </p:spTree>
    <p:extLst>
      <p:ext uri="{BB962C8B-B14F-4D97-AF65-F5344CB8AC3E}">
        <p14:creationId xmlns:p14="http://schemas.microsoft.com/office/powerpoint/2010/main" val="1122395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Photoelectric Current</a:t>
            </a:r>
            <a:br>
              <a:rPr lang="en-US" b="1" dirty="0"/>
            </a:b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Photons that arrive at the plate, emit photoelectrons across the gap. </a:t>
            </a:r>
          </a:p>
          <a:p>
            <a:r>
              <a:rPr lang="en-US" dirty="0" smtClean="0"/>
              <a:t>This sets up an </a:t>
            </a:r>
            <a:r>
              <a:rPr lang="en-US" dirty="0" err="1" smtClean="0"/>
              <a:t>emf</a:t>
            </a:r>
            <a:r>
              <a:rPr lang="en-US" dirty="0" smtClean="0"/>
              <a:t> across the gap and a flow of current to the rest of the circuit.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26289"/>
            <a:ext cx="35337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63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Stopping Potential, Vs</a:t>
            </a:r>
            <a:br>
              <a:rPr lang="en-US" b="1" dirty="0"/>
            </a:b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737" y="1219200"/>
            <a:ext cx="5515980" cy="413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99572" y="5290879"/>
            <a:ext cx="6705600" cy="646331"/>
          </a:xfrm>
          <a:prstGeom prst="rect">
            <a:avLst/>
          </a:prstGeom>
        </p:spPr>
        <p:txBody>
          <a:bodyPr wrap="square">
            <a:spAutoFit/>
          </a:bodyPr>
          <a:lstStyle/>
          <a:p>
            <a:r>
              <a:rPr lang="en-US" b="1" dirty="0"/>
              <a:t>energy needed to cross the gap = maximum </a:t>
            </a:r>
            <a:r>
              <a:rPr lang="en-US" b="1" dirty="0" err="1"/>
              <a:t>E</a:t>
            </a:r>
            <a:r>
              <a:rPr lang="en-US" b="1" baseline="-25000" dirty="0" err="1"/>
              <a:t>k</a:t>
            </a:r>
            <a:r>
              <a:rPr lang="en-US" b="1" dirty="0"/>
              <a:t> of the electrons</a:t>
            </a:r>
            <a:r>
              <a:rPr lang="en-US" dirty="0"/>
              <a:t/>
            </a:r>
            <a:br>
              <a:rPr lang="en-US" dirty="0"/>
            </a:br>
            <a:endParaRPr lang="en-US" dirty="0"/>
          </a:p>
        </p:txBody>
      </p:sp>
      <p:pic>
        <p:nvPicPr>
          <p:cNvPr id="2052" name="Picture 4" descr="Copyright S-c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791200"/>
            <a:ext cx="2584445" cy="71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701132"/>
            <a:ext cx="4163467" cy="375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opyright S-c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730" y="4724400"/>
            <a:ext cx="3008539"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68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Nightclubs and Photoelectric Effect</a:t>
            </a:r>
            <a:endParaRPr lang="en-GB" dirty="0"/>
          </a:p>
        </p:txBody>
      </p:sp>
      <p:sp>
        <p:nvSpPr>
          <p:cNvPr id="3" name="Content Placeholder 2"/>
          <p:cNvSpPr>
            <a:spLocks noGrp="1"/>
          </p:cNvSpPr>
          <p:nvPr>
            <p:ph idx="1"/>
          </p:nvPr>
        </p:nvSpPr>
        <p:spPr/>
        <p:txBody>
          <a:bodyPr/>
          <a:lstStyle/>
          <a:p>
            <a:r>
              <a:rPr lang="en-GB" dirty="0"/>
              <a:t>https://www.youtube.com/watch?v=hImLWs7YOKk</a:t>
            </a:r>
          </a:p>
        </p:txBody>
      </p:sp>
    </p:spTree>
    <p:extLst>
      <p:ext uri="{BB962C8B-B14F-4D97-AF65-F5344CB8AC3E}">
        <p14:creationId xmlns:p14="http://schemas.microsoft.com/office/powerpoint/2010/main" val="548980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Quantum Ideas on Photoelectric Effect</a:t>
            </a:r>
            <a:endParaRPr lang="en-GB" dirty="0"/>
          </a:p>
        </p:txBody>
      </p:sp>
      <p:sp>
        <p:nvSpPr>
          <p:cNvPr id="3" name="Content Placeholder 2"/>
          <p:cNvSpPr>
            <a:spLocks noGrp="1"/>
          </p:cNvSpPr>
          <p:nvPr>
            <p:ph idx="1"/>
          </p:nvPr>
        </p:nvSpPr>
        <p:spPr/>
        <p:txBody>
          <a:bodyPr/>
          <a:lstStyle/>
          <a:p>
            <a:r>
              <a:rPr lang="en-GB" dirty="0" smtClean="0"/>
              <a:t>Quantum Potential Well</a:t>
            </a:r>
          </a:p>
          <a:p>
            <a:endParaRPr lang="en-GB" dirty="0"/>
          </a:p>
        </p:txBody>
      </p:sp>
    </p:spTree>
    <p:extLst>
      <p:ext uri="{BB962C8B-B14F-4D97-AF65-F5344CB8AC3E}">
        <p14:creationId xmlns:p14="http://schemas.microsoft.com/office/powerpoint/2010/main" val="171374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Content Placeholder 2"/>
          <p:cNvSpPr>
            <a:spLocks noGrp="1"/>
          </p:cNvSpPr>
          <p:nvPr>
            <p:ph idx="1"/>
          </p:nvPr>
        </p:nvSpPr>
        <p:spPr/>
        <p:txBody>
          <a:bodyPr/>
          <a:lstStyle/>
          <a:p>
            <a:r>
              <a:rPr lang="en-GB" dirty="0"/>
              <a:t>https://www.youtube.com/watch?v=wFY9ZvUmM5o</a:t>
            </a:r>
          </a:p>
        </p:txBody>
      </p:sp>
    </p:spTree>
    <p:extLst>
      <p:ext uri="{BB962C8B-B14F-4D97-AF65-F5344CB8AC3E}">
        <p14:creationId xmlns:p14="http://schemas.microsoft.com/office/powerpoint/2010/main" val="4682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Do questions 1 to 8 on pages 59 to 60 (black book)</a:t>
            </a:r>
            <a:endParaRPr lang="en-GB" dirty="0"/>
          </a:p>
        </p:txBody>
      </p:sp>
    </p:spTree>
    <p:extLst>
      <p:ext uri="{BB962C8B-B14F-4D97-AF65-F5344CB8AC3E}">
        <p14:creationId xmlns:p14="http://schemas.microsoft.com/office/powerpoint/2010/main" val="1636779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495300" y="2443956"/>
            <a:ext cx="8153400" cy="2838450"/>
          </a:xfrm>
          <a:prstGeom prst="rect">
            <a:avLst/>
          </a:prstGeom>
        </p:spPr>
      </p:pic>
    </p:spTree>
    <p:extLst>
      <p:ext uri="{BB962C8B-B14F-4D97-AF65-F5344CB8AC3E}">
        <p14:creationId xmlns:p14="http://schemas.microsoft.com/office/powerpoint/2010/main" val="1192132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519112" y="1643856"/>
            <a:ext cx="8105775" cy="4438650"/>
          </a:xfrm>
          <a:prstGeom prst="rect">
            <a:avLst/>
          </a:prstGeom>
        </p:spPr>
      </p:pic>
    </p:spTree>
    <p:extLst>
      <p:ext uri="{BB962C8B-B14F-4D97-AF65-F5344CB8AC3E}">
        <p14:creationId xmlns:p14="http://schemas.microsoft.com/office/powerpoint/2010/main" val="1512076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457200" y="1656152"/>
            <a:ext cx="8229600" cy="4414058"/>
          </a:xfrm>
          <a:prstGeom prst="rect">
            <a:avLst/>
          </a:prstGeom>
        </p:spPr>
      </p:pic>
    </p:spTree>
    <p:extLst>
      <p:ext uri="{BB962C8B-B14F-4D97-AF65-F5344CB8AC3E}">
        <p14:creationId xmlns:p14="http://schemas.microsoft.com/office/powerpoint/2010/main" val="274875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228600"/>
            <a:ext cx="8229600" cy="1143000"/>
          </a:xfrm>
        </p:spPr>
        <p:txBody>
          <a:bodyPr/>
          <a:lstStyle/>
          <a:p>
            <a:r>
              <a:rPr lang="en-US" dirty="0" smtClean="0"/>
              <a:t>Is light a wave or a particle??</a:t>
            </a:r>
            <a:endParaRPr lang="en-US" dirty="0"/>
          </a:p>
        </p:txBody>
      </p:sp>
      <p:sp>
        <p:nvSpPr>
          <p:cNvPr id="3" name="Content Placeholder 2"/>
          <p:cNvSpPr>
            <a:spLocks noGrp="1"/>
          </p:cNvSpPr>
          <p:nvPr>
            <p:ph idx="1"/>
          </p:nvPr>
        </p:nvSpPr>
        <p:spPr/>
        <p:txBody>
          <a:bodyPr/>
          <a:lstStyle/>
          <a:p>
            <a:r>
              <a:rPr lang="en-US" dirty="0" smtClean="0"/>
              <a:t>Light is BOTH!!!</a:t>
            </a:r>
          </a:p>
          <a:p>
            <a:r>
              <a:rPr lang="en-US" dirty="0" smtClean="0"/>
              <a:t>To explain how it travels we treat it as a wave.</a:t>
            </a:r>
          </a:p>
          <a:p>
            <a:r>
              <a:rPr lang="en-US" dirty="0" smtClean="0"/>
              <a:t>To explain how it arrives at a surface we treat it as a particle. </a:t>
            </a:r>
          </a:p>
          <a:p>
            <a:r>
              <a:rPr lang="en-US" dirty="0" smtClean="0"/>
              <a:t>If waves can act like particles, can particles act like waves (remember electron diffraction?).</a:t>
            </a:r>
            <a:endParaRPr lang="en-US" dirty="0"/>
          </a:p>
        </p:txBody>
      </p:sp>
      <p:pic>
        <p:nvPicPr>
          <p:cNvPr id="1026" name="Picture 2" descr="C:\Users\kanjek\AppData\Local\Microsoft\Windows\Temporary Internet Files\Content.IE5\D2EVFK4C\MC900239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3" y="76200"/>
            <a:ext cx="1614281" cy="145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457200" y="2410899"/>
            <a:ext cx="8229600" cy="2904564"/>
          </a:xfrm>
          <a:prstGeom prst="rect">
            <a:avLst/>
          </a:prstGeom>
        </p:spPr>
      </p:pic>
    </p:spTree>
    <p:extLst>
      <p:ext uri="{BB962C8B-B14F-4D97-AF65-F5344CB8AC3E}">
        <p14:creationId xmlns:p14="http://schemas.microsoft.com/office/powerpoint/2010/main" val="648164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Electron Energy </a:t>
            </a:r>
            <a:r>
              <a:rPr lang="en-US" b="1" dirty="0" smtClean="0"/>
              <a:t>Levels</a:t>
            </a:r>
            <a:endParaRPr lang="en-US" dirty="0"/>
          </a:p>
        </p:txBody>
      </p:sp>
      <p:sp>
        <p:nvSpPr>
          <p:cNvPr id="3" name="Content Placeholder 2"/>
          <p:cNvSpPr>
            <a:spLocks noGrp="1"/>
          </p:cNvSpPr>
          <p:nvPr>
            <p:ph idx="1"/>
          </p:nvPr>
        </p:nvSpPr>
        <p:spPr/>
        <p:txBody>
          <a:bodyPr/>
          <a:lstStyle/>
          <a:p>
            <a:r>
              <a:rPr lang="en-GB" dirty="0"/>
              <a:t>White light holds a spectrum of lots of colours as we can see when we split the light with a prism. </a:t>
            </a:r>
            <a:endParaRPr lang="en-GB" dirty="0" smtClean="0"/>
          </a:p>
          <a:p>
            <a:r>
              <a:rPr lang="en-GB" dirty="0" smtClean="0"/>
              <a:t>The </a:t>
            </a:r>
            <a:r>
              <a:rPr lang="en-GB" dirty="0"/>
              <a:t>different colours split up because they have different wavelengths (from less than 400nm for deep violet to more than deep red with 650nm).</a:t>
            </a:r>
            <a:endParaRPr lang="en-US" dirty="0"/>
          </a:p>
          <a:p>
            <a:pPr marL="0" indent="0">
              <a:buNone/>
            </a:pPr>
            <a:endParaRPr lang="en-US" dirty="0"/>
          </a:p>
        </p:txBody>
      </p:sp>
    </p:spTree>
    <p:extLst>
      <p:ext uri="{BB962C8B-B14F-4D97-AF65-F5344CB8AC3E}">
        <p14:creationId xmlns:p14="http://schemas.microsoft.com/office/powerpoint/2010/main" val="167112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4" descr="data:image/jpeg;base64,/9j/4AAQSkZJRgABAQAAAQABAAD/2wCEAAkGBhQQDQ4PEA8QDxAPDw8NEA4QDg8PDw0PFBAVFBQQEhQXGyYeFxkjGRUUHy8gIycpLCwsGB4yNTwqNScrLCkBCQoKDgwOGg8PFykcHCQpKSkpKSkpKSkpKSkpLykpKSkpKikpLCwpLCksLCkpLCwsKSwpKSwpLCwpLCkpKSwsKf/AABEIAKgBKwMBIgACEQEDEQH/xAAcAAACAgMBAQAAAAAAAAAAAAAACAYHAQQFAwL/xABZEAAABAMCCAgFEAgDBgcAAAAAAQIDBAUREpQXGCExVFXS0wYHExRTk6TRCCJBUWEVIyQyM0JSZHN0kZKjsrPjNDVDcXKhseJlgcEWRHWCwvAlYmOipbTD/8QAFwEBAQEBAAAAAAAAAAAAAAAAAAECA//EACwRAQEAAgECBAQFBQAAAAAAAAABAhEhA1ExQZGhEhOx0QQUweHwIjJCYXH/2gAMAwEAAhEDEQA/AN3ji4xI2XTFhiFdS22uGQ6ojZacqo3FpM6qIzzEQg0x46Zqh5xCYtJJSoyIuawx0L/NA6fhE/riF+ZN/jOCspt+kPfxq/qM/wCTvJPlW6859KmGG+baam6wm7GMN0201N1hN2IKAacE7w3TbTU3WE3YwfHbNtNK6wm7EFAAnJ8dc207ssJux84aZtp53aE3YhAAE3w0TbTzu8JuxjDRN9PVdoTdiEgATbDRNtPVd4TdgwzzbT1XeE3YhIAE1Pjlm2sF9RC7sfOGKbawc6qH2BDAAJnhhm2sHOqh9gYwwzXWDnVw+wIaABMsME21g51cPsAwwTbWDnVQ+wIaABMsME21g51UPsAwwzbWDnVQ+wIaABMsMM11g51UPsDop415nzFTnP3LZRKW7XJsVsG0pRl7TzkQrwdZJf8Ahq/niPwFixK7mGCbawc6qH2AYYJtrBzqofYENAIqZ4YZrrBzqofYGMME21g51UPsCGgATLDBNtYOdVD7A2oHjbmijXWYOHRtxRetQ+ckGZH7QQMbkr9sv5F77hjeH9zOXgk58b811g51UPsDGGCbawc6uH2BDzHyMtpy3xuzWwo/VBytU0PkofJlOvvAQvG9NTcSRzBwyNRVLkofz/wCHNe5r/en/UECXrqP4i/qOmucSJ05xsTSxUo5zOwVeSh/fNqM/eeUyHlNeNyaJiH0pj3EpS64lKeSh/FSSzIi9oIysvWT/jhfwXBqzr9KiPlnfvmHUkjV8ElwwzbWDnVQ+wM4YptrBzqofYEMAOTCZ4YptrBzqofYDSwlVNNqM8qkIM82UzSVTzBJw7UB7g18mj7pAIXw3kUA/HwvP4Q3lLhoiy6jniloJlxqiLDJHkPl1HU81PSI7D8GpG5DpiYiCNC1pJxxKXIs7NYU4o1kVqposEeWntsmfILVcgEG82+ZeuNNuNIVU6EhxSFLKmY8raPoHCb4FtFELUpBKY5imWoZqsz5K0o1mtRnlOhkRGWUsuXNQu7rSDM8EJMTj6HpW8zyS3akpcSZtssw0O8689ZcMkkXLpLIZ1yUqeQernA6RpJRKlcSTjaXHHYesSbzTSEJWp5SSdpZsrRmMzMzpSpGRT9ngjDp5U1E46p5DzbqnnnHDcS8hltwjqflSw0Xos5M5jmTfgRbQaWHVIcWl1t2IddiVvrQ40lunKJcKqSJKTsHUjNJHkOpmREFcF+D5G4XM1q5NK1VS6+q2aCTbQlJOWrRWvKREdDpWg7Er4q5NEJWpMvUg23VsONuPRCVtuJpVJ0cMsxkeQzyGQkrXAmHK1UnDJScqOVWlu0ZpNSySR5FGaSM/TWlKnXrwkuQ0bpoIyN51T7njKOrikpSZlXNkSWQgEQwKynQe0RO2DArKdBK8RO2JwABB8C0p0ErxE7YMC0p0ErxE7YnAAEHwLSnQS6+J2wYFpToJXiJ2xOAAIPgWlOgleInbBgWlOgleInbE4AAg+BWU6CV4idsGBaU6CXXxG2JwABB8C0p0ErxE7YMCsp0ErxE7YnAAEHwKynQSvETtgwKynQSvETticAAQfArKdBK8RO2PQuJ6V8mbXMysGsnDTy8R7ckmkjrb8xmJoABBy4lZToJXiJ2wYFZToJXiJ2xOAAIPgVlOgleInbBgVlOgleInbE4AAg+BWU6CV4idsfTfE1Kk1swRFUlJP1+IPIZUP34mwAEGwKynQSvETtjOBWU6D2iJ2xOAAIQXEzKqGXMSodDP2REeTN78Zb4mZUkyMoEqkdS9kRO2JsAXYhiuKCWGVnmRU8TJy8R7xJpT7/yEZjD3E5KlrUtUERqUo1KPl4nKZnUz9uJoATexCcDEp0BPXxO2PrA5KdXt9bE7YmgAEMwOyrV7fWxG2JclgiIiLIRESSK0rIRFQh6gAV1xicbpSeLbhjgziDcYS/bKIJqlVqTZpYV8HP6RFcZctVnfi3I4PhF/reH+Yt/jOiqgF5Yy5arO/FuQYy5arO/FuRRoAF5YzBarO/fkgxmC1Wd+LcijQALyxly1Wd+/JBjLlqs79+SKNAAvHGY/wALO/fkgxmP8LO/fkijgAGH4N8fHPX+RKX8l4pKtHF287rbdKckXw6/5Dlq8JWhmXqXmyfp35IrrizP2efyaP8A7TAijvtlfvP+o5Y5W9TKeWp+rWuNruxmP8LO/fkgxmP8L7d+SKOAOrK78Zc9VlfT3QwfhLnqwr4e6FIgAXbjLq1Ym+HuwYy6tWJvh7sUkABduMurVib4e7BjLq1Ym+HuxSQAF24y6tWJvh7sGMurVib4e7FJAAXbjLq1Ym+HuwYy6tWJvh7sUkABduMurVib4e7GMZZWrEXxW7FJgAXVjLOatbvSt2MYyzmrW70vYFLAAXTjLOatbvS9gGMs5q1u9L2BSwAF04yzmrW70vYBjLOatbvS9gUsABdOMs5q1u9L2AYyzmrW70vYFLAAXTjLOatbvS9gGMs5q1u9L2BSwAF04yrmrW70vYF5w67TaF5rSUqp5qlUJGHagD9YZ+Sb+6QCreN3i/bjYtmKdmLEEkmSh0odbNRrNK1KUoqKLIRLKp0oXlEdb8HBakkpMzZUlREaVJhlmSiPKRkZLylQWtwqlbzjjDrDa1KbQ83bZiuavt8pyZllUSm1tmaCtJUk8qUmVcpDhucEo00mklNtvm2ZHGtPKaQbfMORKEQ0kvETy3jEZFQqWi8Y6AIAjwejNxTRTVg3E2rSObrtJspbUdSt5MjrZ/8AMQ98Wt3WLd2XtidM8F4lK3HWmCYQb5RCYRMVWpJXLFcnUvFI1FCxBeYrRfCMfaeCEQ6tTkQRVN1taUc5Wrk0HNnn3kkZULLDLSj0lVObOEDLwa3NZNXVe2M4tTusWrqvbFzcHoFTEMlpedC37NFGoiaN9ZtJqfmbNBeig6QChsWp3WLV2XtgxandYtXZe2L5AAobFqd1i1dl7YMWp3WLV2Xti+QAKd4L8Q7kHEcqqObcKySbJMLSeR1tee1/5P5jkq8Gt0zM/VFrKdf0Ze2L4AMzGS3LzXahsWp3WLV2XtgxandYtXZe2L5ANIobFqd1i1dl7YMWp3WLV1Xti+QAKHLwaXNZN3Ve2DFpc1k3dV7YvgACh8WpzWTd1XtgxanNZN3Ve2L4AAofFpc1k3dV7YyXg0r1ki6q3gvcACiS8Ghes03RW8H1i0K1mm6HvBegAFF4tCtZpuh7wGLQrWabme8F6AqAovFoVrNNzPeDOLQesyuZ7wXmABRmLQesyuZ70ZR4NB+WZ/RB/mi8gAKQxZy1odyLfAxZy1oq5Fvhd4AFIYs5a0Vci3wMWctaKuRb4XeABSGLOWtFXIt8DFnTrRVyLfC7wAKSLwaE6zXc070XOyxZQhNSOylKa0z0Klc49gAI1wk4xYKXPJZi3zacW2TqUk065VBmZVqlJlnIxyS465WaVKKKWaU0Iz5tEZDPN70Vd4Rn63h/mLf4zoreH/Rnv42v+oZt069LCZ2y9rfSGVw5SnSl3WI2QYdJTpTl1iNkK6ZjA05Gjw6SnSXLq/sgw6SnSXLq/shXAAGjw6SnSXLq/sgw6SnSXLq/shXAAGiw6ynSXLq/sjGHaVaQ7dX+4K8AA0GHaVdO7dXu4bEZxzS1kmjW66XLNJfQZQ7p1bUaiIzoWTKk8gVgs47/AAt9rLf+GQ333Rzyy1ljO+11wYDDvKunduz3cDDvKuneuz3cFfAOiGgw7yrp3rs93Aw8Srp3rs93BXwAGgw8Srp3rs93D5w8yrpnrs6FhAAZ3D3K+kfuyxg+PuV9JEXZYWMABnMPkr6SIuyx6p48ZabanLcRZQpCD9jLraWSjT/JCgrw6cP+gxHziF+5ECxLdGOY48ZatLikrfo2jlFexl+1tpT/AFUQ8sPcr6SIuy+8LtKT9ajfm3/7tDmC2cbSXdpnMPkr6SIuyx9u8eksQZVcf8ZKVlSGXmUVSCwFnG9NM7XyDJ/+wWTeNpb/AFSGOw+SvpIi7K7wFx9yvpIi7LCxj6bzkMzmtGde49pYhakm5EVSZpP2MvOQ+MPkr6SIuyu8LdNT9kO/KK/qNQXKauknMM5h8lfSRF2V3gw+SvpIi7LCxgGVM5h8lfSRF2WDD5K+kiLsrvCxgAM5h8lfSRF2V3gw+SvpIi7LCxgAM5h7lfSRF2WLBbftJSoiOiiJReTIZVIJEHagC9YZ+Tb+6QCneOji+jpjMWXoOG5ZtEKhpSuWYbosnXDMqLWR5lEIS1xOTUmHUHBeMpSFF7JhMpFar+09IvOeTSKbjn0Q6EOoTLeWNLj6mCbc5V0uUTRpdo6EWTJmIcB7hxEGw82REk0wi0pctNk/yqZcURzj3W0dT8nJkVDI7R+1Es23hlcbudrPVUOBWbaD2qD3gMCk30HtUHvBebXDVSFraMmzVzptpCVuHyi0uzOLh1GWXKSUspMqFQsvkLJiUcLolxcMbqYcm3il6lJQh5K0lGMrWSSUpZl4ikZ6eMSsyaZawo3ApN9B7VB7wGBSb6D2qD3gakZAKrgUm+g9qg94DApN9B7VB7wNUMAFWwKTfQe1Qe8BgUm+g9qg94GpAAVcuJWb6D2qD3g6/CDilmbyYEm4O0bMCyw57IhSsuJU4ZpyuZciizBkTGCGLjLlL2N+RV8Ck30HtUHvAYFJvoPaoPeBqgDYVXApN9B7VB7wGBSb6D2qD3gaqgACq4FJvoPaoPeAwKTfQe1Qe8DVAAKrgUm+g9qg94DApN9B7VB7wNUAAquBSb6D2qD3g3meJ6aFCPN8y8dT0OtJc5hcqUoeJR15Snv0/SGcGKAlmyyy7iemiG4pKoKhuMcmgucwh1VyzaqZHPMk/oGhgVm+g9qg94GpoCgtpJq2lWLiUm+g9qg94NuYcTk0WbVmCrZYaQfsmELxiTQyyuBn6D5oLLqaSznZV8Ck30HtUHvB9J4lZsR5YHtUHvA04DGZw0V6YcTM1U84pMFVKlqMj5zCFUq/KDXwKTfQe1Qe8DU0ALbu7ScTRVsCk30HtUHvAYFJvoPaoPeBqgCKVXArN9B7VB7wGBWb6D2qD3gakABVsCs30HtUHvAYFZvoHaoPeBqQAFWwKzfQe1Qe8DQwpmlptJllShCTylnJJVGwCyA+DSWemUypWnk8w8+aprWwmtmxaslWz8GtM3ozCkOO6ZOtzuEQ2862k4IlGlDq0JM7buWhHnyF9Aq+WTp83ssQ+fiuZ33ejV6RLXbHpfFr/d19PucA4dNSVYTaKtDsZSqdTodPKeUfRNF5iyU975s30BPZbN3zJ2sQ+fio/bOdKj0jxmM4f5d72Q/7ov8AbOfCP0hvnRelrpzPfj+/2OXUFQoUZNXuRZ9fezt/tnOjL0jaKaPcsn1979LfL3Zz4BekYuenX8rd6329zZ1BUJwubPc1L2Q9XllftnOjL0juRk0dJ+C9ee/SU19ecylRjJnEvU17+zE/D2ze+3uau0Cv/eUKW5M3eXiC5d79Br7q5kM2Ueke0FMnThWfXnalCTM68quuYqeUPmcb0l6Nl1s11QVCu8Cpg4pCCU64fsmIzuLPNLnj84hZzR7p3utX3jcy3bHKzR16gqEm9UXemd6xfeD1Qd6ZzrF940ydmoKhJvVB3pnOsX3g9UHemc6xfeAdmoKhJvVB3pnOsX3g9UHelc6xfeAdmoKhJvVB3pXOsX3g9UHemc6xfeAdmoKhJvVB3pnOsX3jHP3Olc6xXeAdqoKhJefudK51iu8HP3Olc6xXeAdqoKhJefudK51iu8YOMX0i/rq7wDt2gWgkfO19Iv66gc7X0i/rqAO5UYqEk50vpF/XUM87X0i/rq7wDt1AagkfOl9Iv66gc6X0i/rqAO3aBaCSc6X8Nf11A52v4a/rqAO3aGahI+dL6Rf11A52vpF/XUAdu0C1/wB5QknOl9Iv66g6kCgjZayF7m390gFD8e369hPmJffeFWykvXv+Vz8NQZzhQcP6pw6YqBh30HD+NFuoSpyGUp7k2iOv7M1qsmfkNZeStOHLo6T2GTdl0I24cOhx022IcybcXBlEqbSi1yplYOhKs0MzIq1GbPF3w6sx+Hjwu/p9lASw8jv8KPxUDxmPu73yi/vGGSeYljVpByRKXUk4pxgoaEttttNoeNalEuzSytJlQzykZZyEhb4By5wic9TYQ7ZW7Rw7dVWstTyekJOdmXVl6cw/nn9ytxnuDP72/wAMhuIT68n53EfdIM8fAKAMiI5fCGRUoXN26FQqF5PMPr/YeBqR+p8LUlGsj5BupKMqGrNnMZuHDt+am967exSVl7EI/wD11F9mkx3o9PsiC+cp+7D94ZT/AGAl9mz6nQlmtqnN26VpSubPQequBMEZpUcBCmaDtJM2G6pVkylkyH4qfoIZvT3fX3Yx/ESTWu3sV91usREf8PtdnQY9IBPsVr0wc0/kQZv/AGHgaqPmELVSOTM+QbqpFCKweTNQiICeBECREkoCFJJJWgkkw3Qkr9ukipmPyh8vhMutu7/79S48B0+Ik/NExJf/ABr/AHCE0DjMcC4JsqIgYZBVNVEstkVo0GgzzfBUov3GY1y4u5dqyDu7fcN4zVtcLZSgADgYO5bqyDuzXcDB5LtWQd2a7htkn4A4GDyW6sg7s13Awdy3VkHdmu4An4A4GDyW6sg7s13Awdy3VkHdm+4An4A4GDuW6sg7s33Awdy3VkHdm+4An4A4GDuW6sg7s33Awdy3VkHdm+4An4A4GDuW6sg7s33Awdy3VkHdm+4An4A4GDuW6sg7s33Awdy3VkHdm+4An4A4GDuW6sg7s33AwdS3VkHdm+4An4A4GDqW6sg7s33AwdS3VkHdm+4An4A4GDqW6sg7s33AwdS3VkHdm+4An4A4GDqW6sg7s33AwdS3VkHdm+4An4A4GDqW6sg7s33AwdS3VkHdm+4An4dqA9wZ+TR90hyC4Ay8s0tgrqz3DuE2REREVCIqERZCIgGpFyVl5S1ONks3GFwi7VTJbCjqpsyzUM/8xpN8DIVJEkmlEgmyaNnl3zZWkmOQqts12VK5LxbRkZ0p5SIxCONHjXflMa1DssMOpXDpeNThuWiM1qTQrJkVPFENPwjovQ4T6X9oF0u1rgpDpteItRqS6lS3H33XFpdbQ2slLWo1HVDaCz5LOSg6jLRISlKciUkSSLzERUIgvuMfGaHCfS/tjGMfGaHCfb7YBhgBecY+M0OE+mI2wYx8ZocJ9vtgGGAF5xj4zQ4T7fbBjHxmiQnaNsEMMALzjHxmhwn2+2DGQjNDhPt9sAwwAvJeEdGH/ucJ9L+2O7wr47ImDW0SIaGWThOGdvlslldMlFDNykymPddcbXSALzjHxmhwn2+2DGPjNDhPt9saQwwAvJeEdGH/ALpB9o2x7x3hDRbbrjZQkIZIWpJGZv1MiPy+OAv8AXnGPjNDhPt9sGMfGaHCfS/tgphgBeMY+M0SE7RtjclvhAxbpukcJClYYdeKhv5TQmpEfj5gZt0vsAXnGNjNEhPpiNsGMfGaHCfb7YKYYAXjGPjNEhO0bYMY+M0SE7RtgGHAF4xj4zRITtG2DGPjNEhO0bYBhwBeMY+M0SE7RtjOMdGaJCfTEbYBhgCgH/CGi0ttLKEhKrt1yv0KyqmTxhr4x8ZokJ2jbFss8Ul2YcAXjGPjNEhO0bY9WvCKizrWEhM1Syv+ci+F6QktuopggBfovwiYtDi0FCQlEqMiqb9aEf8AGPHGPjNEhO0bYWa4DDgC8Yx8ZokJ2jbBjHxmiQf2+2IGHAF4xj4zRIPtG2GAh1GttCzzqQlRl5jMiMAvvhE/reG+Yo/GcFUmQZnhtwXl8fNEtxpRCXUQBvk6h1LbHIodXVB5ztl46s2YvQI5KeLWSRDUM5bi2VRKSWhl2JSTqSNakJJdEmSTUpCiIjPKZGRZSMFURQFBfzfFbIVcnZinTJ3Kg+dZFFaNJHWxQiNRGRGecyMiqY9XOKOSJJBnEPeuclY9lVNfKpUtskkSKnaShZl6EmAXwxgMZCcSUoeMiaciFmbTUQRJiiP1p21ybntcyrKqfuMbWL/LfjV5LZALVQZoGUxf5b8avBbIzgAlvxq8/wBoBaySA0hlMAEt+NXn+0GACW/Grz/aAWoi/oYmfGT7eF/he/msj/1FxYAJb5oq8/2jfm3E7BRXJ8rzg+TJRJsv2ch0rXxfQQ45YW9THKeW1lmrCtWQWQy2ACW/Grz/AGgwAS3zRV5/tHZC1IL/AFG5Oi9lP/Kr/qYYnABLfNFXn+0fcTxDS5xa1qKJtLUazpEZKmdTp4oieeyygDLYv0s80VeC2QYv8t+NXktkVS0DqyH2z/zSK/k0ZhgsX6W/GryWyPaF4ipc2ajSUTVTa2jrEV8VaTSfvc9DFjGc+KaLIY+Qy+ACW+aKvP8AaDF+lnmirwWyI2WgAZfF+lnmirwWyAvB/lnmirx/aAWgAZfF/lnmirwWyDF/lvxq8lsgFoGSDLYv0s+NXgtkGL9LfjV4LYBC6xfuEP8Aud/EGkGaVxDS40pSZRVEWqeyfOdT96PjF+lvxq8lsjWV3fRMZqepaBswxZ/3f9RBjsX6W/GryWyPtviElqa5Ik6lTLE5spHk8X0C4ZfDdtFwmhUiHf41f1GoGbf4hZatalnzmqjNR0iMlT83ijzxfpZ8avBbAzld3ZfEtAAy+L7LPjV4LYGMX2WfGrwWwIhaQ7UB7gz8m390hXeL7LfjV4LYFjNs2UpSR5EpJJZfIRUAcSd8EW4p7lVuLSdlhFE0KqG1vW0GfmcQ+4hReYxoo4vm0uIWTqjsqaWslISo1m3EuPos5aJ8ZdDyHkSVKHlAABtwvBLkiZS3EuJQiFhYJ1Nhs1RDUPbseMZeJW2olU8h5KZx8SjgdyC2VqiVumybBIq22giQzCvQ6EnTP4rxmZ+cvIWQZAA9uB8iOFbetFZU8+44SLSVcgwSjJlglFkolP8ANRiQAAAAAAAAAAAAAAAAAAAAAAAAAAAAAAAAAAAAAAAAAAAAAAAAAAAAAAAAAAAAAAAAA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QDQ4PEA8QDxAPDw8NEA4QDg8PDw0PFBAVFBQQEhQXGyYeFxkjGRUUHy8gIycpLCwsGB4yNTwqNScrLCkBCQoKDgwOGg8PFykcHCQpKSkpKSkpKSkpKSkpLykpKSkpKikpLCwpLCksLCkpLCwsKSwpKSwpLCwpLCkpKSwsKf/AABEIAKgBKwMBIgACEQEDEQH/xAAcAAACAgMBAQAAAAAAAAAAAAAACAYHAQQFAwL/xABZEAAABAMCCAgFEAgDBgcAAAAAAQIDBAUREpQXGCExVFXS0wYHExRTk6TRCCJBUWEVIyQyM0JSZHN0kZKjsrPjNDVDcXKhseJlgcEWRHWCwvAlYmOipbTD/8QAFwEBAQEBAAAAAAAAAAAAAAAAAAECA//EACwRAQEAAgECBAQFBQAAAAAAAAABAhEhA1ExQZGhEhOx0QQUweHwIjJCYXH/2gAMAwEAAhEDEQA/AN3ji4xI2XTFhiFdS22uGQ6ojZacqo3FpM6qIzzEQg0x46Zqh5xCYtJJSoyIuawx0L/NA6fhE/riF+ZN/jOCspt+kPfxq/qM/wCTvJPlW6859KmGG+baam6wm7GMN0201N1hN2IKAacE7w3TbTU3WE3YwfHbNtNK6wm7EFAAnJ8dc207ssJux84aZtp53aE3YhAAE3w0TbTzu8JuxjDRN9PVdoTdiEgATbDRNtPVd4TdgwzzbT1XeE3YhIAE1Pjlm2sF9RC7sfOGKbawc6qH2BDAAJnhhm2sHOqh9gYwwzXWDnVw+wIaABMsME21g51cPsAwwTbWDnVQ+wIaABMsME21g51UPsAwwzbWDnVQ+wIaABMsMM11g51UPsDop415nzFTnP3LZRKW7XJsVsG0pRl7TzkQrwdZJf8Ahq/niPwFixK7mGCbawc6qH2AYYJtrBzqofYENAIqZ4YZrrBzqofYGMME21g51UPsCGgATLDBNtYOdVD7A2oHjbmijXWYOHRtxRetQ+ckGZH7QQMbkr9sv5F77hjeH9zOXgk58b811g51UPsDGGCbawc6uH2BDzHyMtpy3xuzWwo/VBytU0PkofJlOvvAQvG9NTcSRzBwyNRVLkofz/wCHNe5r/en/UECXrqP4i/qOmucSJ05xsTSxUo5zOwVeSh/fNqM/eeUyHlNeNyaJiH0pj3EpS64lKeSh/FSSzIi9oIysvWT/jhfwXBqzr9KiPlnfvmHUkjV8ElwwzbWDnVQ+wM4YptrBzqofYEMAOTCZ4YptrBzqofYDSwlVNNqM8qkIM82UzSVTzBJw7UB7g18mj7pAIXw3kUA/HwvP4Q3lLhoiy6jniloJlxqiLDJHkPl1HU81PSI7D8GpG5DpiYiCNC1pJxxKXIs7NYU4o1kVqposEeWntsmfILVcgEG82+ZeuNNuNIVU6EhxSFLKmY8raPoHCb4FtFELUpBKY5imWoZqsz5K0o1mtRnlOhkRGWUsuXNQu7rSDM8EJMTj6HpW8zyS3akpcSZtssw0O8689ZcMkkXLpLIZ1yUqeQernA6RpJRKlcSTjaXHHYesSbzTSEJWp5SSdpZsrRmMzMzpSpGRT9ngjDp5U1E46p5DzbqnnnHDcS8hltwjqflSw0Xos5M5jmTfgRbQaWHVIcWl1t2IddiVvrQ40lunKJcKqSJKTsHUjNJHkOpmREFcF+D5G4XM1q5NK1VS6+q2aCTbQlJOWrRWvKREdDpWg7Er4q5NEJWpMvUg23VsONuPRCVtuJpVJ0cMsxkeQzyGQkrXAmHK1UnDJScqOVWlu0ZpNSySR5FGaSM/TWlKnXrwkuQ0bpoIyN51T7njKOrikpSZlXNkSWQgEQwKynQe0RO2DArKdBK8RO2JwABB8C0p0ErxE7YMC0p0ErxE7YnAAEHwLSnQS6+J2wYFpToJXiJ2xOAAIPgWlOgleInbBgWlOgleInbE4AAg+BWU6CV4idsGBaU6CXXxG2JwABB8C0p0ErxE7YMCsp0ErxE7YnAAEHwKynQSvETtgwKynQSvETticAAQfArKdBK8RO2PQuJ6V8mbXMysGsnDTy8R7ckmkjrb8xmJoABBy4lZToJXiJ2wYFZToJXiJ2xOAAIPgVlOgleInbBgVlOgleInbE4AAg+BWU6CV4idsfTfE1Kk1swRFUlJP1+IPIZUP34mwAEGwKynQSvETtjOBWU6D2iJ2xOAAIQXEzKqGXMSodDP2REeTN78Zb4mZUkyMoEqkdS9kRO2JsAXYhiuKCWGVnmRU8TJy8R7xJpT7/yEZjD3E5KlrUtUERqUo1KPl4nKZnUz9uJoATexCcDEp0BPXxO2PrA5KdXt9bE7YmgAEMwOyrV7fWxG2JclgiIiLIRESSK0rIRFQh6gAV1xicbpSeLbhjgziDcYS/bKIJqlVqTZpYV8HP6RFcZctVnfi3I4PhF/reH+Yt/jOiqgF5Yy5arO/FuQYy5arO/FuRRoAF5YzBarO/fkgxmC1Wd+LcijQALyxly1Wd+/JBjLlqs79+SKNAAvHGY/wALO/fkgxmP8LO/fkijgAGH4N8fHPX+RKX8l4pKtHF287rbdKckXw6/5Dlq8JWhmXqXmyfp35IrrizP2efyaP8A7TAijvtlfvP+o5Y5W9TKeWp+rWuNruxmP8LO/fkgxmP8L7d+SKOAOrK78Zc9VlfT3QwfhLnqwr4e6FIgAXbjLq1Ym+HuwYy6tWJvh7sUkABduMurVib4e7BjLq1Ym+HuxSQAF24y6tWJvh7sGMurVib4e7FJAAXbjLq1Ym+HuwYy6tWJvh7sUkABduMurVib4e7GMZZWrEXxW7FJgAXVjLOatbvSt2MYyzmrW70vYFLAAXTjLOatbvS9gGMs5q1u9L2BSwAF04yzmrW70vYBjLOatbvS9gUsABdOMs5q1u9L2AYyzmrW70vYFLAAXTjLOatbvS9gGMs5q1u9L2BSwAF04yrmrW70vYF5w67TaF5rSUqp5qlUJGHagD9YZ+Sb+6QCreN3i/bjYtmKdmLEEkmSh0odbNRrNK1KUoqKLIRLKp0oXlEdb8HBakkpMzZUlREaVJhlmSiPKRkZLylQWtwqlbzjjDrDa1KbQ83bZiuavt8pyZllUSm1tmaCtJUk8qUmVcpDhucEo00mklNtvm2ZHGtPKaQbfMORKEQ0kvETy3jEZFQqWi8Y6AIAjwejNxTRTVg3E2rSObrtJspbUdSt5MjrZ/8AMQ98Wt3WLd2XtidM8F4lK3HWmCYQb5RCYRMVWpJXLFcnUvFI1FCxBeYrRfCMfaeCEQ6tTkQRVN1taUc5Wrk0HNnn3kkZULLDLSj0lVObOEDLwa3NZNXVe2M4tTusWrqvbFzcHoFTEMlpedC37NFGoiaN9ZtJqfmbNBeig6QChsWp3WLV2XtgxandYtXZe2L5AAobFqd1i1dl7YMWp3WLV2Xti+QAKd4L8Q7kHEcqqObcKySbJMLSeR1tee1/5P5jkq8Gt0zM/VFrKdf0Ze2L4AMzGS3LzXahsWp3WLV2XtgxandYtXZe2L5ANIobFqd1i1dl7YMWp3WLV1Xti+QAKHLwaXNZN3Ve2DFpc1k3dV7YvgACh8WpzWTd1XtgxanNZN3Ve2L4AAofFpc1k3dV7YyXg0r1ki6q3gvcACiS8Ghes03RW8H1i0K1mm6HvBegAFF4tCtZpuh7wGLQrWabme8F6AqAovFoVrNNzPeDOLQesyuZ7wXmABRmLQesyuZ70ZR4NB+WZ/RB/mi8gAKQxZy1odyLfAxZy1oq5Fvhd4AFIYs5a0Vci3wMWctaKuRb4XeABSGLOWtFXIt8DFnTrRVyLfC7wAKSLwaE6zXc070XOyxZQhNSOylKa0z0Klc49gAI1wk4xYKXPJZi3zacW2TqUk065VBmZVqlJlnIxyS465WaVKKKWaU0Iz5tEZDPN70Vd4Rn63h/mLf4zoreH/Rnv42v+oZt069LCZ2y9rfSGVw5SnSl3WI2QYdJTpTl1iNkK6ZjA05Gjw6SnSXLq/sgw6SnSXLq/shXAAGjw6SnSXLq/sgw6SnSXLq/shXAAGiw6ynSXLq/sjGHaVaQ7dX+4K8AA0GHaVdO7dXu4bEZxzS1kmjW66XLNJfQZQ7p1bUaiIzoWTKk8gVgs47/AAt9rLf+GQ333Rzyy1ljO+11wYDDvKunduz3cDDvKuneuz3cFfAOiGgw7yrp3rs93Aw8Srp3rs93BXwAGgw8Srp3rs93D5w8yrpnrs6FhAAZ3D3K+kfuyxg+PuV9JEXZYWMABnMPkr6SIuyx6p48ZabanLcRZQpCD9jLraWSjT/JCgrw6cP+gxHziF+5ECxLdGOY48ZatLikrfo2jlFexl+1tpT/AFUQ8sPcr6SIuy+8LtKT9ajfm3/7tDmC2cbSXdpnMPkr6SIuyx9u8eksQZVcf8ZKVlSGXmUVSCwFnG9NM7XyDJ/+wWTeNpb/AFSGOw+SvpIi7K7wFx9yvpIi7LCxj6bzkMzmtGde49pYhakm5EVSZpP2MvOQ+MPkr6SIuyu8LdNT9kO/KK/qNQXKauknMM5h8lfSRF2V3gw+SvpIi7LCxgGVM5h8lfSRF2WDD5K+kiLsrvCxgAM5h8lfSRF2V3gw+SvpIi7LCxgAM5h7lfSRF2WLBbftJSoiOiiJReTIZVIJEHagC9YZ+Tb+6QCneOji+jpjMWXoOG5ZtEKhpSuWYbosnXDMqLWR5lEIS1xOTUmHUHBeMpSFF7JhMpFar+09IvOeTSKbjn0Q6EOoTLeWNLj6mCbc5V0uUTRpdo6EWTJmIcB7hxEGw82REk0wi0pctNk/yqZcURzj3W0dT8nJkVDI7R+1Es23hlcbudrPVUOBWbaD2qD3gMCk30HtUHvBebXDVSFraMmzVzptpCVuHyi0uzOLh1GWXKSUspMqFQsvkLJiUcLolxcMbqYcm3il6lJQh5K0lGMrWSSUpZl4ikZ6eMSsyaZawo3ApN9B7VB7wGBSb6D2qD3gakZAKrgUm+g9qg94DApN9B7VB7wNUMAFWwKTfQe1Qe8BgUm+g9qg94GpAAVcuJWb6D2qD3g6/CDilmbyYEm4O0bMCyw57IhSsuJU4ZpyuZciizBkTGCGLjLlL2N+RV8Ck30HtUHvAYFJvoPaoPeBqgDYVXApN9B7VB7wGBSb6D2qD3gaqgACq4FJvoPaoPeAwKTfQe1Qe8DVAAKrgUm+g9qg94DApN9B7VB7wNUAAquBSb6D2qD3g3meJ6aFCPN8y8dT0OtJc5hcqUoeJR15Snv0/SGcGKAlmyyy7iemiG4pKoKhuMcmgucwh1VyzaqZHPMk/oGhgVm+g9qg94GpoCgtpJq2lWLiUm+g9qg94NuYcTk0WbVmCrZYaQfsmELxiTQyyuBn6D5oLLqaSznZV8Ck30HtUHvB9J4lZsR5YHtUHvA04DGZw0V6YcTM1U84pMFVKlqMj5zCFUq/KDXwKTfQe1Qe8DU0ALbu7ScTRVsCk30HtUHvAYFJvoPaoPeBqgCKVXArN9B7VB7wGBWb6D2qD3gakABVsCs30HtUHvAYFZvoHaoPeBqQAFWwKzfQe1Qe8DQwpmlptJllShCTylnJJVGwCyA+DSWemUypWnk8w8+aprWwmtmxaslWz8GtM3ozCkOO6ZOtzuEQ2862k4IlGlDq0JM7buWhHnyF9Aq+WTp83ssQ+fiuZ33ejV6RLXbHpfFr/d19PucA4dNSVYTaKtDsZSqdTodPKeUfRNF5iyU975s30BPZbN3zJ2sQ+fio/bOdKj0jxmM4f5d72Q/7ov8AbOfCP0hvnRelrpzPfj+/2OXUFQoUZNXuRZ9fezt/tnOjL0jaKaPcsn1979LfL3Zz4BekYuenX8rd6329zZ1BUJwubPc1L2Q9XllftnOjL0juRk0dJ+C9ee/SU19ecylRjJnEvU17+zE/D2ze+3uau0Cv/eUKW5M3eXiC5d79Br7q5kM2Ueke0FMnThWfXnalCTM68quuYqeUPmcb0l6Nl1s11QVCu8Cpg4pCCU64fsmIzuLPNLnj84hZzR7p3utX3jcy3bHKzR16gqEm9UXemd6xfeD1Qd6ZzrF940ydmoKhJvVB3pnOsX3g9UHemc6xfeAdmoKhJvVB3pnOsX3g9UHelc6xfeAdmoKhJvVB3pXOsX3g9UHemc6xfeAdmoKhJvVB3pnOsX3jHP3Olc6xXeAdqoKhJefudK51iu8HP3Olc6xXeAdqoKhJefudK51iu8YOMX0i/rq7wDt2gWgkfO19Iv66gc7X0i/rqAO5UYqEk50vpF/XUM87X0i/rq7wDt1AagkfOl9Iv66gc6X0i/rqAO3aBaCSc6X8Nf11A52v4a/rqAO3aGahI+dL6Rf11A52vpF/XUAdu0C1/wB5QknOl9Iv66g6kCgjZayF7m390gFD8e369hPmJffeFWykvXv+Vz8NQZzhQcP6pw6YqBh30HD+NFuoSpyGUp7k2iOv7M1qsmfkNZeStOHLo6T2GTdl0I24cOhx022IcybcXBlEqbSi1yplYOhKs0MzIq1GbPF3w6sx+Hjwu/p9lASw8jv8KPxUDxmPu73yi/vGGSeYljVpByRKXUk4pxgoaEttttNoeNalEuzSytJlQzykZZyEhb4By5wic9TYQ7ZW7Rw7dVWstTyekJOdmXVl6cw/nn9ytxnuDP72/wAMhuIT68n53EfdIM8fAKAMiI5fCGRUoXN26FQqF5PMPr/YeBqR+p8LUlGsj5BupKMqGrNnMZuHDt+am967exSVl7EI/wD11F9mkx3o9PsiC+cp+7D94ZT/AGAl9mz6nQlmtqnN26VpSubPQequBMEZpUcBCmaDtJM2G6pVkylkyH4qfoIZvT3fX3Yx/ESTWu3sV91usREf8PtdnQY9IBPsVr0wc0/kQZv/AGHgaqPmELVSOTM+QbqpFCKweTNQiICeBECREkoCFJJJWgkkw3Qkr9ukipmPyh8vhMutu7/79S48B0+Ik/NExJf/ABr/AHCE0DjMcC4JsqIgYZBVNVEstkVo0GgzzfBUov3GY1y4u5dqyDu7fcN4zVtcLZSgADgYO5bqyDuzXcDB5LtWQd2a7htkn4A4GDyW6sg7s13Awdy3VkHdmu4An4A4GDyW6sg7s13Awdy3VkHdm+4An4A4GDuW6sg7s33Awdy3VkHdm+4An4A4GDuW6sg7s33Awdy3VkHdm+4An4A4GDuW6sg7s33Awdy3VkHdm+4An4A4GDuW6sg7s33Awdy3VkHdm+4An4A4GDuW6sg7s33AwdS3VkHdm+4An4A4GDqW6sg7s33AwdS3VkHdm+4An4A4GDqW6sg7s33AwdS3VkHdm+4An4A4GDqW6sg7s33AwdS3VkHdm+4An4A4GDqW6sg7s33AwdS3VkHdm+4An4dqA9wZ+TR90hyC4Ay8s0tgrqz3DuE2REREVCIqERZCIgGpFyVl5S1ONks3GFwi7VTJbCjqpsyzUM/8xpN8DIVJEkmlEgmyaNnl3zZWkmOQqts12VK5LxbRkZ0p5SIxCONHjXflMa1DssMOpXDpeNThuWiM1qTQrJkVPFENPwjovQ4T6X9oF0u1rgpDpteItRqS6lS3H33XFpdbQ2slLWo1HVDaCz5LOSg6jLRISlKciUkSSLzERUIgvuMfGaHCfS/tjGMfGaHCfb7YBhgBecY+M0OE+mI2wYx8ZocJ9vtgGGAF5xj4zQ4T7fbBjHxmiQnaNsEMMALzjHxmhwn2+2DGQjNDhPt9sAwwAvJeEdGH/ucJ9L+2O7wr47ImDW0SIaGWThOGdvlslldMlFDNykymPddcbXSALzjHxmhwn2+2DGPjNDhPt9saQwwAvJeEdGH/ALpB9o2x7x3hDRbbrjZQkIZIWpJGZv1MiPy+OAv8AXnGPjNDhPt9sGMfGaHCfS/tgphgBeMY+M0SE7RtjclvhAxbpukcJClYYdeKhv5TQmpEfj5gZt0vsAXnGNjNEhPpiNsGMfGaHCfb7YKYYAXjGPjNEhO0bYMY+M0SE7RtgGHAF4xj4zRITtG2DGPjNEhO0bYBhwBeMY+M0SE7RtjOMdGaJCfTEbYBhgCgH/CGi0ttLKEhKrt1yv0KyqmTxhr4x8ZokJ2jbFss8Ul2YcAXjGPjNEhO0bY9WvCKizrWEhM1Syv+ci+F6QktuopggBfovwiYtDi0FCQlEqMiqb9aEf8AGPHGPjNEhO0bYWa4DDgC8Yx8ZokJ2jbBjHxmiQf2+2IGHAF4xj4zRIPtG2GAh1GttCzzqQlRl5jMiMAvvhE/reG+Yo/GcFUmQZnhtwXl8fNEtxpRCXUQBvk6h1LbHIodXVB5ztl46s2YvQI5KeLWSRDUM5bi2VRKSWhl2JSTqSNakJJdEmSTUpCiIjPKZGRZSMFURQFBfzfFbIVcnZinTJ3Kg+dZFFaNJHWxQiNRGRGecyMiqY9XOKOSJJBnEPeuclY9lVNfKpUtskkSKnaShZl6EmAXwxgMZCcSUoeMiaciFmbTUQRJiiP1p21ybntcyrKqfuMbWL/LfjV5LZALVQZoGUxf5b8avBbIzgAlvxq8/wBoBaySA0hlMAEt+NXn+0GACW/Grz/aAWoi/oYmfGT7eF/he/msj/1FxYAJb5oq8/2jfm3E7BRXJ8rzg+TJRJsv2ch0rXxfQQ45YW9THKeW1lmrCtWQWQy2ACW/Grz/AGgwAS3zRV5/tHZC1IL/AFG5Oi9lP/Kr/qYYnABLfNFXn+0fcTxDS5xa1qKJtLUazpEZKmdTp4oieeyygDLYv0s80VeC2QYv8t+NXktkVS0DqyH2z/zSK/k0ZhgsX6W/GryWyPaF4ipc2ajSUTVTa2jrEV8VaTSfvc9DFjGc+KaLIY+Qy+ACW+aKvP8AaDF+lnmirwWyI2WgAZfF+lnmirwWyAvB/lnmirx/aAWgAZfF/lnmirwWyDF/lvxq8lsgFoGSDLYv0s+NXgtkGL9LfjV4LYBC6xfuEP8Aud/EGkGaVxDS40pSZRVEWqeyfOdT96PjF+lvxq8lsjWV3fRMZqepaBswxZ/3f9RBjsX6W/GryWyPtviElqa5Ik6lTLE5spHk8X0C4ZfDdtFwmhUiHf41f1GoGbf4hZatalnzmqjNR0iMlT83ijzxfpZ8avBbAzld3ZfEtAAy+L7LPjV4LYGMX2WfGrwWwIhaQ7UB7gz8m390hXeL7LfjV4LYFjNs2UpSR5EpJJZfIRUAcSd8EW4p7lVuLSdlhFE0KqG1vW0GfmcQ+4hReYxoo4vm0uIWTqjsqaWslISo1m3EuPos5aJ8ZdDyHkSVKHlAABtwvBLkiZS3EuJQiFhYJ1Nhs1RDUPbseMZeJW2olU8h5KZx8SjgdyC2VqiVumybBIq22giQzCvQ6EnTP4rxmZ+cvIWQZAA9uB8iOFbetFZU8+44SLSVcgwSjJlglFkolP8ANRiQAAAAAAAAAAAAAAAAAAAAAAAAAAAAAAAAAAAAAAAAAAAAAAAAAAAAAAAAAAAAAAAAAA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chandra.harvard.edu/graphics/resources/qa/n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6950491" cy="489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01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the elements produce </a:t>
            </a:r>
            <a:r>
              <a:rPr lang="en-US" dirty="0" err="1" smtClean="0"/>
              <a:t>colour</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electrons in the metal ions are excited to higher energy levels by the heat. When the electrons fall back to lower energy levels, they emit light of various specific wavelengths (the atomic emission spectrum). Certain bright lines in these spectra cause the characteristic flame </a:t>
            </a:r>
            <a:r>
              <a:rPr lang="en-US" dirty="0" err="1"/>
              <a:t>colour</a:t>
            </a:r>
            <a:r>
              <a:rPr lang="en-US" dirty="0" smtClean="0"/>
              <a:t>.</a:t>
            </a:r>
          </a:p>
          <a:p>
            <a:pPr marL="0" indent="0">
              <a:buNone/>
            </a:pPr>
            <a:endParaRPr lang="en-US" dirty="0"/>
          </a:p>
          <a:p>
            <a:r>
              <a:rPr lang="en-US" dirty="0"/>
              <a:t>The </a:t>
            </a:r>
            <a:r>
              <a:rPr lang="en-US" dirty="0" err="1" smtClean="0"/>
              <a:t>colour</a:t>
            </a:r>
            <a:r>
              <a:rPr lang="en-US" dirty="0" smtClean="0"/>
              <a:t> </a:t>
            </a:r>
            <a:r>
              <a:rPr lang="en-US" dirty="0"/>
              <a:t>can be used to identify the metal or its compounds (</a:t>
            </a:r>
            <a:r>
              <a:rPr lang="en-US" dirty="0" err="1"/>
              <a:t>eg</a:t>
            </a:r>
            <a:r>
              <a:rPr lang="en-US" dirty="0"/>
              <a:t> sodium </a:t>
            </a:r>
            <a:r>
              <a:rPr lang="en-US" dirty="0" err="1"/>
              <a:t>vapour</a:t>
            </a:r>
            <a:r>
              <a:rPr lang="en-US" dirty="0"/>
              <a:t> in a street lamp). The </a:t>
            </a:r>
            <a:r>
              <a:rPr lang="en-US" dirty="0" err="1"/>
              <a:t>colours</a:t>
            </a:r>
            <a:r>
              <a:rPr lang="en-US" dirty="0"/>
              <a:t> of fireworks </a:t>
            </a:r>
            <a:r>
              <a:rPr lang="en-US" dirty="0" smtClean="0"/>
              <a:t>are due </a:t>
            </a:r>
            <a:r>
              <a:rPr lang="en-US" dirty="0"/>
              <a:t>to the presence of particular metal salts.</a:t>
            </a:r>
          </a:p>
          <a:p>
            <a:endParaRPr lang="en-US" dirty="0"/>
          </a:p>
        </p:txBody>
      </p:sp>
    </p:spTree>
    <p:extLst>
      <p:ext uri="{BB962C8B-B14F-4D97-AF65-F5344CB8AC3E}">
        <p14:creationId xmlns:p14="http://schemas.microsoft.com/office/powerpoint/2010/main" val="1851954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71450"/>
            <a:ext cx="8229600" cy="1143000"/>
          </a:xfrm>
        </p:spPr>
        <p:txBody>
          <a:bodyPr/>
          <a:lstStyle/>
          <a:p>
            <a:pPr eaLnBrk="1" hangingPunct="1"/>
            <a:r>
              <a:rPr lang="en-GB" dirty="0" smtClean="0"/>
              <a:t>Energy Levels</a:t>
            </a:r>
          </a:p>
        </p:txBody>
      </p:sp>
      <p:sp>
        <p:nvSpPr>
          <p:cNvPr id="101379" name="Text Box 3"/>
          <p:cNvSpPr txBox="1">
            <a:spLocks noChangeArrowheads="1"/>
          </p:cNvSpPr>
          <p:nvPr/>
        </p:nvSpPr>
        <p:spPr bwMode="auto">
          <a:xfrm>
            <a:off x="71470" y="765175"/>
            <a:ext cx="9144000" cy="461665"/>
          </a:xfrm>
          <a:prstGeom prst="rect">
            <a:avLst/>
          </a:prstGeom>
          <a:noFill/>
          <a:ln w="9525">
            <a:noFill/>
            <a:miter lim="800000"/>
            <a:headEnd/>
            <a:tailEnd/>
          </a:ln>
        </p:spPr>
        <p:txBody>
          <a:bodyPr>
            <a:spAutoFit/>
          </a:bodyPr>
          <a:lstStyle/>
          <a:p>
            <a:pPr marL="342900" indent="-342900">
              <a:spcBef>
                <a:spcPct val="50000"/>
              </a:spcBef>
            </a:pPr>
            <a:r>
              <a:rPr lang="en-US" sz="2400" b="1" dirty="0"/>
              <a:t>Why are only set frequencies absorbed?</a:t>
            </a:r>
            <a:r>
              <a:rPr lang="en-US" sz="2400" dirty="0"/>
              <a:t> </a:t>
            </a:r>
            <a:endParaRPr lang="en-GB" sz="2400" dirty="0">
              <a:sym typeface="Wingdings" pitchFamily="2" charset="2"/>
            </a:endParaRPr>
          </a:p>
        </p:txBody>
      </p:sp>
      <p:sp>
        <p:nvSpPr>
          <p:cNvPr id="2" name="Rectangle 1"/>
          <p:cNvSpPr/>
          <p:nvPr/>
        </p:nvSpPr>
        <p:spPr>
          <a:xfrm>
            <a:off x="609600" y="1981201"/>
            <a:ext cx="7772400" cy="4154984"/>
          </a:xfrm>
          <a:prstGeom prst="rect">
            <a:avLst/>
          </a:prstGeom>
        </p:spPr>
        <p:txBody>
          <a:bodyPr wrap="square">
            <a:spAutoFit/>
          </a:bodyPr>
          <a:lstStyle/>
          <a:p>
            <a:pPr marL="285750" indent="-285750">
              <a:buFont typeface="Arial" panose="020B0604020202020204" pitchFamily="34" charset="0"/>
              <a:buChar char="•"/>
            </a:pPr>
            <a:r>
              <a:rPr lang="en-US" sz="2400" dirty="0"/>
              <a:t>E</a:t>
            </a:r>
            <a:r>
              <a:rPr lang="en-US" sz="2400" dirty="0" smtClean="0"/>
              <a:t>lectrons </a:t>
            </a:r>
            <a:r>
              <a:rPr lang="en-US" sz="2400" dirty="0"/>
              <a:t>can only exist in atoms in certain energy states (or levels).</a:t>
            </a:r>
            <a:br>
              <a:rPr lang="en-US" sz="2400" dirty="0"/>
            </a:br>
            <a:endParaRPr lang="en-US" sz="2400" dirty="0" smtClean="0"/>
          </a:p>
          <a:p>
            <a:pPr marL="285750" indent="-285750">
              <a:buFont typeface="Arial" panose="020B0604020202020204" pitchFamily="34" charset="0"/>
              <a:buChar char="•"/>
            </a:pPr>
            <a:r>
              <a:rPr lang="en-US" sz="2400" dirty="0" smtClean="0"/>
              <a:t>To </a:t>
            </a:r>
            <a:r>
              <a:rPr lang="en-US" sz="2400" dirty="0"/>
              <a:t>move from one level to the next requires set amounts of energy. Photons with these amounts of energy are the ones absorbed by the gas. </a:t>
            </a:r>
            <a:endParaRPr lang="en-US" sz="2400" dirty="0" smtClean="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Other </a:t>
            </a:r>
            <a:r>
              <a:rPr lang="en-US" sz="2400" dirty="0"/>
              <a:t>photons, with more or less energy than these values, are left untouched. Hence you get lines (which are gaps) on the spectrum where photons are missing.</a:t>
            </a:r>
            <a:br>
              <a:rPr lang="en-US" sz="2400" dirty="0"/>
            </a:br>
            <a:endParaRPr lang="en-US" sz="2400" dirty="0"/>
          </a:p>
        </p:txBody>
      </p:sp>
    </p:spTree>
    <p:extLst>
      <p:ext uri="{BB962C8B-B14F-4D97-AF65-F5344CB8AC3E}">
        <p14:creationId xmlns:p14="http://schemas.microsoft.com/office/powerpoint/2010/main" val="4211484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151177" cy="4500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4200" y="5640729"/>
            <a:ext cx="2123402" cy="646331"/>
          </a:xfrm>
          <a:prstGeom prst="rect">
            <a:avLst/>
          </a:prstGeom>
        </p:spPr>
        <p:txBody>
          <a:bodyPr wrap="none">
            <a:spAutoFit/>
          </a:bodyPr>
          <a:lstStyle/>
          <a:p>
            <a:r>
              <a:rPr lang="en-US" sz="3600" b="1" dirty="0" err="1"/>
              <a:t>hf</a:t>
            </a:r>
            <a:r>
              <a:rPr lang="en-US" sz="3600" b="1" dirty="0"/>
              <a:t> = E</a:t>
            </a:r>
            <a:r>
              <a:rPr lang="en-US" sz="3600" b="1" baseline="-25000" dirty="0"/>
              <a:t>1</a:t>
            </a:r>
            <a:r>
              <a:rPr lang="en-US" sz="3600" b="1" dirty="0"/>
              <a:t> - E</a:t>
            </a:r>
            <a:r>
              <a:rPr lang="en-US" sz="3600" b="1" baseline="-25000" dirty="0"/>
              <a:t>2</a:t>
            </a:r>
            <a:endParaRPr lang="en-US" sz="3600" dirty="0"/>
          </a:p>
        </p:txBody>
      </p:sp>
    </p:spTree>
    <p:extLst>
      <p:ext uri="{BB962C8B-B14F-4D97-AF65-F5344CB8AC3E}">
        <p14:creationId xmlns:p14="http://schemas.microsoft.com/office/powerpoint/2010/main" val="1111523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txBody>
          <a:bodyPr/>
          <a:lstStyle/>
          <a:p>
            <a:r>
              <a:rPr lang="en-US" b="1" dirty="0"/>
              <a:t>E</a:t>
            </a:r>
            <a:r>
              <a:rPr lang="en-US" b="1" baseline="-25000" dirty="0"/>
              <a:t>1</a:t>
            </a:r>
            <a:r>
              <a:rPr lang="en-US" dirty="0"/>
              <a:t> = the energy needed to be at level 1</a:t>
            </a:r>
          </a:p>
          <a:p>
            <a:r>
              <a:rPr lang="en-US" b="1" dirty="0"/>
              <a:t>E</a:t>
            </a:r>
            <a:r>
              <a:rPr lang="en-US" b="1" baseline="-25000" dirty="0"/>
              <a:t>2</a:t>
            </a:r>
            <a:r>
              <a:rPr lang="en-US" dirty="0"/>
              <a:t> = the energy needed to be at level </a:t>
            </a:r>
            <a:r>
              <a:rPr lang="en-US" dirty="0" smtClean="0"/>
              <a:t>2</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570" y="1964517"/>
            <a:ext cx="5544230" cy="367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8268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791200" y="1066800"/>
            <a:ext cx="2895600" cy="3733800"/>
            <a:chOff x="5791200" y="1066800"/>
            <a:chExt cx="2895600" cy="3733800"/>
          </a:xfrm>
        </p:grpSpPr>
        <p:cxnSp>
          <p:nvCxnSpPr>
            <p:cNvPr id="11" name="Straight Arrow Connector 10"/>
            <p:cNvCxnSpPr/>
            <p:nvPr/>
          </p:nvCxnSpPr>
          <p:spPr>
            <a:xfrm flipV="1">
              <a:off x="5791200" y="1066800"/>
              <a:ext cx="0" cy="3733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4800600"/>
              <a:ext cx="2895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3581400"/>
              <a:ext cx="27432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791200" y="2933700"/>
              <a:ext cx="2743200" cy="2363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91200" y="1600200"/>
              <a:ext cx="2667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08803" y="1016250"/>
            <a:ext cx="4648200" cy="4572000"/>
            <a:chOff x="508803" y="1016250"/>
            <a:chExt cx="4648200" cy="4572000"/>
          </a:xfrm>
        </p:grpSpPr>
        <p:sp>
          <p:nvSpPr>
            <p:cNvPr id="30" name="Oval 29"/>
            <p:cNvSpPr/>
            <p:nvPr/>
          </p:nvSpPr>
          <p:spPr>
            <a:xfrm>
              <a:off x="508803" y="1016250"/>
              <a:ext cx="4648200" cy="45720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1061977" y="1479838"/>
              <a:ext cx="3541854" cy="3644823"/>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689904" y="2159250"/>
              <a:ext cx="2285999" cy="22859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164948" y="2601980"/>
              <a:ext cx="1335911" cy="1400537"/>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p:cNvSpPr/>
            <p:nvPr/>
          </p:nvSpPr>
          <p:spPr>
            <a:xfrm>
              <a:off x="2642404" y="3073650"/>
              <a:ext cx="381000" cy="4572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TextBox 31"/>
            <p:cNvSpPr txBox="1"/>
            <p:nvPr/>
          </p:nvSpPr>
          <p:spPr>
            <a:xfrm>
              <a:off x="3023404" y="3206180"/>
              <a:ext cx="685800" cy="369332"/>
            </a:xfrm>
            <a:prstGeom prst="rect">
              <a:avLst/>
            </a:prstGeom>
            <a:noFill/>
          </p:spPr>
          <p:txBody>
            <a:bodyPr wrap="square" rtlCol="0">
              <a:spAutoFit/>
            </a:bodyPr>
            <a:lstStyle/>
            <a:p>
              <a:r>
                <a:rPr lang="en-US" dirty="0" smtClean="0"/>
                <a:t>0eV</a:t>
              </a:r>
              <a:endParaRPr lang="en-US" dirty="0"/>
            </a:p>
          </p:txBody>
        </p:sp>
        <p:sp>
          <p:nvSpPr>
            <p:cNvPr id="33" name="TextBox 32"/>
            <p:cNvSpPr txBox="1"/>
            <p:nvPr/>
          </p:nvSpPr>
          <p:spPr>
            <a:xfrm>
              <a:off x="3213903" y="3817851"/>
              <a:ext cx="685800" cy="369332"/>
            </a:xfrm>
            <a:prstGeom prst="rect">
              <a:avLst/>
            </a:prstGeom>
            <a:noFill/>
          </p:spPr>
          <p:txBody>
            <a:bodyPr wrap="square" rtlCol="0">
              <a:spAutoFit/>
            </a:bodyPr>
            <a:lstStyle/>
            <a:p>
              <a:r>
                <a:rPr lang="en-US" dirty="0"/>
                <a:t>4</a:t>
              </a:r>
              <a:r>
                <a:rPr lang="en-US" dirty="0" smtClean="0"/>
                <a:t>eV</a:t>
              </a:r>
              <a:endParaRPr lang="en-US" dirty="0"/>
            </a:p>
          </p:txBody>
        </p:sp>
        <p:sp>
          <p:nvSpPr>
            <p:cNvPr id="34" name="TextBox 33"/>
            <p:cNvSpPr txBox="1"/>
            <p:nvPr/>
          </p:nvSpPr>
          <p:spPr>
            <a:xfrm>
              <a:off x="3529314" y="4427310"/>
              <a:ext cx="685800" cy="369332"/>
            </a:xfrm>
            <a:prstGeom prst="rect">
              <a:avLst/>
            </a:prstGeom>
            <a:noFill/>
          </p:spPr>
          <p:txBody>
            <a:bodyPr wrap="square" rtlCol="0">
              <a:spAutoFit/>
            </a:bodyPr>
            <a:lstStyle/>
            <a:p>
              <a:r>
                <a:rPr lang="en-US" dirty="0"/>
                <a:t>6</a:t>
              </a:r>
              <a:r>
                <a:rPr lang="en-US" dirty="0" smtClean="0"/>
                <a:t>eV</a:t>
              </a:r>
              <a:endParaRPr lang="en-US" dirty="0"/>
            </a:p>
          </p:txBody>
        </p:sp>
        <p:sp>
          <p:nvSpPr>
            <p:cNvPr id="35" name="TextBox 34"/>
            <p:cNvSpPr txBox="1"/>
            <p:nvPr/>
          </p:nvSpPr>
          <p:spPr>
            <a:xfrm>
              <a:off x="3685090" y="4939995"/>
              <a:ext cx="685800" cy="369332"/>
            </a:xfrm>
            <a:prstGeom prst="rect">
              <a:avLst/>
            </a:prstGeom>
            <a:noFill/>
          </p:spPr>
          <p:txBody>
            <a:bodyPr wrap="square" rtlCol="0">
              <a:spAutoFit/>
            </a:bodyPr>
            <a:lstStyle/>
            <a:p>
              <a:r>
                <a:rPr lang="en-US" dirty="0"/>
                <a:t>7</a:t>
              </a:r>
              <a:r>
                <a:rPr lang="en-US" dirty="0" smtClean="0"/>
                <a:t>eV</a:t>
              </a:r>
              <a:endParaRPr lang="en-US" dirty="0"/>
            </a:p>
          </p:txBody>
        </p:sp>
      </p:grpSp>
      <p:sp>
        <p:nvSpPr>
          <p:cNvPr id="37" name="TextBox 36"/>
          <p:cNvSpPr txBox="1"/>
          <p:nvPr/>
        </p:nvSpPr>
        <p:spPr>
          <a:xfrm>
            <a:off x="5161344" y="4611976"/>
            <a:ext cx="685800" cy="369332"/>
          </a:xfrm>
          <a:prstGeom prst="rect">
            <a:avLst/>
          </a:prstGeom>
          <a:noFill/>
        </p:spPr>
        <p:txBody>
          <a:bodyPr wrap="square" rtlCol="0">
            <a:spAutoFit/>
          </a:bodyPr>
          <a:lstStyle/>
          <a:p>
            <a:r>
              <a:rPr lang="en-US" dirty="0" smtClean="0"/>
              <a:t>0eV</a:t>
            </a:r>
            <a:endParaRPr lang="en-US" dirty="0"/>
          </a:p>
        </p:txBody>
      </p:sp>
      <p:sp>
        <p:nvSpPr>
          <p:cNvPr id="38" name="TextBox 37"/>
          <p:cNvSpPr txBox="1"/>
          <p:nvPr/>
        </p:nvSpPr>
        <p:spPr>
          <a:xfrm>
            <a:off x="5105400" y="3448519"/>
            <a:ext cx="685800" cy="369332"/>
          </a:xfrm>
          <a:prstGeom prst="rect">
            <a:avLst/>
          </a:prstGeom>
          <a:noFill/>
        </p:spPr>
        <p:txBody>
          <a:bodyPr wrap="square" rtlCol="0">
            <a:spAutoFit/>
          </a:bodyPr>
          <a:lstStyle/>
          <a:p>
            <a:r>
              <a:rPr lang="en-US" dirty="0"/>
              <a:t>4</a:t>
            </a:r>
            <a:r>
              <a:rPr lang="en-US" dirty="0" smtClean="0"/>
              <a:t>eV</a:t>
            </a:r>
            <a:endParaRPr lang="en-US" dirty="0"/>
          </a:p>
        </p:txBody>
      </p:sp>
      <p:sp>
        <p:nvSpPr>
          <p:cNvPr id="39" name="TextBox 38"/>
          <p:cNvSpPr txBox="1"/>
          <p:nvPr/>
        </p:nvSpPr>
        <p:spPr>
          <a:xfrm>
            <a:off x="5105400" y="2772664"/>
            <a:ext cx="685800" cy="369332"/>
          </a:xfrm>
          <a:prstGeom prst="rect">
            <a:avLst/>
          </a:prstGeom>
          <a:noFill/>
        </p:spPr>
        <p:txBody>
          <a:bodyPr wrap="square" rtlCol="0">
            <a:spAutoFit/>
          </a:bodyPr>
          <a:lstStyle/>
          <a:p>
            <a:r>
              <a:rPr lang="en-US" dirty="0"/>
              <a:t>6</a:t>
            </a:r>
            <a:r>
              <a:rPr lang="en-US" dirty="0" smtClean="0"/>
              <a:t>eV</a:t>
            </a:r>
            <a:endParaRPr lang="en-US" dirty="0"/>
          </a:p>
        </p:txBody>
      </p:sp>
      <p:sp>
        <p:nvSpPr>
          <p:cNvPr id="40" name="TextBox 39"/>
          <p:cNvSpPr txBox="1"/>
          <p:nvPr/>
        </p:nvSpPr>
        <p:spPr>
          <a:xfrm>
            <a:off x="5101060" y="1479838"/>
            <a:ext cx="685800" cy="369332"/>
          </a:xfrm>
          <a:prstGeom prst="rect">
            <a:avLst/>
          </a:prstGeom>
          <a:noFill/>
        </p:spPr>
        <p:txBody>
          <a:bodyPr wrap="square" rtlCol="0">
            <a:spAutoFit/>
          </a:bodyPr>
          <a:lstStyle/>
          <a:p>
            <a:r>
              <a:rPr lang="en-US" dirty="0"/>
              <a:t>7</a:t>
            </a:r>
            <a:r>
              <a:rPr lang="en-US" dirty="0" smtClean="0"/>
              <a:t>eV</a:t>
            </a:r>
            <a:endParaRPr lang="en-US" dirty="0"/>
          </a:p>
        </p:txBody>
      </p:sp>
    </p:spTree>
    <p:extLst>
      <p:ext uri="{BB962C8B-B14F-4D97-AF65-F5344CB8AC3E}">
        <p14:creationId xmlns:p14="http://schemas.microsoft.com/office/powerpoint/2010/main" val="3771905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31831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280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7" y="2106791"/>
            <a:ext cx="36671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58503"/>
            <a:ext cx="3857625" cy="274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42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 Sparking History</a:t>
            </a:r>
            <a:endParaRPr lang="en-GB" dirty="0"/>
          </a:p>
        </p:txBody>
      </p:sp>
      <p:sp>
        <p:nvSpPr>
          <p:cNvPr id="3" name="Content Placeholder 2"/>
          <p:cNvSpPr>
            <a:spLocks noGrp="1"/>
          </p:cNvSpPr>
          <p:nvPr>
            <p:ph idx="1"/>
          </p:nvPr>
        </p:nvSpPr>
        <p:spPr/>
        <p:txBody>
          <a:bodyPr/>
          <a:lstStyle/>
          <a:p>
            <a:r>
              <a:rPr lang="en-GB" dirty="0" smtClean="0"/>
              <a:t>In </a:t>
            </a:r>
            <a:r>
              <a:rPr lang="en-GB" dirty="0"/>
              <a:t>1839, Alexandre </a:t>
            </a:r>
            <a:r>
              <a:rPr lang="en-GB" dirty="0" smtClean="0"/>
              <a:t>Becquerel </a:t>
            </a:r>
            <a:r>
              <a:rPr lang="en-GB" dirty="0"/>
              <a:t>discovered the photovoltaic effect while studying the effect of light on electrolytic </a:t>
            </a:r>
            <a:r>
              <a:rPr lang="en-GB" dirty="0" smtClean="0"/>
              <a:t>cells</a:t>
            </a:r>
          </a:p>
          <a:p>
            <a:r>
              <a:rPr lang="en-GB" dirty="0" smtClean="0"/>
              <a:t>His </a:t>
            </a:r>
            <a:r>
              <a:rPr lang="en-GB" dirty="0"/>
              <a:t>work on photovoltaics was instrumental in showing a strong relationship between light and electronic properties of materials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9693" y="0"/>
            <a:ext cx="1244307" cy="1715589"/>
          </a:xfrm>
          <a:prstGeom prst="rect">
            <a:avLst/>
          </a:prstGeom>
        </p:spPr>
      </p:pic>
    </p:spTree>
    <p:extLst>
      <p:ext uri="{BB962C8B-B14F-4D97-AF65-F5344CB8AC3E}">
        <p14:creationId xmlns:p14="http://schemas.microsoft.com/office/powerpoint/2010/main" val="429430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5791200" y="1066800"/>
            <a:ext cx="2895600" cy="3733800"/>
            <a:chOff x="5791200" y="1066800"/>
            <a:chExt cx="2895600" cy="3733800"/>
          </a:xfrm>
        </p:grpSpPr>
        <p:cxnSp>
          <p:nvCxnSpPr>
            <p:cNvPr id="11" name="Straight Arrow Connector 10"/>
            <p:cNvCxnSpPr/>
            <p:nvPr/>
          </p:nvCxnSpPr>
          <p:spPr>
            <a:xfrm flipV="1">
              <a:off x="5791200" y="1066800"/>
              <a:ext cx="0" cy="3733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4800600"/>
              <a:ext cx="2895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91200" y="3581400"/>
              <a:ext cx="27432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791200" y="2933700"/>
              <a:ext cx="2743200" cy="2363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91200" y="1600200"/>
              <a:ext cx="2667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08803" y="1016250"/>
            <a:ext cx="4648200" cy="4572000"/>
            <a:chOff x="508803" y="1016250"/>
            <a:chExt cx="4648200" cy="4572000"/>
          </a:xfrm>
        </p:grpSpPr>
        <p:sp>
          <p:nvSpPr>
            <p:cNvPr id="30" name="Oval 29"/>
            <p:cNvSpPr/>
            <p:nvPr/>
          </p:nvSpPr>
          <p:spPr>
            <a:xfrm>
              <a:off x="508803" y="1016250"/>
              <a:ext cx="4648200" cy="45720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1061977" y="1479838"/>
              <a:ext cx="3541854" cy="3644823"/>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689904" y="2159250"/>
              <a:ext cx="2285999" cy="2285999"/>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2164948" y="2601980"/>
              <a:ext cx="1335911" cy="1400537"/>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p:cNvSpPr/>
            <p:nvPr/>
          </p:nvSpPr>
          <p:spPr>
            <a:xfrm>
              <a:off x="2642404" y="3073650"/>
              <a:ext cx="381000" cy="45720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 name="TextBox 1"/>
          <p:cNvSpPr txBox="1"/>
          <p:nvPr/>
        </p:nvSpPr>
        <p:spPr>
          <a:xfrm>
            <a:off x="1061977" y="5867400"/>
            <a:ext cx="7320023" cy="461665"/>
          </a:xfrm>
          <a:prstGeom prst="rect">
            <a:avLst/>
          </a:prstGeom>
          <a:noFill/>
        </p:spPr>
        <p:txBody>
          <a:bodyPr wrap="square" rtlCol="0">
            <a:spAutoFit/>
          </a:bodyPr>
          <a:lstStyle/>
          <a:p>
            <a:r>
              <a:rPr lang="en-US" sz="2400" dirty="0" smtClean="0"/>
              <a:t>Energy of photon emitted = higher E Level – lower E Level</a:t>
            </a:r>
            <a:endParaRPr lang="en-US" sz="2400" dirty="0"/>
          </a:p>
        </p:txBody>
      </p:sp>
    </p:spTree>
    <p:extLst>
      <p:ext uri="{BB962C8B-B14F-4D97-AF65-F5344CB8AC3E}">
        <p14:creationId xmlns:p14="http://schemas.microsoft.com/office/powerpoint/2010/main" val="875698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the energies negative?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Consider </a:t>
            </a:r>
            <a:r>
              <a:rPr lang="en-US" dirty="0"/>
              <a:t>an electron and the nucleus of an atom. They attract each other due to their opposite charge. As a result of this attraction the electron has potential energy, E</a:t>
            </a:r>
            <a:r>
              <a:rPr lang="en-US" baseline="-25000" dirty="0"/>
              <a:t>p</a:t>
            </a:r>
            <a:r>
              <a:rPr lang="en-US" dirty="0" smtClean="0"/>
              <a:t>.</a:t>
            </a:r>
          </a:p>
          <a:p>
            <a:pPr marL="0" indent="0">
              <a:buNone/>
            </a:pPr>
            <a:endParaRPr lang="en-US" dirty="0"/>
          </a:p>
          <a:p>
            <a:r>
              <a:rPr lang="en-US" dirty="0"/>
              <a:t>As the electron moves away from the nucleus, this potential energy </a:t>
            </a:r>
            <a:r>
              <a:rPr lang="en-US" dirty="0" smtClean="0"/>
              <a:t>increases However</a:t>
            </a:r>
            <a:r>
              <a:rPr lang="en-US" dirty="0"/>
              <a:t>, as the electron moves away from the nucleus, the increased distance makes the force due to the electrical attraction smaller. At infinity, the attraction between the two is zero. </a:t>
            </a:r>
            <a:r>
              <a:rPr lang="en-US" b="1" dirty="0"/>
              <a:t>No attraction - no potential energy</a:t>
            </a:r>
            <a:r>
              <a:rPr lang="en-US" b="1" dirty="0" smtClean="0"/>
              <a:t>.</a:t>
            </a:r>
          </a:p>
          <a:p>
            <a:endParaRPr lang="en-US" dirty="0"/>
          </a:p>
          <a:p>
            <a:r>
              <a:rPr lang="en-US" dirty="0"/>
              <a:t>So at the biggest distance from the nucleus, where you would logically expect to have the biggest value of potential energy, you find that the E</a:t>
            </a:r>
            <a:r>
              <a:rPr lang="en-US" baseline="-25000" dirty="0"/>
              <a:t>p</a:t>
            </a:r>
            <a:r>
              <a:rPr lang="en-US" dirty="0"/>
              <a:t> value is in fact zero.  That means that the biggest value possible is zero. Therefore, as you move back towards the nucleus and lose potential energy, you must be going below zero potential energy, i.e. </a:t>
            </a:r>
            <a:r>
              <a:rPr lang="en-US" b="1" dirty="0"/>
              <a:t>you must have negative potential energy</a:t>
            </a:r>
            <a:r>
              <a:rPr lang="en-US" b="1" dirty="0" smtClean="0"/>
              <a:t>.</a:t>
            </a:r>
            <a:endParaRPr lang="en-US" dirty="0"/>
          </a:p>
        </p:txBody>
      </p:sp>
    </p:spTree>
    <p:extLst>
      <p:ext uri="{BB962C8B-B14F-4D97-AF65-F5344CB8AC3E}">
        <p14:creationId xmlns:p14="http://schemas.microsoft.com/office/powerpoint/2010/main" val="3156211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normAutofit fontScale="77500" lnSpcReduction="20000"/>
          </a:bodyPr>
          <a:lstStyle/>
          <a:p>
            <a:pPr marL="0" indent="0">
              <a:buNone/>
            </a:pPr>
            <a:r>
              <a:rPr lang="en-US" b="1" i="1" dirty="0"/>
              <a:t>The absorption spectrum</a:t>
            </a:r>
            <a:endParaRPr lang="en-US" dirty="0"/>
          </a:p>
          <a:p>
            <a:r>
              <a:rPr lang="en-US" dirty="0"/>
              <a:t>Shine white light through </a:t>
            </a:r>
            <a:r>
              <a:rPr lang="en-US" dirty="0" err="1"/>
              <a:t>vapour</a:t>
            </a:r>
            <a:r>
              <a:rPr lang="en-US" dirty="0"/>
              <a:t> of a particular element. </a:t>
            </a:r>
            <a:r>
              <a:rPr lang="en-US" dirty="0" err="1"/>
              <a:t>Analyse</a:t>
            </a:r>
            <a:r>
              <a:rPr lang="en-US" dirty="0"/>
              <a:t> the spectrum of the light that has passed through the </a:t>
            </a:r>
            <a:r>
              <a:rPr lang="en-US" dirty="0" err="1"/>
              <a:t>vapour</a:t>
            </a:r>
            <a:r>
              <a:rPr lang="en-US" dirty="0"/>
              <a:t>. It has gaps in what is otherwise a perfect spectrum. That's an </a:t>
            </a:r>
            <a:r>
              <a:rPr lang="en-US" b="1" dirty="0"/>
              <a:t>absorption spectrum.</a:t>
            </a:r>
            <a:endParaRPr lang="en-US" dirty="0"/>
          </a:p>
          <a:p>
            <a:pPr marL="0" indent="0">
              <a:buNone/>
            </a:pPr>
            <a:endParaRPr lang="en-US" b="1" i="1" dirty="0" smtClean="0"/>
          </a:p>
          <a:p>
            <a:pPr marL="0" indent="0">
              <a:buNone/>
            </a:pPr>
            <a:endParaRPr lang="en-US" b="1" i="1" dirty="0" smtClean="0"/>
          </a:p>
          <a:p>
            <a:pPr marL="0" indent="0">
              <a:buNone/>
            </a:pPr>
            <a:r>
              <a:rPr lang="en-US" b="1" i="1" dirty="0" smtClean="0"/>
              <a:t>The </a:t>
            </a:r>
            <a:r>
              <a:rPr lang="en-US" b="1" i="1" dirty="0"/>
              <a:t>emission spectrum</a:t>
            </a:r>
            <a:endParaRPr lang="en-US" dirty="0"/>
          </a:p>
          <a:p>
            <a:r>
              <a:rPr lang="en-US" dirty="0"/>
              <a:t>Excite electrons in a </a:t>
            </a:r>
            <a:r>
              <a:rPr lang="en-US" dirty="0" err="1"/>
              <a:t>vapour</a:t>
            </a:r>
            <a:r>
              <a:rPr lang="en-US" dirty="0"/>
              <a:t>. (Remember that you can do this in two ways. Either use photons or use other electrons.) Collect the photons that are emitted when the electrons drop from the higher energy levels down to the lower levels.</a:t>
            </a:r>
          </a:p>
          <a:p>
            <a:r>
              <a:rPr lang="en-US" dirty="0"/>
              <a:t>This will produce a series of </a:t>
            </a:r>
            <a:r>
              <a:rPr lang="en-US" dirty="0" err="1"/>
              <a:t>coloured</a:t>
            </a:r>
            <a:r>
              <a:rPr lang="en-US" dirty="0"/>
              <a:t> lines on a mainly black background - showing that light is only emitted at certain frequencies relating to certain jumps.</a:t>
            </a:r>
          </a:p>
          <a:p>
            <a:r>
              <a:rPr lang="en-US" dirty="0"/>
              <a:t>That's an </a:t>
            </a:r>
            <a:r>
              <a:rPr lang="en-US" b="1" dirty="0"/>
              <a:t>emission spectrum</a:t>
            </a:r>
            <a:r>
              <a:rPr lang="en-US" b="1" dirty="0" smtClean="0"/>
              <a:t>.</a:t>
            </a:r>
            <a:endParaRPr lang="en-US" dirty="0"/>
          </a:p>
        </p:txBody>
      </p:sp>
    </p:spTree>
    <p:extLst>
      <p:ext uri="{BB962C8B-B14F-4D97-AF65-F5344CB8AC3E}">
        <p14:creationId xmlns:p14="http://schemas.microsoft.com/office/powerpoint/2010/main" val="3600594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Electrons</a:t>
            </a:r>
            <a:endParaRPr lang="en-GB" dirty="0"/>
          </a:p>
        </p:txBody>
      </p:sp>
      <p:sp>
        <p:nvSpPr>
          <p:cNvPr id="3" name="Content Placeholder 2"/>
          <p:cNvSpPr>
            <a:spLocks noGrp="1"/>
          </p:cNvSpPr>
          <p:nvPr>
            <p:ph idx="1"/>
          </p:nvPr>
        </p:nvSpPr>
        <p:spPr/>
        <p:txBody>
          <a:bodyPr/>
          <a:lstStyle/>
          <a:p>
            <a:r>
              <a:rPr lang="en-GB" dirty="0" smtClean="0"/>
              <a:t>Using electrons, we can image such things as the T-bacteriophage viruses attacking E.coli </a:t>
            </a:r>
          </a:p>
          <a:p>
            <a:r>
              <a:rPr lang="en-GB" dirty="0" smtClean="0"/>
              <a:t>How?</a:t>
            </a:r>
            <a:endParaRPr lang="en-GB" dirty="0"/>
          </a:p>
        </p:txBody>
      </p:sp>
      <p:pic>
        <p:nvPicPr>
          <p:cNvPr id="4" name="Picture 3"/>
          <p:cNvPicPr>
            <a:picLocks noChangeAspect="1"/>
          </p:cNvPicPr>
          <p:nvPr/>
        </p:nvPicPr>
        <p:blipFill>
          <a:blip r:embed="rId2"/>
          <a:stretch>
            <a:fillRect/>
          </a:stretch>
        </p:blipFill>
        <p:spPr>
          <a:xfrm rot="5400000">
            <a:off x="4151581" y="1820220"/>
            <a:ext cx="3866068" cy="5920830"/>
          </a:xfrm>
          <a:prstGeom prst="rect">
            <a:avLst/>
          </a:prstGeom>
        </p:spPr>
      </p:pic>
    </p:spTree>
    <p:extLst>
      <p:ext uri="{BB962C8B-B14F-4D97-AF65-F5344CB8AC3E}">
        <p14:creationId xmlns:p14="http://schemas.microsoft.com/office/powerpoint/2010/main" val="386302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Bold Statements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Prince Louis-Victor </a:t>
            </a:r>
            <a:r>
              <a:rPr lang="en-GB" dirty="0" err="1" smtClean="0"/>
              <a:t>DeBroglie</a:t>
            </a:r>
            <a:r>
              <a:rPr lang="en-GB" dirty="0" smtClean="0"/>
              <a:t> stated:</a:t>
            </a:r>
          </a:p>
          <a:p>
            <a:endParaRPr lang="en-GB" dirty="0"/>
          </a:p>
          <a:p>
            <a:endParaRPr lang="en-GB" dirty="0" smtClean="0"/>
          </a:p>
          <a:p>
            <a:r>
              <a:rPr lang="en-GB" dirty="0" smtClean="0"/>
              <a:t>“Nature loves symmetry. Light is dualistic in nature, behaving in some situations like waves and in others like particles.</a:t>
            </a:r>
          </a:p>
          <a:p>
            <a:r>
              <a:rPr lang="en-GB" dirty="0" smtClean="0"/>
              <a:t>If nature is symmetric, this duality should also hold for matter.  Electrons and protons, which we usually think as particles, may in some situations behave like waves.”</a:t>
            </a:r>
            <a:endParaRPr lang="en-GB" dirty="0"/>
          </a:p>
        </p:txBody>
      </p:sp>
      <p:pic>
        <p:nvPicPr>
          <p:cNvPr id="1026" name="Picture 2" descr="http://brasilescola.uol.com.br/imagens/biografia/louvic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255" y="0"/>
            <a:ext cx="213574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05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DeBroglie</a:t>
            </a:r>
            <a:r>
              <a:rPr lang="en-GB" dirty="0" smtClean="0"/>
              <a:t> Wavelength</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GB" dirty="0" smtClean="0"/>
                  <a:t>If a particle acts like a wave, it should have a wavelength and a frequency.</a:t>
                </a:r>
              </a:p>
              <a:p>
                <a:r>
                  <a:rPr lang="en-GB" dirty="0" err="1" smtClean="0"/>
                  <a:t>DeBroglie</a:t>
                </a:r>
                <a:r>
                  <a:rPr lang="en-GB" dirty="0" smtClean="0"/>
                  <a:t> postulated that a particle behaving as a wave would be described by the following equation:</a:t>
                </a:r>
              </a:p>
              <a:p>
                <a14:m>
                  <m:oMath xmlns:m="http://schemas.openxmlformats.org/officeDocument/2006/math">
                    <m:r>
                      <a:rPr lang="en-GB"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h</m:t>
                        </m:r>
                      </m:num>
                      <m:den>
                        <m:r>
                          <a:rPr lang="en-GB" b="0" i="1" smtClean="0">
                            <a:latin typeface="Cambria Math" panose="02040503050406030204" pitchFamily="18" charset="0"/>
                            <a:ea typeface="Cambria Math" panose="02040503050406030204" pitchFamily="18" charset="0"/>
                          </a:rPr>
                          <m:t>𝑝</m:t>
                        </m:r>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h</m:t>
                        </m:r>
                      </m:num>
                      <m:den>
                        <m:r>
                          <a:rPr lang="en-GB" b="0" i="1" smtClean="0">
                            <a:latin typeface="Cambria Math" panose="02040503050406030204" pitchFamily="18" charset="0"/>
                            <a:ea typeface="Cambria Math" panose="02040503050406030204" pitchFamily="18" charset="0"/>
                          </a:rPr>
                          <m:t>𝑚𝑣</m:t>
                        </m:r>
                      </m:den>
                    </m:f>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2444"/>
                </a:stretch>
              </a:blipFill>
            </p:spPr>
            <p:txBody>
              <a:bodyPr/>
              <a:lstStyle/>
              <a:p>
                <a:r>
                  <a:rPr lang="en-GB">
                    <a:noFill/>
                  </a:rPr>
                  <a:t> </a:t>
                </a:r>
              </a:p>
            </p:txBody>
          </p:sp>
        </mc:Fallback>
      </mc:AlternateContent>
    </p:spTree>
    <p:extLst>
      <p:ext uri="{BB962C8B-B14F-4D97-AF65-F5344CB8AC3E}">
        <p14:creationId xmlns:p14="http://schemas.microsoft.com/office/powerpoint/2010/main" val="1278607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 of </a:t>
            </a:r>
            <a:r>
              <a:rPr lang="en-GB" dirty="0" err="1" smtClean="0"/>
              <a:t>DeBroglie</a:t>
            </a:r>
            <a:endParaRPr lang="en-GB" dirty="0"/>
          </a:p>
        </p:txBody>
      </p:sp>
      <p:sp>
        <p:nvSpPr>
          <p:cNvPr id="3" name="Content Placeholder 2"/>
          <p:cNvSpPr>
            <a:spLocks noGrp="1"/>
          </p:cNvSpPr>
          <p:nvPr>
            <p:ph idx="1"/>
          </p:nvPr>
        </p:nvSpPr>
        <p:spPr/>
        <p:txBody>
          <a:bodyPr>
            <a:normAutofit lnSpcReduction="10000"/>
          </a:bodyPr>
          <a:lstStyle/>
          <a:p>
            <a:r>
              <a:rPr lang="en-GB" dirty="0" smtClean="0"/>
              <a:t>In 1927, Clinton Davisson and </a:t>
            </a:r>
          </a:p>
          <a:p>
            <a:pPr marL="0" indent="0">
              <a:buNone/>
            </a:pPr>
            <a:r>
              <a:rPr lang="en-GB" dirty="0"/>
              <a:t> </a:t>
            </a:r>
            <a:r>
              <a:rPr lang="en-GB" dirty="0" smtClean="0"/>
              <a:t>  Lester </a:t>
            </a:r>
            <a:r>
              <a:rPr lang="en-GB" dirty="0" err="1" smtClean="0"/>
              <a:t>Germer</a:t>
            </a:r>
            <a:r>
              <a:rPr lang="en-GB" dirty="0" smtClean="0"/>
              <a:t> used electron beams to study               metallic surfaces.</a:t>
            </a:r>
          </a:p>
          <a:p>
            <a:r>
              <a:rPr lang="en-GB" dirty="0" smtClean="0"/>
              <a:t>They found that the electrons bounced off the surface like a diffused surface does with light.</a:t>
            </a:r>
          </a:p>
          <a:p>
            <a:r>
              <a:rPr lang="en-GB" dirty="0" smtClean="0"/>
              <a:t> Something went wrong with the experiment and they needed to remove a newly formed oxide layer by heating the metal (nickel) almost to melting point.</a:t>
            </a:r>
            <a:endParaRPr lang="en-GB" dirty="0"/>
          </a:p>
        </p:txBody>
      </p:sp>
      <p:pic>
        <p:nvPicPr>
          <p:cNvPr id="2050" name="Picture 2" descr="https://upload.wikimedia.org/wikipedia/commons/thumb/9/99/Davisson_and_Germer.jpg/300px-Davisson_and_Ger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216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86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Metal Crystals and Electrons</a:t>
            </a:r>
            <a:endParaRPr lang="en-GB" dirty="0"/>
          </a:p>
        </p:txBody>
      </p:sp>
      <p:sp>
        <p:nvSpPr>
          <p:cNvPr id="3" name="Content Placeholder 2"/>
          <p:cNvSpPr>
            <a:spLocks noGrp="1"/>
          </p:cNvSpPr>
          <p:nvPr>
            <p:ph idx="1"/>
          </p:nvPr>
        </p:nvSpPr>
        <p:spPr/>
        <p:txBody>
          <a:bodyPr/>
          <a:lstStyle/>
          <a:p>
            <a:r>
              <a:rPr lang="en-GB" dirty="0" smtClean="0"/>
              <a:t>Due to the heat, the crystalline structure of the metal reformed with new crystals which were the same size of the electron beam.</a:t>
            </a:r>
          </a:p>
          <a:p>
            <a:r>
              <a:rPr lang="en-GB" dirty="0" smtClean="0"/>
              <a:t>Instead of bouncing off the diffused surface, Davisson and </a:t>
            </a:r>
            <a:r>
              <a:rPr lang="en-GB" dirty="0" err="1" smtClean="0"/>
              <a:t>Germer</a:t>
            </a:r>
            <a:r>
              <a:rPr lang="en-GB" dirty="0" smtClean="0"/>
              <a:t> found the electrons produced a large interference maximum.</a:t>
            </a:r>
          </a:p>
          <a:p>
            <a:r>
              <a:rPr lang="en-GB" dirty="0" smtClean="0"/>
              <a:t>Therefore they showed that electrons diffract like waves.</a:t>
            </a:r>
            <a:endParaRPr lang="en-GB" dirty="0"/>
          </a:p>
        </p:txBody>
      </p:sp>
    </p:spTree>
    <p:extLst>
      <p:ext uri="{BB962C8B-B14F-4D97-AF65-F5344CB8AC3E}">
        <p14:creationId xmlns:p14="http://schemas.microsoft.com/office/powerpoint/2010/main" val="4818904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Davisson </a:t>
            </a:r>
            <a:r>
              <a:rPr lang="en-GB" dirty="0" err="1" smtClean="0"/>
              <a:t>Germer</a:t>
            </a:r>
            <a:r>
              <a:rPr lang="en-GB" dirty="0" smtClean="0"/>
              <a:t> Experiment</a:t>
            </a:r>
            <a:endParaRPr lang="en-GB" dirty="0"/>
          </a:p>
        </p:txBody>
      </p:sp>
      <p:pic>
        <p:nvPicPr>
          <p:cNvPr id="4" name="Content Placeholder 3"/>
          <p:cNvPicPr>
            <a:picLocks noGrp="1" noChangeAspect="1"/>
          </p:cNvPicPr>
          <p:nvPr>
            <p:ph idx="1"/>
          </p:nvPr>
        </p:nvPicPr>
        <p:blipFill rotWithShape="1">
          <a:blip r:embed="rId2">
            <a:lum bright="-20000" contrast="40000"/>
          </a:blip>
          <a:srcRect l="6342" b="1505"/>
          <a:stretch/>
        </p:blipFill>
        <p:spPr>
          <a:xfrm rot="5400000">
            <a:off x="1500768" y="-205368"/>
            <a:ext cx="2713463" cy="5562600"/>
          </a:xfrm>
          <a:prstGeom prst="rect">
            <a:avLst/>
          </a:prstGeom>
        </p:spPr>
      </p:pic>
      <p:pic>
        <p:nvPicPr>
          <p:cNvPr id="5" name="Picture 4"/>
          <p:cNvPicPr>
            <a:picLocks noChangeAspect="1"/>
          </p:cNvPicPr>
          <p:nvPr/>
        </p:nvPicPr>
        <p:blipFill rotWithShape="1">
          <a:blip r:embed="rId3">
            <a:lum bright="-20000" contrast="40000"/>
          </a:blip>
          <a:srcRect t="2469" b="13579"/>
          <a:stretch/>
        </p:blipFill>
        <p:spPr>
          <a:xfrm rot="5400000">
            <a:off x="4529810" y="2624046"/>
            <a:ext cx="5646977" cy="2667001"/>
          </a:xfrm>
          <a:prstGeom prst="rect">
            <a:avLst/>
          </a:prstGeom>
        </p:spPr>
      </p:pic>
    </p:spTree>
    <p:extLst>
      <p:ext uri="{BB962C8B-B14F-4D97-AF65-F5344CB8AC3E}">
        <p14:creationId xmlns:p14="http://schemas.microsoft.com/office/powerpoint/2010/main" val="1603672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Modern Day Electron Diffraction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810" y="1905000"/>
            <a:ext cx="7582025" cy="4114800"/>
          </a:xfrm>
        </p:spPr>
      </p:pic>
    </p:spTree>
    <p:extLst>
      <p:ext uri="{BB962C8B-B14F-4D97-AF65-F5344CB8AC3E}">
        <p14:creationId xmlns:p14="http://schemas.microsoft.com/office/powerpoint/2010/main" val="225601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Submarine Sparks?!</a:t>
            </a:r>
            <a:endParaRPr lang="en-GB" dirty="0"/>
          </a:p>
        </p:txBody>
      </p:sp>
      <p:sp>
        <p:nvSpPr>
          <p:cNvPr id="3" name="Content Placeholder 2"/>
          <p:cNvSpPr>
            <a:spLocks noGrp="1"/>
          </p:cNvSpPr>
          <p:nvPr>
            <p:ph idx="1"/>
          </p:nvPr>
        </p:nvSpPr>
        <p:spPr/>
        <p:txBody>
          <a:bodyPr/>
          <a:lstStyle/>
          <a:p>
            <a:r>
              <a:rPr lang="en-GB" dirty="0"/>
              <a:t>In 1873, Willoughby Smith discovered </a:t>
            </a:r>
            <a:r>
              <a:rPr lang="en-GB" dirty="0" smtClean="0"/>
              <a:t>photoconductivity in </a:t>
            </a:r>
            <a:r>
              <a:rPr lang="en-GB" dirty="0"/>
              <a:t>selenium while testing the metal for its high resistance properties in conjunction with his work involving submarine telegraph cables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3876" y="-13063"/>
            <a:ext cx="1580124" cy="1952625"/>
          </a:xfrm>
          <a:prstGeom prst="rect">
            <a:avLst/>
          </a:prstGeom>
        </p:spPr>
      </p:pic>
    </p:spTree>
    <p:extLst>
      <p:ext uri="{BB962C8B-B14F-4D97-AF65-F5344CB8AC3E}">
        <p14:creationId xmlns:p14="http://schemas.microsoft.com/office/powerpoint/2010/main" val="965084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a:t>
            </a:r>
            <a:endParaRPr lang="en-GB" dirty="0"/>
          </a:p>
        </p:txBody>
      </p:sp>
      <p:sp>
        <p:nvSpPr>
          <p:cNvPr id="3" name="Content Placeholder 2"/>
          <p:cNvSpPr>
            <a:spLocks noGrp="1"/>
          </p:cNvSpPr>
          <p:nvPr>
            <p:ph idx="1"/>
          </p:nvPr>
        </p:nvSpPr>
        <p:spPr/>
        <p:txBody>
          <a:bodyPr>
            <a:normAutofit fontScale="70000" lnSpcReduction="20000"/>
          </a:bodyPr>
          <a:lstStyle/>
          <a:p>
            <a:r>
              <a:rPr lang="en-GB" dirty="0"/>
              <a:t>It is also desirable to be able to calculate the wavelength associated with an electron when the accelerating voltage is known. There are 3 steps in the calculation.</a:t>
            </a:r>
          </a:p>
          <a:p>
            <a:r>
              <a:rPr lang="en-GB" dirty="0"/>
              <a:t>Calculate the wavelength of an electron accelerated through a potential difference of 10 kV.</a:t>
            </a:r>
          </a:p>
          <a:p>
            <a:r>
              <a:rPr lang="en-GB" dirty="0"/>
              <a:t>Step 1: 	</a:t>
            </a:r>
            <a:endParaRPr lang="en-GB" dirty="0" smtClean="0"/>
          </a:p>
          <a:p>
            <a:r>
              <a:rPr lang="en-GB" dirty="0" smtClean="0"/>
              <a:t>Kinetic </a:t>
            </a:r>
            <a:r>
              <a:rPr lang="en-GB" dirty="0"/>
              <a:t>energy </a:t>
            </a:r>
            <a:r>
              <a:rPr lang="en-GB" i="1" dirty="0" err="1"/>
              <a:t>E</a:t>
            </a:r>
            <a:r>
              <a:rPr lang="en-GB" baseline="-25000" dirty="0" err="1"/>
              <a:t>k</a:t>
            </a:r>
            <a:r>
              <a:rPr lang="en-GB" dirty="0"/>
              <a:t> = </a:t>
            </a:r>
            <a:r>
              <a:rPr lang="en-GB" i="1" dirty="0"/>
              <a:t>eV</a:t>
            </a:r>
            <a:r>
              <a:rPr lang="en-GB" dirty="0"/>
              <a:t> = 1.6 </a:t>
            </a:r>
            <a:r>
              <a:rPr lang="en-GB" dirty="0">
                <a:sym typeface="Symbol" panose="05050102010706020507" pitchFamily="18" charset="2"/>
              </a:rPr>
              <a:t></a:t>
            </a:r>
            <a:r>
              <a:rPr lang="en-GB" dirty="0"/>
              <a:t> 10</a:t>
            </a:r>
            <a:r>
              <a:rPr lang="en-GB" baseline="30000" dirty="0"/>
              <a:t>-19</a:t>
            </a:r>
            <a:r>
              <a:rPr lang="en-GB" dirty="0"/>
              <a:t> </a:t>
            </a:r>
            <a:r>
              <a:rPr lang="en-GB" dirty="0">
                <a:sym typeface="Symbol" panose="05050102010706020507" pitchFamily="18" charset="2"/>
              </a:rPr>
              <a:t></a:t>
            </a:r>
            <a:r>
              <a:rPr lang="en-GB" dirty="0"/>
              <a:t> 10000 = 1.6 </a:t>
            </a:r>
            <a:r>
              <a:rPr lang="en-GB" dirty="0">
                <a:sym typeface="Symbol" panose="05050102010706020507" pitchFamily="18" charset="2"/>
              </a:rPr>
              <a:t></a:t>
            </a:r>
            <a:r>
              <a:rPr lang="en-GB" dirty="0"/>
              <a:t> 10</a:t>
            </a:r>
            <a:r>
              <a:rPr lang="en-GB" baseline="30000" dirty="0"/>
              <a:t>-15</a:t>
            </a:r>
            <a:r>
              <a:rPr lang="en-GB" dirty="0"/>
              <a:t> J</a:t>
            </a:r>
          </a:p>
          <a:p>
            <a:r>
              <a:rPr lang="en-GB" dirty="0"/>
              <a:t>Step 2: 	</a:t>
            </a:r>
            <a:endParaRPr lang="en-GB" dirty="0" smtClean="0"/>
          </a:p>
          <a:p>
            <a:r>
              <a:rPr lang="en-GB" dirty="0" smtClean="0"/>
              <a:t>E</a:t>
            </a:r>
            <a:r>
              <a:rPr lang="en-GB" baseline="-25000" dirty="0" smtClean="0"/>
              <a:t>K</a:t>
            </a:r>
            <a:r>
              <a:rPr lang="en-GB" dirty="0" smtClean="0"/>
              <a:t> </a:t>
            </a:r>
            <a:r>
              <a:rPr lang="en-GB" dirty="0"/>
              <a:t>= ½ mv</a:t>
            </a:r>
            <a:r>
              <a:rPr lang="en-GB" baseline="30000" dirty="0"/>
              <a:t>2</a:t>
            </a:r>
            <a:r>
              <a:rPr lang="en-GB" dirty="0"/>
              <a:t> = ½m (mv)</a:t>
            </a:r>
            <a:r>
              <a:rPr lang="en-GB" baseline="30000" dirty="0"/>
              <a:t> 2</a:t>
            </a:r>
            <a:r>
              <a:rPr lang="en-GB" dirty="0"/>
              <a:t> = p</a:t>
            </a:r>
            <a:r>
              <a:rPr lang="en-GB" baseline="30000" dirty="0"/>
              <a:t>2 </a:t>
            </a:r>
            <a:r>
              <a:rPr lang="en-GB" dirty="0"/>
              <a:t>/ 2m, so momentum </a:t>
            </a:r>
          </a:p>
          <a:p>
            <a:r>
              <a:rPr lang="en-GB" i="1" dirty="0"/>
              <a:t>p</a:t>
            </a:r>
            <a:r>
              <a:rPr lang="en-GB" dirty="0"/>
              <a:t> = √2</a:t>
            </a:r>
            <a:r>
              <a:rPr lang="en-GB" i="1" dirty="0"/>
              <a:t>mE</a:t>
            </a:r>
            <a:r>
              <a:rPr lang="en-GB" baseline="-25000" dirty="0"/>
              <a:t>k</a:t>
            </a:r>
            <a:r>
              <a:rPr lang="en-GB" dirty="0"/>
              <a:t> = √2 </a:t>
            </a:r>
            <a:r>
              <a:rPr lang="en-GB" dirty="0">
                <a:sym typeface="Symbol" panose="05050102010706020507" pitchFamily="18" charset="2"/>
              </a:rPr>
              <a:t></a:t>
            </a:r>
            <a:r>
              <a:rPr lang="en-GB" dirty="0"/>
              <a:t> 9.1 </a:t>
            </a:r>
            <a:r>
              <a:rPr lang="en-GB" dirty="0">
                <a:sym typeface="Symbol" panose="05050102010706020507" pitchFamily="18" charset="2"/>
              </a:rPr>
              <a:t></a:t>
            </a:r>
            <a:r>
              <a:rPr lang="en-GB" dirty="0"/>
              <a:t> 10</a:t>
            </a:r>
            <a:r>
              <a:rPr lang="en-GB" baseline="30000" dirty="0"/>
              <a:t>-31</a:t>
            </a:r>
            <a:r>
              <a:rPr lang="en-GB" dirty="0"/>
              <a:t> </a:t>
            </a:r>
            <a:r>
              <a:rPr lang="en-GB" dirty="0">
                <a:sym typeface="Symbol" panose="05050102010706020507" pitchFamily="18" charset="2"/>
              </a:rPr>
              <a:t></a:t>
            </a:r>
            <a:r>
              <a:rPr lang="en-GB" dirty="0"/>
              <a:t> 1.6 </a:t>
            </a:r>
            <a:r>
              <a:rPr lang="en-GB" dirty="0">
                <a:sym typeface="Symbol" panose="05050102010706020507" pitchFamily="18" charset="2"/>
              </a:rPr>
              <a:t></a:t>
            </a:r>
            <a:r>
              <a:rPr lang="en-GB" dirty="0"/>
              <a:t> 10</a:t>
            </a:r>
            <a:r>
              <a:rPr lang="en-GB" baseline="30000" dirty="0"/>
              <a:t>-15</a:t>
            </a:r>
            <a:r>
              <a:rPr lang="en-GB" dirty="0"/>
              <a:t> = 5.4 </a:t>
            </a:r>
            <a:r>
              <a:rPr lang="en-GB" dirty="0">
                <a:sym typeface="Symbol" panose="05050102010706020507" pitchFamily="18" charset="2"/>
              </a:rPr>
              <a:t></a:t>
            </a:r>
            <a:r>
              <a:rPr lang="en-GB" dirty="0"/>
              <a:t> 10</a:t>
            </a:r>
            <a:r>
              <a:rPr lang="en-GB" baseline="30000" dirty="0"/>
              <a:t>-23</a:t>
            </a:r>
            <a:r>
              <a:rPr lang="en-GB" dirty="0"/>
              <a:t> kg m s</a:t>
            </a:r>
            <a:r>
              <a:rPr lang="en-GB" baseline="30000" dirty="0"/>
              <a:t>-1</a:t>
            </a:r>
            <a:endParaRPr lang="en-GB" dirty="0"/>
          </a:p>
          <a:p>
            <a:r>
              <a:rPr lang="en-GB" dirty="0"/>
              <a:t>Step 3: 	</a:t>
            </a:r>
            <a:endParaRPr lang="en-GB" dirty="0" smtClean="0"/>
          </a:p>
          <a:p>
            <a:r>
              <a:rPr lang="en-GB" dirty="0" smtClean="0"/>
              <a:t>Wavelength </a:t>
            </a:r>
            <a:r>
              <a:rPr lang="en-GB" dirty="0">
                <a:latin typeface="Symbol" panose="05050102010706020507" pitchFamily="18" charset="2"/>
              </a:rPr>
              <a:t>l</a:t>
            </a:r>
            <a:r>
              <a:rPr lang="en-GB" dirty="0"/>
              <a:t> = </a:t>
            </a:r>
            <a:r>
              <a:rPr lang="en-GB" i="1" dirty="0"/>
              <a:t>h</a:t>
            </a:r>
            <a:r>
              <a:rPr lang="en-GB" dirty="0"/>
              <a:t> / </a:t>
            </a:r>
            <a:r>
              <a:rPr lang="en-GB" i="1" dirty="0"/>
              <a:t>p</a:t>
            </a:r>
            <a:r>
              <a:rPr lang="en-GB" dirty="0"/>
              <a:t> = 6.63 </a:t>
            </a:r>
            <a:r>
              <a:rPr lang="en-GB" dirty="0">
                <a:sym typeface="Symbol" panose="05050102010706020507" pitchFamily="18" charset="2"/>
              </a:rPr>
              <a:t></a:t>
            </a:r>
            <a:r>
              <a:rPr lang="en-GB" dirty="0"/>
              <a:t> 10</a:t>
            </a:r>
            <a:r>
              <a:rPr lang="en-GB" baseline="30000" dirty="0"/>
              <a:t>-34</a:t>
            </a:r>
            <a:r>
              <a:rPr lang="en-GB" dirty="0"/>
              <a:t> / 5.4 </a:t>
            </a:r>
            <a:r>
              <a:rPr lang="en-GB" dirty="0">
                <a:sym typeface="Symbol" panose="05050102010706020507" pitchFamily="18" charset="2"/>
              </a:rPr>
              <a:t></a:t>
            </a:r>
            <a:r>
              <a:rPr lang="en-GB" dirty="0"/>
              <a:t> 10</a:t>
            </a:r>
            <a:r>
              <a:rPr lang="en-GB" baseline="30000" dirty="0"/>
              <a:t>-23</a:t>
            </a:r>
            <a:r>
              <a:rPr lang="en-GB" dirty="0"/>
              <a:t> = 1.2 </a:t>
            </a:r>
            <a:r>
              <a:rPr lang="en-GB" dirty="0">
                <a:sym typeface="Symbol" panose="05050102010706020507" pitchFamily="18" charset="2"/>
              </a:rPr>
              <a:t></a:t>
            </a:r>
            <a:r>
              <a:rPr lang="en-GB" dirty="0"/>
              <a:t> 10</a:t>
            </a:r>
            <a:r>
              <a:rPr lang="en-GB" baseline="30000" dirty="0"/>
              <a:t>-11</a:t>
            </a:r>
            <a:r>
              <a:rPr lang="en-GB" dirty="0"/>
              <a:t> m = 0.012 nm.</a:t>
            </a:r>
          </a:p>
          <a:p>
            <a:endParaRPr lang="en-GB" dirty="0"/>
          </a:p>
        </p:txBody>
      </p:sp>
    </p:spTree>
    <p:extLst>
      <p:ext uri="{BB962C8B-B14F-4D97-AF65-F5344CB8AC3E}">
        <p14:creationId xmlns:p14="http://schemas.microsoft.com/office/powerpoint/2010/main" val="1662317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a:t>Find the wavelength of an electron of mass 9.00 </a:t>
            </a:r>
            <a:r>
              <a:rPr lang="en-GB" dirty="0">
                <a:sym typeface="Symbol" panose="05050102010706020507" pitchFamily="18" charset="2"/>
              </a:rPr>
              <a:t></a:t>
            </a:r>
            <a:r>
              <a:rPr lang="en-GB" dirty="0"/>
              <a:t> 10</a:t>
            </a:r>
            <a:r>
              <a:rPr lang="en-GB" baseline="30000" dirty="0"/>
              <a:t>-31</a:t>
            </a:r>
            <a:r>
              <a:rPr lang="en-GB" dirty="0"/>
              <a:t> kg moving at 3.00 </a:t>
            </a:r>
            <a:r>
              <a:rPr lang="en-GB" dirty="0">
                <a:sym typeface="Symbol" panose="05050102010706020507" pitchFamily="18" charset="2"/>
              </a:rPr>
              <a:t></a:t>
            </a:r>
            <a:r>
              <a:rPr lang="en-GB" dirty="0"/>
              <a:t> 10</a:t>
            </a:r>
            <a:r>
              <a:rPr lang="en-GB" baseline="30000" dirty="0"/>
              <a:t>7 </a:t>
            </a:r>
            <a:r>
              <a:rPr lang="en-GB" dirty="0"/>
              <a:t>m s</a:t>
            </a:r>
            <a:r>
              <a:rPr lang="en-GB" baseline="30000" dirty="0"/>
              <a:t>-1</a:t>
            </a:r>
            <a:r>
              <a:rPr lang="en-GB" dirty="0"/>
              <a:t>. </a:t>
            </a:r>
            <a:endParaRPr lang="en-GB" dirty="0" smtClean="0"/>
          </a:p>
          <a:p>
            <a:endParaRPr lang="en-GB" dirty="0"/>
          </a:p>
          <a:p>
            <a:endParaRPr lang="en-GB" dirty="0" smtClean="0"/>
          </a:p>
          <a:p>
            <a:r>
              <a:rPr lang="en-GB" dirty="0">
                <a:latin typeface="Symbol" panose="05050102010706020507" pitchFamily="18" charset="2"/>
              </a:rPr>
              <a:t>l</a:t>
            </a:r>
            <a:r>
              <a:rPr lang="en-GB" dirty="0"/>
              <a:t> = </a:t>
            </a:r>
            <a:r>
              <a:rPr lang="en-GB" i="1" dirty="0"/>
              <a:t>h</a:t>
            </a:r>
            <a:r>
              <a:rPr lang="en-GB" dirty="0"/>
              <a:t>/</a:t>
            </a:r>
            <a:r>
              <a:rPr lang="en-GB" i="1" dirty="0"/>
              <a:t>p</a:t>
            </a:r>
            <a:r>
              <a:rPr lang="en-GB" dirty="0"/>
              <a:t> </a:t>
            </a:r>
            <a:endParaRPr lang="en-GB" dirty="0" smtClean="0"/>
          </a:p>
          <a:p>
            <a:r>
              <a:rPr lang="en-GB" dirty="0" smtClean="0"/>
              <a:t>= </a:t>
            </a:r>
            <a:r>
              <a:rPr lang="en-GB" dirty="0"/>
              <a:t>[6.63 </a:t>
            </a:r>
            <a:r>
              <a:rPr lang="en-GB" dirty="0">
                <a:sym typeface="Symbol" panose="05050102010706020507" pitchFamily="18" charset="2"/>
              </a:rPr>
              <a:t></a:t>
            </a:r>
            <a:r>
              <a:rPr lang="en-GB" dirty="0"/>
              <a:t> 10</a:t>
            </a:r>
            <a:r>
              <a:rPr lang="en-GB" baseline="30000" dirty="0"/>
              <a:t>-34</a:t>
            </a:r>
            <a:r>
              <a:rPr lang="en-GB" dirty="0"/>
              <a:t>] / [9.00 </a:t>
            </a:r>
            <a:r>
              <a:rPr lang="en-GB" dirty="0">
                <a:sym typeface="Symbol" panose="05050102010706020507" pitchFamily="18" charset="2"/>
              </a:rPr>
              <a:t></a:t>
            </a:r>
            <a:r>
              <a:rPr lang="en-GB" dirty="0"/>
              <a:t> 10</a:t>
            </a:r>
            <a:r>
              <a:rPr lang="en-GB" baseline="30000" dirty="0"/>
              <a:t>-31</a:t>
            </a:r>
            <a:r>
              <a:rPr lang="en-GB" dirty="0"/>
              <a:t> </a:t>
            </a:r>
            <a:r>
              <a:rPr lang="en-GB" dirty="0">
                <a:sym typeface="Symbol" panose="05050102010706020507" pitchFamily="18" charset="2"/>
              </a:rPr>
              <a:t></a:t>
            </a:r>
            <a:r>
              <a:rPr lang="en-GB" dirty="0"/>
              <a:t> 3.00 </a:t>
            </a:r>
            <a:r>
              <a:rPr lang="en-GB" dirty="0">
                <a:sym typeface="Symbol" panose="05050102010706020507" pitchFamily="18" charset="2"/>
              </a:rPr>
              <a:t></a:t>
            </a:r>
            <a:r>
              <a:rPr lang="en-GB" dirty="0"/>
              <a:t> 10</a:t>
            </a:r>
            <a:r>
              <a:rPr lang="en-GB" baseline="30000" dirty="0"/>
              <a:t>7</a:t>
            </a:r>
            <a:r>
              <a:rPr lang="en-GB" dirty="0"/>
              <a:t>] = 6.63 </a:t>
            </a:r>
            <a:r>
              <a:rPr lang="en-GB" dirty="0">
                <a:sym typeface="Symbol" panose="05050102010706020507" pitchFamily="18" charset="2"/>
              </a:rPr>
              <a:t></a:t>
            </a:r>
            <a:r>
              <a:rPr lang="en-GB" dirty="0"/>
              <a:t> 10</a:t>
            </a:r>
            <a:r>
              <a:rPr lang="en-GB" baseline="30000" dirty="0"/>
              <a:t>-34 </a:t>
            </a:r>
            <a:r>
              <a:rPr lang="en-GB" dirty="0"/>
              <a:t>/ 2.70</a:t>
            </a:r>
            <a:r>
              <a:rPr lang="en-GB" dirty="0">
                <a:sym typeface="Symbol" panose="05050102010706020507" pitchFamily="18" charset="2"/>
              </a:rPr>
              <a:t></a:t>
            </a:r>
            <a:r>
              <a:rPr lang="en-GB" dirty="0"/>
              <a:t>10</a:t>
            </a:r>
            <a:r>
              <a:rPr lang="en-GB" baseline="30000" dirty="0"/>
              <a:t>-23</a:t>
            </a:r>
            <a:endParaRPr lang="en-GB" dirty="0"/>
          </a:p>
          <a:p>
            <a:r>
              <a:rPr lang="en-GB" dirty="0" smtClean="0"/>
              <a:t>= </a:t>
            </a:r>
            <a:r>
              <a:rPr lang="en-GB" dirty="0"/>
              <a:t>2.46</a:t>
            </a:r>
            <a:r>
              <a:rPr lang="en-GB" dirty="0">
                <a:sym typeface="Symbol" panose="05050102010706020507" pitchFamily="18" charset="2"/>
              </a:rPr>
              <a:t></a:t>
            </a:r>
            <a:r>
              <a:rPr lang="en-GB" dirty="0"/>
              <a:t>10</a:t>
            </a:r>
            <a:r>
              <a:rPr lang="en-GB" baseline="30000" dirty="0"/>
              <a:t>-11</a:t>
            </a:r>
            <a:r>
              <a:rPr lang="en-GB" dirty="0"/>
              <a:t> m = 0.025 </a:t>
            </a:r>
            <a:r>
              <a:rPr lang="en-GB" dirty="0" smtClean="0"/>
              <a:t>nm</a:t>
            </a:r>
          </a:p>
          <a:p>
            <a:r>
              <a:rPr lang="en-GB" dirty="0"/>
              <a:t>This is comparable to atomic spacing, and explains why electrons can be diffracted by graphite.</a:t>
            </a:r>
          </a:p>
          <a:p>
            <a:endParaRPr lang="en-GB" dirty="0"/>
          </a:p>
          <a:p>
            <a:endParaRPr lang="en-GB" dirty="0"/>
          </a:p>
        </p:txBody>
      </p:sp>
    </p:spTree>
    <p:extLst>
      <p:ext uri="{BB962C8B-B14F-4D97-AF65-F5344CB8AC3E}">
        <p14:creationId xmlns:p14="http://schemas.microsoft.com/office/powerpoint/2010/main" val="34658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a:t>Find the wavelength of a cricket ball of mass 0.15 kg moving at 30 m s</a:t>
            </a:r>
            <a:r>
              <a:rPr lang="en-GB" baseline="30000" dirty="0"/>
              <a:t>-1</a:t>
            </a:r>
            <a:r>
              <a:rPr lang="en-GB" dirty="0" smtClean="0"/>
              <a:t>.</a:t>
            </a:r>
          </a:p>
          <a:p>
            <a:endParaRPr lang="en-GB" dirty="0"/>
          </a:p>
          <a:p>
            <a:endParaRPr lang="en-GB" dirty="0" smtClean="0"/>
          </a:p>
          <a:p>
            <a:r>
              <a:rPr lang="en-GB" dirty="0">
                <a:latin typeface="Symbol" panose="05050102010706020507" pitchFamily="18" charset="2"/>
              </a:rPr>
              <a:t>l</a:t>
            </a:r>
            <a:r>
              <a:rPr lang="en-GB" dirty="0"/>
              <a:t> = </a:t>
            </a:r>
            <a:r>
              <a:rPr lang="en-GB" i="1" dirty="0"/>
              <a:t>h</a:t>
            </a:r>
            <a:r>
              <a:rPr lang="en-GB" dirty="0"/>
              <a:t>/</a:t>
            </a:r>
            <a:r>
              <a:rPr lang="en-GB" i="1" dirty="0"/>
              <a:t>p</a:t>
            </a:r>
            <a:r>
              <a:rPr lang="en-GB" dirty="0"/>
              <a:t> = [6.63 </a:t>
            </a:r>
            <a:r>
              <a:rPr lang="en-GB" dirty="0">
                <a:sym typeface="Symbol" panose="05050102010706020507" pitchFamily="18" charset="2"/>
              </a:rPr>
              <a:t></a:t>
            </a:r>
            <a:r>
              <a:rPr lang="en-GB" dirty="0"/>
              <a:t> 10</a:t>
            </a:r>
            <a:r>
              <a:rPr lang="en-GB" baseline="30000" dirty="0"/>
              <a:t>-34</a:t>
            </a:r>
            <a:r>
              <a:rPr lang="en-GB" dirty="0"/>
              <a:t>] / [0.15 </a:t>
            </a:r>
            <a:r>
              <a:rPr lang="en-GB" dirty="0">
                <a:sym typeface="Symbol" panose="05050102010706020507" pitchFamily="18" charset="2"/>
              </a:rPr>
              <a:t></a:t>
            </a:r>
            <a:r>
              <a:rPr lang="en-GB" dirty="0"/>
              <a:t> 30] </a:t>
            </a:r>
            <a:endParaRPr lang="en-GB" dirty="0" smtClean="0"/>
          </a:p>
          <a:p>
            <a:r>
              <a:rPr lang="en-GB" dirty="0" smtClean="0"/>
              <a:t>= </a:t>
            </a:r>
            <a:r>
              <a:rPr lang="en-GB" dirty="0"/>
              <a:t>1.47</a:t>
            </a:r>
            <a:r>
              <a:rPr lang="en-GB" dirty="0">
                <a:sym typeface="Symbol" panose="05050102010706020507" pitchFamily="18" charset="2"/>
              </a:rPr>
              <a:t></a:t>
            </a:r>
            <a:r>
              <a:rPr lang="en-GB" dirty="0"/>
              <a:t>10</a:t>
            </a:r>
            <a:r>
              <a:rPr lang="en-GB" baseline="30000" dirty="0"/>
              <a:t>-34</a:t>
            </a:r>
            <a:r>
              <a:rPr lang="en-GB" dirty="0"/>
              <a:t> m = 1.5 10</a:t>
            </a:r>
            <a:r>
              <a:rPr lang="en-GB" baseline="30000" dirty="0"/>
              <a:t>-34</a:t>
            </a:r>
            <a:r>
              <a:rPr lang="en-GB" dirty="0"/>
              <a:t> J s (to 2 </a:t>
            </a:r>
            <a:r>
              <a:rPr lang="en-GB" dirty="0" err="1"/>
              <a:t>s.f.</a:t>
            </a:r>
            <a:r>
              <a:rPr lang="en-GB" dirty="0"/>
              <a:t>)</a:t>
            </a:r>
          </a:p>
          <a:p>
            <a:r>
              <a:rPr lang="en-GB" dirty="0"/>
              <a:t>This is a very small number, and explains why a cricket ball is not diffracted as it passes near to the stumps. </a:t>
            </a:r>
          </a:p>
          <a:p>
            <a:endParaRPr lang="en-GB" dirty="0"/>
          </a:p>
        </p:txBody>
      </p:sp>
    </p:spTree>
    <p:extLst>
      <p:ext uri="{BB962C8B-B14F-4D97-AF65-F5344CB8AC3E}">
        <p14:creationId xmlns:p14="http://schemas.microsoft.com/office/powerpoint/2010/main" val="34646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In an electron-diffraction experiment using an accelerating voltage of 54 V, an intensity maximum occurs for </a:t>
            </a:r>
            <a:r>
              <a:rPr lang="en-GB" dirty="0" smtClean="0">
                <a:latin typeface="Symbol" panose="05050102010706020507" pitchFamily="18" charset="2"/>
              </a:rPr>
              <a:t>q</a:t>
            </a:r>
            <a:r>
              <a:rPr lang="en-GB" dirty="0" smtClean="0"/>
              <a:t> = 50</a:t>
            </a:r>
            <a:r>
              <a:rPr lang="en-GB" baseline="30000" dirty="0" smtClean="0"/>
              <a:t>o</a:t>
            </a:r>
            <a:r>
              <a:rPr lang="en-GB" dirty="0" smtClean="0"/>
              <a:t>.  X-ray diffraction indicates that the atomic spacing in the target is d = 0.218 nm.  The electrons have negligible kinetic energy before being accelerated.</a:t>
            </a:r>
          </a:p>
          <a:p>
            <a:r>
              <a:rPr lang="en-GB" dirty="0" smtClean="0"/>
              <a:t>Find the electron wavelength.</a:t>
            </a:r>
            <a:endParaRPr lang="en-GB" dirty="0"/>
          </a:p>
        </p:txBody>
      </p:sp>
    </p:spTree>
    <p:extLst>
      <p:ext uri="{BB962C8B-B14F-4D97-AF65-F5344CB8AC3E}">
        <p14:creationId xmlns:p14="http://schemas.microsoft.com/office/powerpoint/2010/main" val="3623055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𝜆</m:t>
                    </m:r>
                    <m:r>
                      <a:rPr lang="en-GB" b="0" i="1" smtClean="0">
                        <a:latin typeface="Cambria Math" panose="02040503050406030204" pitchFamily="18" charset="0"/>
                        <a:ea typeface="Cambria Math" panose="02040503050406030204" pitchFamily="18" charset="0"/>
                      </a:rPr>
                      <m:t>= </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h</m:t>
                        </m:r>
                      </m:num>
                      <m:den>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2</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𝑚</m:t>
                                </m:r>
                              </m:e>
                              <m:sub>
                                <m:r>
                                  <a:rPr lang="en-GB" b="0" i="1" smtClean="0">
                                    <a:latin typeface="Cambria Math" panose="02040503050406030204" pitchFamily="18" charset="0"/>
                                    <a:ea typeface="Cambria Math" panose="02040503050406030204" pitchFamily="18" charset="0"/>
                                  </a:rPr>
                                  <m:t>𝑒</m:t>
                                </m:r>
                              </m:sub>
                            </m:sSub>
                            <m:r>
                              <a:rPr lang="en-GB" b="0" i="1" smtClean="0">
                                <a:latin typeface="Cambria Math" panose="02040503050406030204" pitchFamily="18" charset="0"/>
                                <a:ea typeface="Cambria Math" panose="02040503050406030204" pitchFamily="18" charset="0"/>
                              </a:rPr>
                              <m:t>𝑉</m:t>
                            </m:r>
                          </m:e>
                        </m:rad>
                      </m:den>
                    </m:f>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6.63×1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−34</m:t>
                            </m:r>
                          </m:sup>
                        </m:sSup>
                      </m:num>
                      <m:den>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2</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9.11×1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−31</m:t>
                                    </m:r>
                                  </m:sup>
                                </m:sSup>
                              </m:e>
                            </m:d>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1.60×1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−19</m:t>
                                    </m:r>
                                  </m:sup>
                                </m:sSup>
                              </m:e>
                            </m:d>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54</m:t>
                                </m:r>
                              </m:e>
                            </m:d>
                          </m:e>
                        </m:rad>
                      </m:den>
                    </m:f>
                  </m:oMath>
                </a14:m>
                <a:endParaRPr lang="en-GB" dirty="0" smtClean="0"/>
              </a:p>
              <a:p>
                <a14:m>
                  <m:oMath xmlns:m="http://schemas.openxmlformats.org/officeDocument/2006/math">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=1.7×</m:t>
                    </m:r>
                    <m:r>
                      <a:rPr lang="en-GB" b="0" i="1" smtClean="0">
                        <a:latin typeface="Cambria Math" panose="02040503050406030204" pitchFamily="18" charset="0"/>
                        <a:ea typeface="Cambria Math" panose="02040503050406030204" pitchFamily="18" charset="0"/>
                      </a:rPr>
                      <m:t>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−10</m:t>
                        </m:r>
                      </m:sup>
                    </m:sSup>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=0.17 </m:t>
                    </m:r>
                    <m:r>
                      <a:rPr lang="en-GB" b="0" i="1" smtClean="0">
                        <a:latin typeface="Cambria Math" panose="02040503050406030204" pitchFamily="18" charset="0"/>
                        <a:ea typeface="Cambria Math" panose="02040503050406030204" pitchFamily="18" charset="0"/>
                      </a:rPr>
                      <m:t>𝑛𝑚</m:t>
                    </m:r>
                  </m:oMath>
                </a14:m>
                <a:endParaRPr lang="en-GB" dirty="0" smtClean="0"/>
              </a:p>
              <a:p>
                <a:endParaRPr lang="en-GB" dirty="0"/>
              </a:p>
              <a:p>
                <a14:m>
                  <m:oMath xmlns:m="http://schemas.openxmlformats.org/officeDocument/2006/math">
                    <m:r>
                      <a:rPr lang="en-GB" i="1">
                        <a:latin typeface="Cambria Math" panose="02040503050406030204" pitchFamily="18" charset="0"/>
                        <a:ea typeface="Cambria Math" panose="02040503050406030204" pitchFamily="18" charset="0"/>
                      </a:rPr>
                      <m:t>𝜆</m:t>
                    </m:r>
                    <m:r>
                      <a:rPr lang="en-GB" i="1">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𝑑</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𝑠𝑖𝑛</m:t>
                    </m:r>
                    <m:r>
                      <a:rPr lang="en-GB" b="0" i="1" smtClean="0">
                        <a:latin typeface="Cambria Math" panose="02040503050406030204" pitchFamily="18" charset="0"/>
                        <a:ea typeface="Cambria Math" panose="02040503050406030204" pitchFamily="18" charset="0"/>
                      </a:rPr>
                      <m:t>𝜃</m:t>
                    </m:r>
                    <m:r>
                      <a:rPr lang="en-GB" b="0" i="1" smtClean="0">
                        <a:latin typeface="Cambria Math" panose="02040503050406030204" pitchFamily="18" charset="0"/>
                        <a:ea typeface="Cambria Math" panose="02040503050406030204" pitchFamily="18" charset="0"/>
                      </a:rPr>
                      <m:t>=2.18×1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−10</m:t>
                        </m:r>
                      </m:sup>
                    </m:sSup>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sin</m:t>
                        </m:r>
                      </m:fName>
                      <m:e>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50</m:t>
                            </m:r>
                          </m:e>
                          <m:sup>
                            <m:r>
                              <a:rPr lang="en-GB" b="0" i="1" smtClean="0">
                                <a:latin typeface="Cambria Math" panose="02040503050406030204" pitchFamily="18" charset="0"/>
                                <a:ea typeface="Cambria Math" panose="02040503050406030204" pitchFamily="18" charset="0"/>
                              </a:rPr>
                              <m:t>𝑜</m:t>
                            </m:r>
                          </m:sup>
                        </m:sSup>
                      </m:e>
                    </m:func>
                  </m:oMath>
                </a14:m>
                <a:endParaRPr lang="en-GB" b="0" i="1" smtClean="0">
                  <a:latin typeface="Cambria Math" panose="02040503050406030204" pitchFamily="18" charset="0"/>
                  <a:ea typeface="Cambria Math" panose="02040503050406030204" pitchFamily="18" charset="0"/>
                </a:endParaRPr>
              </a:p>
              <a:p>
                <a14:m>
                  <m:oMath xmlns:m="http://schemas.openxmlformats.org/officeDocument/2006/math">
                    <m:r>
                      <a:rPr lang="en-GB" b="0" i="1" smtClean="0">
                        <a:latin typeface="Cambria Math" panose="02040503050406030204" pitchFamily="18" charset="0"/>
                        <a:ea typeface="Cambria Math" panose="02040503050406030204" pitchFamily="18" charset="0"/>
                      </a:rPr>
                      <m:t>=1.7×1</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0</m:t>
                        </m:r>
                      </m:e>
                      <m:sup>
                        <m:r>
                          <a:rPr lang="en-GB" b="0" i="1" smtClean="0">
                            <a:latin typeface="Cambria Math" panose="02040503050406030204" pitchFamily="18" charset="0"/>
                            <a:ea typeface="Cambria Math" panose="02040503050406030204" pitchFamily="18" charset="0"/>
                          </a:rPr>
                          <m:t>−10</m:t>
                        </m:r>
                      </m:sup>
                    </m:sSup>
                    <m:r>
                      <a:rPr lang="en-GB" b="0" i="1" smtClean="0">
                        <a:latin typeface="Cambria Math" panose="02040503050406030204" pitchFamily="18" charset="0"/>
                        <a:ea typeface="Cambria Math" panose="02040503050406030204" pitchFamily="18" charset="0"/>
                      </a:rPr>
                      <m:t>𝑚</m:t>
                    </m:r>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371604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a:t>(a) The photoelectric effect suggests that electromagnetic waves can exhibit particle-like behaviour. Explain what is meant by threshold frequency and why the existence of a threshold frequency supports the particle nature of electromagnetic waves.</a:t>
            </a:r>
          </a:p>
          <a:p>
            <a:r>
              <a:rPr lang="en-GB" dirty="0"/>
              <a:t>The quality of your written communication will be assessed in this question.</a:t>
            </a:r>
          </a:p>
          <a:p>
            <a:endParaRPr lang="en-GB" dirty="0"/>
          </a:p>
        </p:txBody>
      </p:sp>
    </p:spTree>
    <p:extLst>
      <p:ext uri="{BB962C8B-B14F-4D97-AF65-F5344CB8AC3E}">
        <p14:creationId xmlns:p14="http://schemas.microsoft.com/office/powerpoint/2010/main" val="3581348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a:t>(b) (i) An alpha particle of mass 6.6 × 10</a:t>
            </a:r>
            <a:r>
              <a:rPr lang="en-GB" baseline="30000" dirty="0"/>
              <a:t>–27</a:t>
            </a:r>
            <a:r>
              <a:rPr lang="en-GB" dirty="0"/>
              <a:t> kg has a kinetic energy of 9.6 × 10</a:t>
            </a:r>
            <a:r>
              <a:rPr lang="en-GB" baseline="30000" dirty="0"/>
              <a:t>–13</a:t>
            </a:r>
            <a:r>
              <a:rPr lang="en-GB" dirty="0"/>
              <a:t> J</a:t>
            </a:r>
            <a:r>
              <a:rPr lang="en-GB" dirty="0" smtClean="0"/>
              <a:t>.</a:t>
            </a:r>
          </a:p>
          <a:p>
            <a:r>
              <a:rPr lang="en-GB" dirty="0" smtClean="0"/>
              <a:t>Show </a:t>
            </a:r>
            <a:r>
              <a:rPr lang="en-GB" dirty="0"/>
              <a:t>that the speed of the alpha particle is 1.7 × 10</a:t>
            </a:r>
            <a:r>
              <a:rPr lang="en-GB" baseline="30000" dirty="0"/>
              <a:t>7</a:t>
            </a:r>
            <a:r>
              <a:rPr lang="en-GB" dirty="0"/>
              <a:t> m s</a:t>
            </a:r>
            <a:r>
              <a:rPr lang="en-GB" baseline="30000" dirty="0"/>
              <a:t>–1</a:t>
            </a:r>
            <a:r>
              <a:rPr lang="en-GB" dirty="0" smtClean="0"/>
              <a:t>.  (</a:t>
            </a:r>
            <a:r>
              <a:rPr lang="en-GB" dirty="0"/>
              <a:t>3)</a:t>
            </a:r>
          </a:p>
          <a:p>
            <a:r>
              <a:rPr lang="en-GB" dirty="0"/>
              <a:t>(ii) Calculate the momentum of the alpha particle, stating an appropriate unit.</a:t>
            </a:r>
          </a:p>
          <a:p>
            <a:r>
              <a:rPr lang="en-GB" dirty="0"/>
              <a:t>answer = </a:t>
            </a:r>
            <a:r>
              <a:rPr lang="en-GB" dirty="0" smtClean="0"/>
              <a:t>.....................................  (</a:t>
            </a:r>
            <a:r>
              <a:rPr lang="en-GB" dirty="0"/>
              <a:t>3)</a:t>
            </a:r>
          </a:p>
          <a:p>
            <a:r>
              <a:rPr lang="en-GB" dirty="0"/>
              <a:t>(iii) Calculate the de Broglie wavelength of the alpha particle.</a:t>
            </a:r>
          </a:p>
          <a:p>
            <a:r>
              <a:rPr lang="en-GB" dirty="0"/>
              <a:t>answer = ..................................... m</a:t>
            </a:r>
            <a:r>
              <a:rPr lang="en-GB" dirty="0" smtClean="0"/>
              <a:t>  (2</a:t>
            </a:r>
            <a:r>
              <a:rPr lang="en-GB" dirty="0"/>
              <a:t>)</a:t>
            </a:r>
          </a:p>
          <a:p>
            <a:pPr marL="0" indent="0">
              <a:buNone/>
            </a:pPr>
            <a:r>
              <a:rPr lang="en-GB" dirty="0"/>
              <a:t/>
            </a:r>
            <a:br>
              <a:rPr lang="en-GB" dirty="0"/>
            </a:br>
            <a:endParaRPr lang="en-GB" dirty="0"/>
          </a:p>
          <a:p>
            <a:endParaRPr lang="en-GB" dirty="0"/>
          </a:p>
        </p:txBody>
      </p:sp>
    </p:spTree>
    <p:extLst>
      <p:ext uri="{BB962C8B-B14F-4D97-AF65-F5344CB8AC3E}">
        <p14:creationId xmlns:p14="http://schemas.microsoft.com/office/powerpoint/2010/main" val="1455984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fontScale="85000" lnSpcReduction="10000"/>
          </a:bodyPr>
          <a:lstStyle/>
          <a:p>
            <a:r>
              <a:rPr lang="en-GB" b="1" dirty="0"/>
              <a:t>High Level (good to excellent) 5 or 6 marks</a:t>
            </a:r>
            <a:endParaRPr lang="en-GB" dirty="0" smtClean="0"/>
          </a:p>
          <a:p>
            <a:r>
              <a:rPr lang="en-GB" dirty="0"/>
              <a:t>The candidate provides a comprehensive and coherent description </a:t>
            </a:r>
            <a:r>
              <a:rPr lang="en-GB" dirty="0" smtClean="0"/>
              <a:t>which includes </a:t>
            </a:r>
            <a:r>
              <a:rPr lang="en-GB" dirty="0"/>
              <a:t>a clear explanation of threshold frequency and why this cannot be</a:t>
            </a:r>
            <a:br>
              <a:rPr lang="en-GB" dirty="0"/>
            </a:br>
            <a:r>
              <a:rPr lang="en-GB" dirty="0"/>
              <a:t>explained by the wave theory. The description should include a </a:t>
            </a:r>
            <a:r>
              <a:rPr lang="en-GB" dirty="0" smtClean="0"/>
              <a:t>clear explanation </a:t>
            </a:r>
            <a:r>
              <a:rPr lang="en-GB" dirty="0"/>
              <a:t>of the photon model of light and this should be linked to </a:t>
            </a:r>
            <a:r>
              <a:rPr lang="en-GB" dirty="0" smtClean="0"/>
              <a:t>the observations </a:t>
            </a:r>
            <a:r>
              <a:rPr lang="en-GB" dirty="0"/>
              <a:t>such as threshold frequency, the lack of time delay or</a:t>
            </a:r>
            <a:br>
              <a:rPr lang="en-GB" dirty="0"/>
            </a:br>
            <a:r>
              <a:rPr lang="en-GB" dirty="0"/>
              <a:t>mentions 1 to 1 interaction, the could not be explained by the wave model.</a:t>
            </a:r>
          </a:p>
        </p:txBody>
      </p:sp>
    </p:spTree>
    <p:extLst>
      <p:ext uri="{BB962C8B-B14F-4D97-AF65-F5344CB8AC3E}">
        <p14:creationId xmlns:p14="http://schemas.microsoft.com/office/powerpoint/2010/main" val="2357492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lnSpcReduction="10000"/>
          </a:bodyPr>
          <a:lstStyle/>
          <a:p>
            <a:r>
              <a:rPr lang="en-GB" b="1" dirty="0"/>
              <a:t>Intermediate Level (modest to adequate) 3 or 4 marks</a:t>
            </a:r>
            <a:endParaRPr lang="en-GB" dirty="0"/>
          </a:p>
          <a:p>
            <a:r>
              <a:rPr lang="en-GB" dirty="0" smtClean="0"/>
              <a:t>The </a:t>
            </a:r>
            <a:r>
              <a:rPr lang="en-GB" dirty="0"/>
              <a:t>candidate provides an explanation of threshold frequency and </a:t>
            </a:r>
            <a:r>
              <a:rPr lang="en-GB" dirty="0" smtClean="0"/>
              <a:t>work function</a:t>
            </a:r>
            <a:r>
              <a:rPr lang="en-GB" dirty="0"/>
              <a:t>. The candidate explains the photon model of light and how this </a:t>
            </a:r>
            <a:r>
              <a:rPr lang="en-GB" dirty="0" smtClean="0"/>
              <a:t>can provide </a:t>
            </a:r>
            <a:r>
              <a:rPr lang="en-GB" dirty="0"/>
              <a:t>an explanation of threshold frequency, </a:t>
            </a:r>
            <a:r>
              <a:rPr lang="en-GB" dirty="0" smtClean="0"/>
              <a:t>e.g. </a:t>
            </a:r>
            <a:r>
              <a:rPr lang="en-GB" dirty="0"/>
              <a:t>relates energy of </a:t>
            </a:r>
            <a:r>
              <a:rPr lang="en-GB" dirty="0" smtClean="0"/>
              <a:t>photon to </a:t>
            </a:r>
            <a:r>
              <a:rPr lang="en-GB" dirty="0"/>
              <a:t>frequency or talks about packets of energy.</a:t>
            </a:r>
          </a:p>
          <a:p>
            <a:endParaRPr lang="en-GB" dirty="0"/>
          </a:p>
        </p:txBody>
      </p:sp>
    </p:spTree>
    <p:extLst>
      <p:ext uri="{BB962C8B-B14F-4D97-AF65-F5344CB8AC3E}">
        <p14:creationId xmlns:p14="http://schemas.microsoft.com/office/powerpoint/2010/main" val="221314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a:bodyPr>
          <a:lstStyle/>
          <a:p>
            <a:r>
              <a:rPr lang="en-GB" b="1" dirty="0"/>
              <a:t>Low Level (poor to limited) 1 or 2 marks</a:t>
            </a:r>
            <a:endParaRPr lang="en-GB" dirty="0"/>
          </a:p>
          <a:p>
            <a:r>
              <a:rPr lang="en-GB" dirty="0" smtClean="0"/>
              <a:t>States </a:t>
            </a:r>
            <a:r>
              <a:rPr lang="en-GB" dirty="0"/>
              <a:t>what is meant by photoelectric effect. Knowledge of </a:t>
            </a:r>
            <a:r>
              <a:rPr lang="en-GB" dirty="0" smtClean="0"/>
              <a:t>photons/packets of </a:t>
            </a:r>
            <a:r>
              <a:rPr lang="en-GB" dirty="0"/>
              <a:t>energy.</a:t>
            </a:r>
          </a:p>
          <a:p>
            <a:endParaRPr lang="en-GB" dirty="0"/>
          </a:p>
        </p:txBody>
      </p:sp>
    </p:spTree>
    <p:extLst>
      <p:ext uri="{BB962C8B-B14F-4D97-AF65-F5344CB8AC3E}">
        <p14:creationId xmlns:p14="http://schemas.microsoft.com/office/powerpoint/2010/main" val="390038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Sparking Students?!</a:t>
            </a:r>
            <a:endParaRPr lang="en-GB" dirty="0"/>
          </a:p>
        </p:txBody>
      </p:sp>
      <p:sp>
        <p:nvSpPr>
          <p:cNvPr id="3" name="Content Placeholder 2"/>
          <p:cNvSpPr>
            <a:spLocks noGrp="1"/>
          </p:cNvSpPr>
          <p:nvPr>
            <p:ph idx="1"/>
          </p:nvPr>
        </p:nvSpPr>
        <p:spPr/>
        <p:txBody>
          <a:bodyPr/>
          <a:lstStyle/>
          <a:p>
            <a:r>
              <a:rPr lang="en-GB" dirty="0"/>
              <a:t>Johann </a:t>
            </a:r>
            <a:r>
              <a:rPr lang="en-GB" dirty="0" err="1" smtClean="0"/>
              <a:t>Elster</a:t>
            </a:r>
            <a:r>
              <a:rPr lang="en-GB" dirty="0" smtClean="0"/>
              <a:t> </a:t>
            </a:r>
            <a:r>
              <a:rPr lang="en-GB" dirty="0"/>
              <a:t>and Hans </a:t>
            </a:r>
            <a:r>
              <a:rPr lang="en-GB" dirty="0" err="1"/>
              <a:t>Geitel</a:t>
            </a:r>
            <a:r>
              <a:rPr lang="en-GB" dirty="0"/>
              <a:t> </a:t>
            </a:r>
            <a:r>
              <a:rPr lang="en-GB" dirty="0" smtClean="0"/>
              <a:t>students </a:t>
            </a:r>
            <a:r>
              <a:rPr lang="en-GB" dirty="0"/>
              <a:t>in Heidelberg, developed the first practical photoelectric cells that could be used to measure the intensity of </a:t>
            </a:r>
            <a:r>
              <a:rPr lang="en-GB" dirty="0" smtClean="0"/>
              <a:t>light.</a:t>
            </a:r>
            <a:endParaRPr lang="en-GB" baseline="30000" dirty="0"/>
          </a:p>
          <a:p>
            <a:r>
              <a:rPr lang="en-GB" dirty="0" err="1" smtClean="0"/>
              <a:t>Elster</a:t>
            </a:r>
            <a:r>
              <a:rPr lang="en-GB" dirty="0" smtClean="0"/>
              <a:t> </a:t>
            </a:r>
            <a:r>
              <a:rPr lang="en-GB" dirty="0"/>
              <a:t>and </a:t>
            </a:r>
            <a:r>
              <a:rPr lang="en-GB" dirty="0" err="1"/>
              <a:t>Geitel</a:t>
            </a:r>
            <a:r>
              <a:rPr lang="en-GB" dirty="0"/>
              <a:t> had investigated with great success the effects produced by light on electrified bodies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5257800"/>
            <a:ext cx="3015502" cy="1371600"/>
          </a:xfrm>
          <a:prstGeom prst="rect">
            <a:avLst/>
          </a:prstGeom>
        </p:spPr>
      </p:pic>
    </p:spTree>
    <p:extLst>
      <p:ext uri="{BB962C8B-B14F-4D97-AF65-F5344CB8AC3E}">
        <p14:creationId xmlns:p14="http://schemas.microsoft.com/office/powerpoint/2010/main" val="2412724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fontScale="62500" lnSpcReduction="20000"/>
          </a:bodyPr>
          <a:lstStyle/>
          <a:p>
            <a:r>
              <a:rPr lang="en-GB" b="1" dirty="0"/>
              <a:t>The explanation expected in a competent answer should include a</a:t>
            </a:r>
            <a:br>
              <a:rPr lang="en-GB" b="1" dirty="0"/>
            </a:br>
            <a:r>
              <a:rPr lang="en-GB" b="1" dirty="0"/>
              <a:t>coherent account of the significance of threshold frequency and how</a:t>
            </a:r>
            <a:br>
              <a:rPr lang="en-GB" b="1" dirty="0"/>
            </a:br>
            <a:r>
              <a:rPr lang="en-GB" b="1" dirty="0"/>
              <a:t>this supports the particle nature of electromagnetic waves.</a:t>
            </a:r>
            <a:endParaRPr lang="en-GB" dirty="0"/>
          </a:p>
          <a:p>
            <a:r>
              <a:rPr lang="en-GB" dirty="0"/>
              <a:t>• threshold frequency minimum frequency for emission of electrons</a:t>
            </a:r>
          </a:p>
          <a:p>
            <a:r>
              <a:rPr lang="en-GB" dirty="0"/>
              <a:t>• if frequency below the threshold frequency, no emission</a:t>
            </a:r>
            <a:br>
              <a:rPr lang="en-GB" dirty="0"/>
            </a:br>
            <a:r>
              <a:rPr lang="en-GB" dirty="0"/>
              <a:t>even if intensity increased</a:t>
            </a:r>
          </a:p>
          <a:p>
            <a:r>
              <a:rPr lang="en-GB" dirty="0"/>
              <a:t>• because the energy of the photon is less than the work function</a:t>
            </a:r>
          </a:p>
          <a:p>
            <a:r>
              <a:rPr lang="en-GB" dirty="0"/>
              <a:t>• wave theory can not explain this as energy of wave</a:t>
            </a:r>
            <a:br>
              <a:rPr lang="en-GB" dirty="0"/>
            </a:br>
            <a:r>
              <a:rPr lang="en-GB" dirty="0"/>
              <a:t>increases with intensity</a:t>
            </a:r>
          </a:p>
          <a:p>
            <a:r>
              <a:rPr lang="en-GB" dirty="0"/>
              <a:t>• light travels as photons</a:t>
            </a:r>
          </a:p>
          <a:p>
            <a:r>
              <a:rPr lang="en-GB" dirty="0"/>
              <a:t>• photons have energy that depends on frequency</a:t>
            </a:r>
          </a:p>
          <a:p>
            <a:r>
              <a:rPr lang="en-GB" dirty="0"/>
              <a:t>• if frequency is above threshold photon have enough energy</a:t>
            </a:r>
          </a:p>
          <a:p>
            <a:r>
              <a:rPr lang="en-GB" dirty="0"/>
              <a:t>• mention of lack of time delay</a:t>
            </a:r>
          </a:p>
          <a:p>
            <a:endParaRPr lang="en-GB" dirty="0"/>
          </a:p>
        </p:txBody>
      </p:sp>
    </p:spTree>
    <p:extLst>
      <p:ext uri="{BB962C8B-B14F-4D97-AF65-F5344CB8AC3E}">
        <p14:creationId xmlns:p14="http://schemas.microsoft.com/office/powerpoint/2010/main" val="3774625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5" name="Content Placeholder 4"/>
          <p:cNvPicPr>
            <a:picLocks noGrp="1" noChangeAspect="1"/>
          </p:cNvPicPr>
          <p:nvPr>
            <p:ph idx="1"/>
          </p:nvPr>
        </p:nvPicPr>
        <p:blipFill>
          <a:blip r:embed="rId2"/>
          <a:stretch>
            <a:fillRect/>
          </a:stretch>
        </p:blipFill>
        <p:spPr>
          <a:xfrm>
            <a:off x="990600" y="1681956"/>
            <a:ext cx="7238999" cy="4919082"/>
          </a:xfrm>
          <a:prstGeom prst="rect">
            <a:avLst/>
          </a:prstGeom>
        </p:spPr>
      </p:pic>
    </p:spTree>
    <p:extLst>
      <p:ext uri="{BB962C8B-B14F-4D97-AF65-F5344CB8AC3E}">
        <p14:creationId xmlns:p14="http://schemas.microsoft.com/office/powerpoint/2010/main" val="2114306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a:t>Electrons exhibit </a:t>
            </a:r>
            <a:r>
              <a:rPr lang="en-GB" i="1" dirty="0"/>
              <a:t>wave properties</a:t>
            </a:r>
            <a:r>
              <a:rPr lang="en-GB" dirty="0"/>
              <a:t>.</a:t>
            </a:r>
          </a:p>
          <a:p>
            <a:r>
              <a:rPr lang="en-GB" dirty="0"/>
              <a:t>(a) What phenomenon can be used to demonstrate the wave properties of electrons? Details of any apparatus used are not required</a:t>
            </a:r>
            <a:r>
              <a:rPr lang="en-GB" dirty="0" smtClean="0"/>
              <a:t>.  (</a:t>
            </a:r>
            <a:r>
              <a:rPr lang="en-GB" dirty="0"/>
              <a:t>1)</a:t>
            </a:r>
          </a:p>
          <a:p>
            <a:r>
              <a:rPr lang="en-GB" dirty="0"/>
              <a:t>(b) Calculate the de Broglie wavelength of electrons travelling at a speed of 4.50 × 10</a:t>
            </a:r>
            <a:r>
              <a:rPr lang="en-GB" baseline="30000" dirty="0"/>
              <a:t>5</a:t>
            </a:r>
            <a:r>
              <a:rPr lang="en-GB" dirty="0"/>
              <a:t> m s</a:t>
            </a:r>
            <a:r>
              <a:rPr lang="en-GB" baseline="30000" dirty="0"/>
              <a:t>–1</a:t>
            </a:r>
            <a:r>
              <a:rPr lang="en-GB" dirty="0"/>
              <a:t>.</a:t>
            </a:r>
          </a:p>
          <a:p>
            <a:r>
              <a:rPr lang="en-GB" dirty="0"/>
              <a:t>answer = ..................................... </a:t>
            </a:r>
            <a:r>
              <a:rPr lang="en-GB" dirty="0" smtClean="0"/>
              <a:t>m   (</a:t>
            </a:r>
            <a:r>
              <a:rPr lang="en-GB" dirty="0"/>
              <a:t>2)</a:t>
            </a:r>
          </a:p>
          <a:p>
            <a:r>
              <a:rPr lang="en-GB" dirty="0"/>
              <a:t>(c)</a:t>
            </a:r>
            <a:r>
              <a:rPr lang="en-GB" b="1" dirty="0"/>
              <a:t> </a:t>
            </a:r>
            <a:r>
              <a:rPr lang="en-GB" dirty="0"/>
              <a:t>The muon has a mass equal to 207 times the mass of an electron.</a:t>
            </a:r>
            <a:br>
              <a:rPr lang="en-GB" dirty="0"/>
            </a:br>
            <a:r>
              <a:rPr lang="en-GB" dirty="0"/>
              <a:t>Calculate the speed of muons with the same de Broglie wavelength as the electrons in part (b).</a:t>
            </a:r>
          </a:p>
          <a:p>
            <a:r>
              <a:rPr lang="en-GB" dirty="0"/>
              <a:t>answer = ........................................ m </a:t>
            </a:r>
            <a:r>
              <a:rPr lang="en-GB" dirty="0" smtClean="0"/>
              <a:t>s</a:t>
            </a:r>
            <a:r>
              <a:rPr lang="en-GB" baseline="30000" dirty="0" smtClean="0"/>
              <a:t>–1  </a:t>
            </a:r>
            <a:r>
              <a:rPr lang="en-GB" dirty="0" smtClean="0"/>
              <a:t>(</a:t>
            </a:r>
            <a:r>
              <a:rPr lang="en-GB" dirty="0"/>
              <a:t>3</a:t>
            </a:r>
            <a:r>
              <a:rPr lang="en-GB" dirty="0" smtClean="0"/>
              <a:t>)</a:t>
            </a:r>
            <a:r>
              <a:rPr lang="en-GB" dirty="0"/>
              <a:t/>
            </a:r>
            <a:br>
              <a:rPr lang="en-GB" dirty="0"/>
            </a:br>
            <a:endParaRPr lang="en-GB" dirty="0"/>
          </a:p>
          <a:p>
            <a:endParaRPr lang="en-GB" dirty="0"/>
          </a:p>
        </p:txBody>
      </p:sp>
    </p:spTree>
    <p:extLst>
      <p:ext uri="{BB962C8B-B14F-4D97-AF65-F5344CB8AC3E}">
        <p14:creationId xmlns:p14="http://schemas.microsoft.com/office/powerpoint/2010/main" val="32233666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a:bodyPr>
          <a:lstStyle/>
          <a:p>
            <a:r>
              <a:rPr lang="en-GB" dirty="0"/>
              <a:t>(a) (electron) diffraction/interference/superposition </a:t>
            </a:r>
            <a:r>
              <a:rPr lang="en-GB" b="1" dirty="0"/>
              <a:t>(1)</a:t>
            </a:r>
            <a:endParaRPr lang="en-GB" dirty="0"/>
          </a:p>
          <a:p>
            <a:r>
              <a:rPr lang="en-GB" dirty="0" smtClean="0"/>
              <a:t>(</a:t>
            </a:r>
            <a:r>
              <a:rPr lang="en-GB" dirty="0"/>
              <a:t>b) (use of </a:t>
            </a:r>
            <a:r>
              <a:rPr lang="en-GB" i="1" dirty="0"/>
              <a:t>λ </a:t>
            </a:r>
            <a:r>
              <a:rPr lang="en-GB" dirty="0"/>
              <a:t>= </a:t>
            </a:r>
            <a:r>
              <a:rPr lang="en-GB" i="1" dirty="0"/>
              <a:t>h/mv</a:t>
            </a:r>
            <a:r>
              <a:rPr lang="en-GB" dirty="0"/>
              <a:t>)</a:t>
            </a:r>
          </a:p>
          <a:p>
            <a:r>
              <a:rPr lang="en-GB" i="1" dirty="0"/>
              <a:t>λ </a:t>
            </a:r>
            <a:r>
              <a:rPr lang="en-GB" dirty="0"/>
              <a:t>= 6.63 × 10</a:t>
            </a:r>
            <a:r>
              <a:rPr lang="en-GB" baseline="30000" dirty="0"/>
              <a:t>–34</a:t>
            </a:r>
            <a:r>
              <a:rPr lang="en-GB" dirty="0"/>
              <a:t>/(9.11 × 10</a:t>
            </a:r>
            <a:r>
              <a:rPr lang="en-GB" baseline="30000" dirty="0"/>
              <a:t>–31</a:t>
            </a:r>
            <a:r>
              <a:rPr lang="en-GB" dirty="0"/>
              <a:t> × 4.50 × 10</a:t>
            </a:r>
            <a:r>
              <a:rPr lang="en-GB" baseline="30000" dirty="0"/>
              <a:t>5</a:t>
            </a:r>
            <a:r>
              <a:rPr lang="en-GB" dirty="0"/>
              <a:t>) </a:t>
            </a:r>
            <a:r>
              <a:rPr lang="en-GB" b="1" dirty="0"/>
              <a:t>(1)</a:t>
            </a:r>
            <a:endParaRPr lang="en-GB" dirty="0"/>
          </a:p>
          <a:p>
            <a:r>
              <a:rPr lang="en-GB" i="1" dirty="0"/>
              <a:t>λ </a:t>
            </a:r>
            <a:r>
              <a:rPr lang="en-GB" dirty="0"/>
              <a:t>= 1.6 × 10</a:t>
            </a:r>
            <a:r>
              <a:rPr lang="en-GB" baseline="30000" dirty="0"/>
              <a:t>–9</a:t>
            </a:r>
            <a:r>
              <a:rPr lang="en-GB" dirty="0"/>
              <a:t> (m) </a:t>
            </a:r>
            <a:r>
              <a:rPr lang="en-GB" b="1" dirty="0"/>
              <a:t>(1)</a:t>
            </a:r>
            <a:endParaRPr lang="en-GB" dirty="0"/>
          </a:p>
          <a:p>
            <a:r>
              <a:rPr lang="en-GB" dirty="0" smtClean="0"/>
              <a:t>(</a:t>
            </a:r>
            <a:r>
              <a:rPr lang="en-GB" dirty="0"/>
              <a:t>c) 207 × 9.11 × 10</a:t>
            </a:r>
            <a:r>
              <a:rPr lang="en-GB" baseline="30000" dirty="0"/>
              <a:t>–31</a:t>
            </a:r>
            <a:r>
              <a:rPr lang="en-GB" dirty="0"/>
              <a:t> </a:t>
            </a:r>
            <a:r>
              <a:rPr lang="en-GB" b="1" dirty="0"/>
              <a:t>(1)</a:t>
            </a:r>
            <a:r>
              <a:rPr lang="en-GB" dirty="0"/>
              <a:t> × </a:t>
            </a:r>
            <a:r>
              <a:rPr lang="en-GB" i="1" dirty="0"/>
              <a:t>v </a:t>
            </a:r>
            <a:r>
              <a:rPr lang="en-GB" dirty="0"/>
              <a:t>= 6.63 × 10</a:t>
            </a:r>
            <a:r>
              <a:rPr lang="en-GB" baseline="30000" dirty="0"/>
              <a:t>–34</a:t>
            </a:r>
            <a:r>
              <a:rPr lang="en-GB" dirty="0"/>
              <a:t>/1.6 × 10</a:t>
            </a:r>
            <a:r>
              <a:rPr lang="en-GB" baseline="30000" dirty="0"/>
              <a:t>–7</a:t>
            </a:r>
            <a:r>
              <a:rPr lang="en-GB" dirty="0"/>
              <a:t> </a:t>
            </a:r>
            <a:r>
              <a:rPr lang="en-GB" b="1" dirty="0"/>
              <a:t>(1)</a:t>
            </a:r>
            <a:endParaRPr lang="en-GB" dirty="0"/>
          </a:p>
          <a:p>
            <a:r>
              <a:rPr lang="en-GB" i="1" dirty="0"/>
              <a:t>v </a:t>
            </a:r>
            <a:r>
              <a:rPr lang="en-GB" dirty="0"/>
              <a:t>= 2200 (2170) (m s</a:t>
            </a:r>
            <a:r>
              <a:rPr lang="en-GB" baseline="30000" dirty="0"/>
              <a:t>–1</a:t>
            </a:r>
            <a:r>
              <a:rPr lang="en-GB" dirty="0"/>
              <a:t>) </a:t>
            </a:r>
            <a:r>
              <a:rPr lang="en-GB" b="1" dirty="0"/>
              <a:t>(1)</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35759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Hertz to the Rescue</a:t>
            </a:r>
            <a:endParaRPr lang="en-GB" dirty="0"/>
          </a:p>
        </p:txBody>
      </p:sp>
      <p:sp>
        <p:nvSpPr>
          <p:cNvPr id="3" name="Content Placeholder 2"/>
          <p:cNvSpPr>
            <a:spLocks noGrp="1"/>
          </p:cNvSpPr>
          <p:nvPr>
            <p:ph idx="1"/>
          </p:nvPr>
        </p:nvSpPr>
        <p:spPr/>
        <p:txBody>
          <a:bodyPr>
            <a:normAutofit fontScale="85000" lnSpcReduction="10000"/>
          </a:bodyPr>
          <a:lstStyle/>
          <a:p>
            <a:r>
              <a:rPr lang="en-GB" dirty="0"/>
              <a:t>In 1887, Heinrich Hertz observed the photoelectric effect and the production and reception of electromagnetic </a:t>
            </a:r>
            <a:r>
              <a:rPr lang="en-GB" dirty="0" smtClean="0"/>
              <a:t>waves.</a:t>
            </a:r>
            <a:endParaRPr lang="en-GB" baseline="30000" dirty="0"/>
          </a:p>
          <a:p>
            <a:r>
              <a:rPr lang="en-GB" dirty="0" smtClean="0"/>
              <a:t>He </a:t>
            </a:r>
            <a:r>
              <a:rPr lang="en-GB" dirty="0"/>
              <a:t>published these observations in the journal </a:t>
            </a:r>
            <a:r>
              <a:rPr lang="en-GB" dirty="0" err="1"/>
              <a:t>Annalen</a:t>
            </a:r>
            <a:r>
              <a:rPr lang="en-GB" dirty="0"/>
              <a:t> der </a:t>
            </a:r>
            <a:r>
              <a:rPr lang="en-GB" dirty="0" err="1"/>
              <a:t>Physik</a:t>
            </a:r>
            <a:r>
              <a:rPr lang="en-GB" dirty="0"/>
              <a:t>. </a:t>
            </a:r>
            <a:endParaRPr lang="en-GB" dirty="0" smtClean="0"/>
          </a:p>
          <a:p>
            <a:r>
              <a:rPr lang="en-GB" dirty="0" smtClean="0"/>
              <a:t>His </a:t>
            </a:r>
            <a:r>
              <a:rPr lang="en-GB" dirty="0"/>
              <a:t>receiver consisted of a coil with a spark gap, where a spark would be seen upon detection of electromagnetic waves. </a:t>
            </a:r>
            <a:endParaRPr lang="en-GB" dirty="0" smtClean="0"/>
          </a:p>
          <a:p>
            <a:r>
              <a:rPr lang="en-GB" dirty="0" smtClean="0"/>
              <a:t>He </a:t>
            </a:r>
            <a:r>
              <a:rPr lang="en-GB" dirty="0"/>
              <a:t>placed the apparatus in a darkened box to see the spark better. However, he noticed that the maximum spark length was reduced when in the box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79248"/>
            <a:ext cx="1234440" cy="1621015"/>
          </a:xfrm>
          <a:prstGeom prst="rect">
            <a:avLst/>
          </a:prstGeom>
        </p:spPr>
      </p:pic>
    </p:spTree>
    <p:extLst>
      <p:ext uri="{BB962C8B-B14F-4D97-AF65-F5344CB8AC3E}">
        <p14:creationId xmlns:p14="http://schemas.microsoft.com/office/powerpoint/2010/main" val="29669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Hertz’s Spark Gap Generator</a:t>
            </a:r>
            <a:endParaRPr lang="en-GB" dirty="0"/>
          </a:p>
        </p:txBody>
      </p:sp>
      <p:sp>
        <p:nvSpPr>
          <p:cNvPr id="3" name="Content Placeholder 2"/>
          <p:cNvSpPr>
            <a:spLocks noGrp="1"/>
          </p:cNvSpPr>
          <p:nvPr>
            <p:ph idx="1"/>
          </p:nvPr>
        </p:nvSpPr>
        <p:spPr>
          <a:xfrm>
            <a:off x="446103" y="1600200"/>
            <a:ext cx="8229600" cy="4525963"/>
          </a:xfrm>
        </p:spPr>
        <p:txBody>
          <a:bodyPr>
            <a:normAutofit/>
          </a:bodyPr>
          <a:lstStyle/>
          <a:p>
            <a:pPr lvl="0"/>
            <a:r>
              <a:rPr lang="en-US" altLang="en-US" dirty="0">
                <a:latin typeface="Arial" panose="020B0604020202020204" pitchFamily="34" charset="0"/>
                <a:ea typeface="Times New Roman" panose="02020603050405020304" pitchFamily="18" charset="0"/>
                <a:cs typeface="Times New Roman" panose="02020603050405020304" pitchFamily="18" charset="0"/>
              </a:rPr>
              <a:t>Hertz </a:t>
            </a:r>
            <a:r>
              <a:rPr lang="en-US" altLang="en-US" dirty="0" smtClean="0">
                <a:latin typeface="Arial" panose="020B0604020202020204" pitchFamily="34" charset="0"/>
                <a:ea typeface="Times New Roman" panose="02020603050405020304" pitchFamily="18" charset="0"/>
                <a:cs typeface="Times New Roman" panose="02020603050405020304" pitchFamily="18" charset="0"/>
              </a:rPr>
              <a:t>set </a:t>
            </a:r>
            <a:r>
              <a:rPr lang="en-US" altLang="en-US" dirty="0">
                <a:latin typeface="Arial" panose="020B0604020202020204" pitchFamily="34" charset="0"/>
                <a:ea typeface="Times New Roman" panose="02020603050405020304" pitchFamily="18" charset="0"/>
                <a:cs typeface="Times New Roman" panose="02020603050405020304" pitchFamily="18" charset="0"/>
              </a:rPr>
              <a:t>up the first spark transmitter and receiver. </a:t>
            </a:r>
            <a:endParaRPr lang="en-US" altLang="en-US" dirty="0" smtClean="0">
              <a:latin typeface="Arial" panose="020B0604020202020204" pitchFamily="34" charset="0"/>
              <a:ea typeface="Times New Roman" panose="02020603050405020304" pitchFamily="18" charset="0"/>
              <a:cs typeface="Times New Roman" panose="02020603050405020304" pitchFamily="18" charset="0"/>
            </a:endParaRPr>
          </a:p>
          <a:p>
            <a:pPr lvl="0"/>
            <a:r>
              <a:rPr lang="en-US" altLang="en-US" dirty="0" smtClean="0">
                <a:latin typeface="Arial" panose="020B0604020202020204" pitchFamily="34" charset="0"/>
                <a:ea typeface="Times New Roman" panose="02020603050405020304" pitchFamily="18" charset="0"/>
                <a:cs typeface="Times New Roman" panose="02020603050405020304" pitchFamily="18" charset="0"/>
              </a:rPr>
              <a:t>The </a:t>
            </a:r>
            <a:r>
              <a:rPr lang="en-US" altLang="en-US" dirty="0">
                <a:latin typeface="Arial" panose="020B0604020202020204" pitchFamily="34" charset="0"/>
                <a:ea typeface="Times New Roman" panose="02020603050405020304" pitchFamily="18" charset="0"/>
                <a:cs typeface="Times New Roman" panose="02020603050405020304" pitchFamily="18" charset="0"/>
              </a:rPr>
              <a:t>transmitter consisted of a Leyden jar and a coil of wire, the ends of which were left open so a small gap was </a:t>
            </a:r>
            <a:r>
              <a:rPr lang="en-US" altLang="en-US" dirty="0" smtClean="0">
                <a:latin typeface="Arial" panose="020B0604020202020204" pitchFamily="34" charset="0"/>
                <a:ea typeface="Times New Roman" panose="02020603050405020304" pitchFamily="18" charset="0"/>
                <a:cs typeface="Times New Roman" panose="02020603050405020304" pitchFamily="18" charset="0"/>
              </a:rPr>
              <a:t>formed.</a:t>
            </a:r>
          </a:p>
          <a:p>
            <a:pPr lvl="0"/>
            <a:endParaRPr lang="en-US" altLang="en-US" dirty="0" smtClean="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26" name="Picture 2" descr="Hertz's Exepr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67200"/>
            <a:ext cx="42862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00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Hertz’s Spark Gap Generator</a:t>
            </a:r>
          </a:p>
        </p:txBody>
      </p:sp>
      <p:sp>
        <p:nvSpPr>
          <p:cNvPr id="3" name="Content Placeholder 2"/>
          <p:cNvSpPr>
            <a:spLocks noGrp="1"/>
          </p:cNvSpPr>
          <p:nvPr>
            <p:ph idx="1"/>
          </p:nvPr>
        </p:nvSpPr>
        <p:spPr/>
        <p:txBody>
          <a:bodyPr>
            <a:normAutofit fontScale="77500" lnSpcReduction="20000"/>
          </a:bodyPr>
          <a:lstStyle/>
          <a:p>
            <a:r>
              <a:rPr lang="en-GB" dirty="0">
                <a:latin typeface="Arial" panose="020B0604020202020204" pitchFamily="34" charset="0"/>
                <a:cs typeface="Arial" panose="020B0604020202020204" pitchFamily="34" charset="0"/>
              </a:rPr>
              <a:t>For the receiver he employed a ring, with a gap arrangement, located at the opposite end of the room.</a:t>
            </a:r>
          </a:p>
          <a:p>
            <a:pPr lvl="0"/>
            <a:r>
              <a:rPr lang="en-US" altLang="en-US" dirty="0" smtClean="0">
                <a:latin typeface="Arial" panose="020B0604020202020204" pitchFamily="34" charset="0"/>
                <a:ea typeface="Times New Roman" panose="02020603050405020304" pitchFamily="18" charset="0"/>
                <a:cs typeface="Arial" panose="020B0604020202020204" pitchFamily="34" charset="0"/>
              </a:rPr>
              <a:t>When </a:t>
            </a:r>
            <a:r>
              <a:rPr lang="en-US" altLang="en-US" dirty="0">
                <a:latin typeface="Arial" panose="020B0604020202020204" pitchFamily="34" charset="0"/>
                <a:ea typeface="Times New Roman" panose="02020603050405020304" pitchFamily="18" charset="0"/>
                <a:cs typeface="Arial" panose="020B0604020202020204" pitchFamily="34" charset="0"/>
              </a:rPr>
              <a:t>the Leyden jar was charged sufficiently it discharged through the gap in the wire coil; and the oscillating waves thus generated were launched into the “ether” of the room and swept across the receiving coil causing sparks to occur across its spark gap.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pPr lvl="0"/>
            <a:r>
              <a:rPr lang="en-US" altLang="en-US" dirty="0" smtClean="0">
                <a:latin typeface="Arial" panose="020B0604020202020204" pitchFamily="34" charset="0"/>
                <a:ea typeface="Times New Roman" panose="02020603050405020304" pitchFamily="18" charset="0"/>
                <a:cs typeface="Arial" panose="020B0604020202020204" pitchFamily="34" charset="0"/>
              </a:rPr>
              <a:t>Hertz </a:t>
            </a:r>
            <a:r>
              <a:rPr lang="en-US" altLang="en-US" dirty="0">
                <a:latin typeface="Arial" panose="020B0604020202020204" pitchFamily="34" charset="0"/>
                <a:ea typeface="Times New Roman" panose="02020603050405020304" pitchFamily="18" charset="0"/>
                <a:cs typeface="Arial" panose="020B0604020202020204" pitchFamily="34" charset="0"/>
              </a:rPr>
              <a:t>measured the velocity of these waves and found that they were the same as that of light, 186,000 miles per second (299,330 </a:t>
            </a:r>
            <a:r>
              <a:rPr lang="en-US" altLang="en-US" dirty="0" err="1">
                <a:latin typeface="Arial" panose="020B0604020202020204" pitchFamily="34" charset="0"/>
                <a:ea typeface="Times New Roman" panose="02020603050405020304" pitchFamily="18" charset="0"/>
                <a:cs typeface="Arial" panose="020B0604020202020204" pitchFamily="34" charset="0"/>
              </a:rPr>
              <a:t>kilometres</a:t>
            </a:r>
            <a:r>
              <a:rPr lang="en-US" altLang="en-US" dirty="0">
                <a:latin typeface="Arial" panose="020B0604020202020204" pitchFamily="34" charset="0"/>
                <a:ea typeface="Times New Roman" panose="02020603050405020304" pitchFamily="18" charset="0"/>
                <a:cs typeface="Arial" panose="020B0604020202020204" pitchFamily="34" charset="0"/>
              </a:rPr>
              <a:t> per second); also measured their length and, substantiated Maxwell’s theories.</a:t>
            </a:r>
            <a:r>
              <a:rPr lang="en-US" altLang="en-US" sz="800" dirty="0">
                <a:latin typeface="Arial" panose="020B0604020202020204" pitchFamily="34" charset="0"/>
                <a:cs typeface="Arial" panose="020B0604020202020204" pitchFamily="34" charset="0"/>
              </a:rPr>
              <a:t> </a:t>
            </a:r>
            <a:endParaRPr lang="en-US" altLang="en-US" dirty="0">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4" name="Picture 3"/>
          <p:cNvPicPr>
            <a:picLocks noChangeAspect="1"/>
          </p:cNvPicPr>
          <p:nvPr/>
        </p:nvPicPr>
        <p:blipFill>
          <a:blip r:embed="rId2"/>
          <a:stretch>
            <a:fillRect/>
          </a:stretch>
        </p:blipFill>
        <p:spPr>
          <a:xfrm>
            <a:off x="7848600" y="5178050"/>
            <a:ext cx="1295400" cy="1546599"/>
          </a:xfrm>
          <a:prstGeom prst="rect">
            <a:avLst/>
          </a:prstGeom>
        </p:spPr>
      </p:pic>
    </p:spTree>
    <p:extLst>
      <p:ext uri="{BB962C8B-B14F-4D97-AF65-F5344CB8AC3E}">
        <p14:creationId xmlns:p14="http://schemas.microsoft.com/office/powerpoint/2010/main" val="2159705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DCBE86-4F60-4142-B121-F20C88ED1803}">
  <ds:schemaRefs>
    <ds:schemaRef ds:uri="http://schemas.microsoft.com/sharepoint/v3/contenttype/forms"/>
  </ds:schemaRefs>
</ds:datastoreItem>
</file>

<file path=customXml/itemProps2.xml><?xml version="1.0" encoding="utf-8"?>
<ds:datastoreItem xmlns:ds="http://schemas.openxmlformats.org/officeDocument/2006/customXml" ds:itemID="{3B44E8C5-F18F-4E84-B99B-F73AE87E5B74}">
  <ds:schemaRefs>
    <ds:schemaRef ds:uri="http://schemas.microsoft.com/office/infopath/2007/PartnerControls"/>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422C6C26-3EF7-468D-87C5-A32A409B65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5180</TotalTime>
  <Words>2349</Words>
  <Application>Microsoft Office PowerPoint</Application>
  <PresentationFormat>On-screen Show (4:3)</PresentationFormat>
  <Paragraphs>245</Paragraphs>
  <Slides>63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Cambria Math</vt:lpstr>
      <vt:lpstr>Symbol</vt:lpstr>
      <vt:lpstr>Times New Roman</vt:lpstr>
      <vt:lpstr>Wingdings</vt:lpstr>
      <vt:lpstr>Office Theme</vt:lpstr>
      <vt:lpstr>Nature of Light</vt:lpstr>
      <vt:lpstr>Intensity of Light</vt:lpstr>
      <vt:lpstr>Is light a wave or a particle??</vt:lpstr>
      <vt:lpstr>Light Sparking History</vt:lpstr>
      <vt:lpstr>Submarine Sparks?!</vt:lpstr>
      <vt:lpstr>Sparking Students?!</vt:lpstr>
      <vt:lpstr>Hertz to the Rescue</vt:lpstr>
      <vt:lpstr>Hertz’s Spark Gap Generator</vt:lpstr>
      <vt:lpstr>Hertz’s Spark Gap Generator</vt:lpstr>
      <vt:lpstr>Von Lenard</vt:lpstr>
      <vt:lpstr>Germany Vs. Scotland</vt:lpstr>
      <vt:lpstr>Jumping Electrons</vt:lpstr>
      <vt:lpstr>The Photoelectric Effect </vt:lpstr>
      <vt:lpstr>PowerPoint Presentation</vt:lpstr>
      <vt:lpstr>Einstein to the rescue (again…)</vt:lpstr>
      <vt:lpstr>PowerPoint Presentation</vt:lpstr>
      <vt:lpstr>Einstein's Photoelectric Equation </vt:lpstr>
      <vt:lpstr>PowerPoint Presentation</vt:lpstr>
      <vt:lpstr>PowerPoint Presentation</vt:lpstr>
      <vt:lpstr>Photoelectric Current </vt:lpstr>
      <vt:lpstr>Stopping Potential, Vs </vt:lpstr>
      <vt:lpstr>PowerPoint Presentation</vt:lpstr>
      <vt:lpstr>Nightclubs and Photoelectric Effect</vt:lpstr>
      <vt:lpstr>Quantum Ideas on Photoelectric Effect</vt:lpstr>
      <vt:lpstr>Video</vt:lpstr>
      <vt:lpstr>Questions</vt:lpstr>
      <vt:lpstr>Answers</vt:lpstr>
      <vt:lpstr>Answers</vt:lpstr>
      <vt:lpstr>Answers</vt:lpstr>
      <vt:lpstr>Answers</vt:lpstr>
      <vt:lpstr>Electron Energy Levels</vt:lpstr>
      <vt:lpstr>PowerPoint Presentation</vt:lpstr>
      <vt:lpstr>Why  do the elements produce colour?</vt:lpstr>
      <vt:lpstr>Energy Levels</vt:lpstr>
      <vt:lpstr>PowerPoint Presentation</vt:lpstr>
      <vt:lpstr>PowerPoint Presentation</vt:lpstr>
      <vt:lpstr>PowerPoint Presentation</vt:lpstr>
      <vt:lpstr>PowerPoint Presentation</vt:lpstr>
      <vt:lpstr>PowerPoint Presentation</vt:lpstr>
      <vt:lpstr>PowerPoint Presentation</vt:lpstr>
      <vt:lpstr>Why are the energies negative?</vt:lpstr>
      <vt:lpstr>PowerPoint Presentation</vt:lpstr>
      <vt:lpstr>Electrons</vt:lpstr>
      <vt:lpstr>Bold Statements</vt:lpstr>
      <vt:lpstr>DeBroglie Wavelength</vt:lpstr>
      <vt:lpstr>Proof of DeBroglie</vt:lpstr>
      <vt:lpstr>Metal Crystals and Electrons</vt:lpstr>
      <vt:lpstr>Davisson Germer Experiment</vt:lpstr>
      <vt:lpstr>Modern Day Electron Diffraction</vt:lpstr>
      <vt:lpstr>Worked Example</vt:lpstr>
      <vt:lpstr>Question</vt:lpstr>
      <vt:lpstr>Question</vt:lpstr>
      <vt:lpstr>Question</vt:lpstr>
      <vt:lpstr>Answer</vt:lpstr>
      <vt:lpstr>Question</vt:lpstr>
      <vt:lpstr>Question</vt:lpstr>
      <vt:lpstr>Answers</vt:lpstr>
      <vt:lpstr>Answers</vt:lpstr>
      <vt:lpstr>Answers</vt:lpstr>
      <vt:lpstr>Answers</vt:lpstr>
      <vt:lpstr>Answers</vt:lpstr>
      <vt:lpstr>Question</vt:lpstr>
      <vt:lpstr>Answers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of Light</dc:title>
  <dc:creator>Khushali Kanjee</dc:creator>
  <cp:lastModifiedBy>Andy Morris</cp:lastModifiedBy>
  <cp:revision>48</cp:revision>
  <dcterms:created xsi:type="dcterms:W3CDTF">2014-11-13T07:02:31Z</dcterms:created>
  <dcterms:modified xsi:type="dcterms:W3CDTF">2016-02-02T10:13:35Z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