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2"/>
  </p:notesMasterIdLst>
  <p:handoutMasterIdLst>
    <p:handoutMasterId r:id="rId23"/>
  </p:handoutMasterIdLst>
  <p:sldIdLst>
    <p:sldId id="321" r:id="rId5"/>
    <p:sldId id="328" r:id="rId6"/>
    <p:sldId id="339" r:id="rId7"/>
    <p:sldId id="340" r:id="rId8"/>
    <p:sldId id="341" r:id="rId9"/>
    <p:sldId id="342" r:id="rId10"/>
    <p:sldId id="343" r:id="rId11"/>
    <p:sldId id="344" r:id="rId12"/>
    <p:sldId id="345" r:id="rId13"/>
    <p:sldId id="257" r:id="rId14"/>
    <p:sldId id="323" r:id="rId15"/>
    <p:sldId id="330" r:id="rId16"/>
    <p:sldId id="263" r:id="rId17"/>
    <p:sldId id="265" r:id="rId18"/>
    <p:sldId id="281" r:id="rId19"/>
    <p:sldId id="329" r:id="rId20"/>
    <p:sldId id="33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147" autoAdjust="0"/>
    <p:restoredTop sz="96395" autoAdjust="0"/>
  </p:normalViewPr>
  <p:slideViewPr>
    <p:cSldViewPr>
      <p:cViewPr varScale="1">
        <p:scale>
          <a:sx n="115" d="100"/>
          <a:sy n="115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249B31-2EA2-428B-8871-16D92A92E0E2}" type="datetimeFigureOut">
              <a:rPr lang="en-GB" smtClean="0"/>
              <a:pPr/>
              <a:t>10/01/2019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06FEA-C46A-4EF8-830A-8D6A16026D2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39975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1-02-07T11:28:57.825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0 0,'0'0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024" units="cm"/>
          <inkml:channel name="Y" type="integer" max="768" units="cm"/>
        </inkml:traceFormat>
        <inkml:channelProperties>
          <inkml:channelProperty channel="X" name="resolution" value="32" units="1/cm"/>
          <inkml:channelProperty channel="Y" name="resolution" value="32" units="1/cm"/>
        </inkml:channelProperties>
      </inkml:inkSource>
      <inkml:timestamp xml:id="ts0" timeString="2011-02-07T11:29:03.324"/>
    </inkml:context>
    <inkml:brush xml:id="br0">
      <inkml:brushProperty name="width" value="0.03528" units="cm"/>
      <inkml:brushProperty name="height" value="0.03528" units="cm"/>
      <inkml:brushProperty name="fitToCurve" value="1"/>
      <inkml:brushProperty name="ignorePressure" value="1"/>
    </inkml:brush>
  </inkml:definitions>
  <inkml:trace contextRef="#ctx0" brushRef="#br0">25 0,'-28'28,"56"-56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C8A84-3821-4658-8AF4-A00FE50D3DCF}" type="datetimeFigureOut">
              <a:rPr lang="en-US" smtClean="0"/>
              <a:pPr/>
              <a:t>1/10/2019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76BD0-6D8B-4F2B-9DF6-0626D1686E8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49932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211260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815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436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92733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6262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0204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777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sz="3200" dirty="0" smtClean="0"/>
              <a:t>https://www.slideshare.net/MFL_HA/temas-en-volver</a:t>
            </a:r>
          </a:p>
          <a:p>
            <a:endParaRPr lang="en-GB" sz="3200" dirty="0" smtClean="0"/>
          </a:p>
          <a:p>
            <a:r>
              <a:rPr lang="en-GB" sz="3200" dirty="0" smtClean="0"/>
              <a:t>La </a:t>
            </a:r>
            <a:r>
              <a:rPr lang="en-GB" sz="3200" dirty="0" err="1" smtClean="0"/>
              <a:t>mancha</a:t>
            </a:r>
            <a:r>
              <a:rPr lang="en-GB" sz="3200" dirty="0" smtClean="0"/>
              <a:t> </a:t>
            </a:r>
            <a:r>
              <a:rPr lang="en-GB" sz="3200" dirty="0" err="1" smtClean="0"/>
              <a:t>es</a:t>
            </a:r>
            <a:r>
              <a:rPr lang="en-GB" sz="3200" dirty="0" smtClean="0"/>
              <a:t> </a:t>
            </a:r>
            <a:r>
              <a:rPr lang="en-GB" sz="3200" dirty="0" err="1" smtClean="0"/>
              <a:t>árida</a:t>
            </a:r>
            <a:r>
              <a:rPr lang="en-GB" sz="3200" dirty="0" smtClean="0"/>
              <a:t>: </a:t>
            </a:r>
          </a:p>
          <a:p>
            <a:r>
              <a:rPr lang="en-GB" sz="3200" dirty="0" smtClean="0"/>
              <a:t>El </a:t>
            </a:r>
            <a:r>
              <a:rPr lang="en-GB" sz="3200" dirty="0" err="1" smtClean="0"/>
              <a:t>viento</a:t>
            </a:r>
            <a:r>
              <a:rPr lang="en-GB" sz="3200" dirty="0" smtClean="0"/>
              <a:t>: </a:t>
            </a:r>
            <a:r>
              <a:rPr lang="en-GB" sz="3200" dirty="0" err="1" smtClean="0"/>
              <a:t>empieza</a:t>
            </a:r>
            <a:r>
              <a:rPr lang="en-GB" sz="3200" dirty="0" smtClean="0"/>
              <a:t> </a:t>
            </a:r>
            <a:r>
              <a:rPr lang="en-GB" sz="3200" dirty="0" err="1" smtClean="0"/>
              <a:t>problemas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como</a:t>
            </a:r>
            <a:r>
              <a:rPr lang="en-GB" sz="3200" baseline="0" dirty="0" smtClean="0"/>
              <a:t> el </a:t>
            </a:r>
            <a:r>
              <a:rPr lang="en-GB" sz="3200" baseline="0" dirty="0" err="1" smtClean="0"/>
              <a:t>fuego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muere</a:t>
            </a:r>
            <a:r>
              <a:rPr lang="en-GB" sz="3200" baseline="0" dirty="0" smtClean="0"/>
              <a:t> de </a:t>
            </a:r>
            <a:r>
              <a:rPr lang="en-GB" sz="3200" baseline="0" dirty="0" err="1" smtClean="0"/>
              <a:t>los</a:t>
            </a:r>
            <a:r>
              <a:rPr lang="en-GB" sz="3200" baseline="0" dirty="0" smtClean="0"/>
              <a:t> padres de </a:t>
            </a:r>
            <a:r>
              <a:rPr lang="en-GB" sz="3200" baseline="0" dirty="0" err="1" smtClean="0"/>
              <a:t>Raimunda</a:t>
            </a:r>
            <a:r>
              <a:rPr lang="en-GB" sz="3200" baseline="0" dirty="0" smtClean="0"/>
              <a:t> y Sole</a:t>
            </a:r>
          </a:p>
          <a:p>
            <a:r>
              <a:rPr lang="en-GB" sz="3200" baseline="0" dirty="0" smtClean="0"/>
              <a:t> la </a:t>
            </a:r>
            <a:r>
              <a:rPr lang="en-GB" sz="3200" baseline="0" dirty="0" err="1" smtClean="0"/>
              <a:t>lluvia</a:t>
            </a:r>
            <a:r>
              <a:rPr lang="en-GB" sz="3200" baseline="0" dirty="0" smtClean="0"/>
              <a:t> la </a:t>
            </a:r>
            <a:r>
              <a:rPr lang="en-GB" sz="3200" baseline="0" dirty="0" err="1" smtClean="0"/>
              <a:t>falacia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patética</a:t>
            </a:r>
            <a:r>
              <a:rPr lang="en-GB" sz="3200" baseline="0" dirty="0" smtClean="0"/>
              <a:t>: un element de la </a:t>
            </a:r>
            <a:r>
              <a:rPr lang="en-GB" sz="3200" baseline="0" dirty="0" err="1" smtClean="0"/>
              <a:t>naturaleza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predice</a:t>
            </a:r>
            <a:r>
              <a:rPr lang="en-GB" sz="3200" baseline="0" dirty="0" smtClean="0"/>
              <a:t> </a:t>
            </a:r>
            <a:r>
              <a:rPr lang="en-GB" sz="3200" baseline="0" dirty="0" err="1" smtClean="0"/>
              <a:t>algo</a:t>
            </a:r>
            <a:r>
              <a:rPr lang="en-GB" sz="3200" baseline="0" dirty="0" smtClean="0"/>
              <a:t> que </a:t>
            </a:r>
            <a:r>
              <a:rPr lang="en-GB" sz="3200" baseline="0" dirty="0" err="1" smtClean="0"/>
              <a:t>va</a:t>
            </a:r>
            <a:r>
              <a:rPr lang="en-GB" sz="3200" baseline="0" dirty="0" smtClean="0"/>
              <a:t> a </a:t>
            </a:r>
            <a:r>
              <a:rPr lang="en-GB" sz="3200" baseline="0" dirty="0" err="1" smtClean="0"/>
              <a:t>pasar</a:t>
            </a:r>
            <a:endParaRPr lang="en-GB" sz="3200" dirty="0" smtClean="0"/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61063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908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2353B-8144-4CBF-83A4-56A7CE2542E2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3E74B-D4DE-4AA2-964F-31C3993E4081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E6A21-6CFD-45BF-94DA-28102B55CC7E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55B71-A6D7-4D5C-A9CD-15E4965D2E27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2647A-214E-4396-88C3-F8CBF65304B4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148FA-C228-4CBA-9601-9E9E13D8A746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C8E0A-753C-4FA4-B77A-DB05EF5873D2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27F09-AF8D-4FAF-AA64-BB32CBD7D6B5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F972A-7D77-43C4-BE6D-19D2F16EB491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73093-FDC1-4E46-9B95-C0B5CA977CBF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A32DD-4876-441D-AE50-98BF345E1798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4568-AD5F-40A9-BB92-D01A63B1F070}" type="datetime1">
              <a:rPr lang="en-US" smtClean="0"/>
              <a:pPr/>
              <a:t>1/10/2019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0" lang="es-ES" dirty="0" smtClean="0"/>
              <a:t> </a:t>
            </a:r>
            <a:r>
              <a:rPr kumimoji="0" lang="es-ES" dirty="0"/>
              <a:t>- </a:t>
            </a:r>
            <a:r>
              <a:rPr kumimoji="0" lang="es-ES" dirty="0" smtClean="0"/>
              <a:t> </a:t>
            </a:r>
            <a:r>
              <a:rPr kumimoji="0" lang="es-ES" dirty="0"/>
              <a:t>2011</a:t>
            </a:r>
            <a:endParaRPr kumimoji="0"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emf"/><Relationship Id="rId4" Type="http://schemas.openxmlformats.org/officeDocument/2006/relationships/customXml" Target="../ink/ink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27075" y="-7938"/>
            <a:ext cx="10599738" cy="687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804248" y="0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FF00"/>
              </a:solidFill>
            </a:endParaRPr>
          </a:p>
          <a:p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Comic Sans MS" pitchFamily="66" charset="0"/>
              </a:rPr>
              <a:t>La </a:t>
            </a:r>
            <a:r>
              <a:rPr lang="es-ES" dirty="0">
                <a:latin typeface="Comic Sans MS" pitchFamily="66" charset="0"/>
              </a:rPr>
              <a:t>cultura urbana y </a:t>
            </a:r>
            <a:r>
              <a:rPr lang="es-ES" dirty="0" smtClean="0">
                <a:latin typeface="Comic Sans MS" pitchFamily="66" charset="0"/>
              </a:rPr>
              <a:t>rural</a:t>
            </a:r>
          </a:p>
          <a:p>
            <a:r>
              <a:rPr lang="es-ES" dirty="0" smtClean="0">
                <a:latin typeface="Comic Sans MS" pitchFamily="66" charset="0"/>
              </a:rPr>
              <a:t>El clima </a:t>
            </a:r>
            <a:endParaRPr lang="es-ES" dirty="0">
              <a:latin typeface="Comic Sans MS" pitchFamily="66" charset="0"/>
            </a:endParaRPr>
          </a:p>
          <a:p>
            <a:r>
              <a:rPr lang="es-ES" dirty="0">
                <a:latin typeface="Comic Sans MS" pitchFamily="66" charset="0"/>
              </a:rPr>
              <a:t>Tradiciones, la cultura de la </a:t>
            </a:r>
            <a:r>
              <a:rPr lang="en-GB" dirty="0" err="1">
                <a:latin typeface="Comic Sans MS" pitchFamily="66" charset="0"/>
              </a:rPr>
              <a:t>muerte</a:t>
            </a:r>
            <a:endParaRPr lang="en-GB" dirty="0">
              <a:latin typeface="Comic Sans MS" pitchFamily="66" charset="0"/>
            </a:endParaRPr>
          </a:p>
          <a:p>
            <a:r>
              <a:rPr lang="en-GB" dirty="0" smtClean="0">
                <a:latin typeface="Comic Sans MS" pitchFamily="66" charset="0"/>
              </a:rPr>
              <a:t>El </a:t>
            </a:r>
            <a:r>
              <a:rPr lang="en-GB" dirty="0" err="1">
                <a:latin typeface="Comic Sans MS" pitchFamily="66" charset="0"/>
              </a:rPr>
              <a:t>renacer</a:t>
            </a:r>
            <a:r>
              <a:rPr lang="en-GB" dirty="0">
                <a:latin typeface="Comic Sans MS" pitchFamily="66" charset="0"/>
              </a:rPr>
              <a:t>: </a:t>
            </a:r>
            <a:r>
              <a:rPr lang="en-GB" dirty="0" err="1">
                <a:latin typeface="Comic Sans MS" pitchFamily="66" charset="0"/>
              </a:rPr>
              <a:t>volver</a:t>
            </a:r>
            <a:endParaRPr lang="en-GB" dirty="0">
              <a:latin typeface="Comic Sans MS" pitchFamily="66" charset="0"/>
            </a:endParaRPr>
          </a:p>
          <a:p>
            <a:r>
              <a:rPr lang="es-ES" dirty="0">
                <a:latin typeface="Comic Sans MS" pitchFamily="66" charset="0"/>
              </a:rPr>
              <a:t>La </a:t>
            </a:r>
            <a:r>
              <a:rPr lang="es-ES" dirty="0" smtClean="0">
                <a:latin typeface="Comic Sans MS" pitchFamily="66" charset="0"/>
              </a:rPr>
              <a:t>mujer y la maternidad</a:t>
            </a:r>
            <a:endParaRPr lang="es-ES" dirty="0">
              <a:latin typeface="Comic Sans MS" pitchFamily="66" charset="0"/>
            </a:endParaRPr>
          </a:p>
          <a:p>
            <a:r>
              <a:rPr lang="es-ES" dirty="0">
                <a:latin typeface="Comic Sans MS" pitchFamily="66" charset="0"/>
              </a:rPr>
              <a:t>La </a:t>
            </a:r>
            <a:r>
              <a:rPr lang="es-ES" dirty="0" smtClean="0">
                <a:latin typeface="Comic Sans MS" pitchFamily="66" charset="0"/>
              </a:rPr>
              <a:t>familia</a:t>
            </a:r>
          </a:p>
          <a:p>
            <a:r>
              <a:rPr lang="es-ES" dirty="0" smtClean="0">
                <a:latin typeface="Comic Sans MS" pitchFamily="66" charset="0"/>
              </a:rPr>
              <a:t>Las mentiras y secretos</a:t>
            </a:r>
            <a:endParaRPr lang="es-ES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  <a:p>
            <a:endParaRPr lang="en-GB" dirty="0">
              <a:latin typeface="Comic Sans MS" pitchFamily="66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032" name="Ink 8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96939100" y="97553463"/>
              <a:ext cx="0" cy="0"/>
            </p14:xfrm>
          </p:contentPart>
        </mc:Choice>
        <mc:Fallback xmlns="">
          <p:pic>
            <p:nvPicPr>
              <p:cNvPr id="1032" name="Ink 8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939100" y="97553463"/>
                <a:ext cx="0" cy="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049" name="Ink 25"/>
              <p14:cNvContentPartPr>
                <a14:cpLocks xmlns:a14="http://schemas.microsoft.com/office/drawing/2010/main" noRot="1" noChangeAspect="1" noEditPoints="1" noChangeArrowheads="1" noChangeShapeType="1"/>
              </p14:cNvContentPartPr>
              <p14:nvPr/>
            </p14:nvContentPartPr>
            <p14:xfrm>
              <a:off x="4759325" y="4749800"/>
              <a:ext cx="9525" cy="9525"/>
            </p14:xfrm>
          </p:contentPart>
        </mc:Choice>
        <mc:Fallback xmlns="">
          <p:pic>
            <p:nvPicPr>
              <p:cNvPr id="1049" name="Ink 25"/>
              <p:cNvPicPr>
                <a:picLocks noRot="1" noChangeAspect="1" noEditPoint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751871" y="4742346"/>
                <a:ext cx="24434" cy="24434"/>
              </a:xfrm>
              <a:prstGeom prst="rect">
                <a:avLst/>
              </a:prstGeom>
            </p:spPr>
          </p:pic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538139" y="205562"/>
            <a:ext cx="8229600" cy="1143000"/>
          </a:xfrm>
          <a:prstGeom prst="rect">
            <a:avLst/>
          </a:prstGeom>
          <a:solidFill>
            <a:srgbClr val="FF0000">
              <a:alpha val="65882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>
                <a:latin typeface="Comic Sans MS" pitchFamily="66" charset="0"/>
              </a:rPr>
              <a:t>Temas principales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490" y="133"/>
            <a:ext cx="699419" cy="7943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490" y="673906"/>
            <a:ext cx="699419" cy="79434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18030" y="133"/>
            <a:ext cx="699419" cy="79434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418030" y="673906"/>
            <a:ext cx="699419" cy="7943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>
              <a:alpha val="65882"/>
            </a:srgbClr>
          </a:solidFill>
        </p:spPr>
        <p:txBody>
          <a:bodyPr>
            <a:normAutofit/>
          </a:bodyPr>
          <a:lstStyle/>
          <a:p>
            <a:r>
              <a:rPr lang="en-GB" dirty="0" smtClean="0"/>
              <a:t>La </a:t>
            </a:r>
            <a:r>
              <a:rPr lang="en-GB" dirty="0" err="1" smtClean="0"/>
              <a:t>cultura</a:t>
            </a:r>
            <a:r>
              <a:rPr lang="en-GB" dirty="0" smtClean="0"/>
              <a:t> </a:t>
            </a:r>
            <a:r>
              <a:rPr lang="en-GB" dirty="0" err="1" smtClean="0"/>
              <a:t>urbana</a:t>
            </a:r>
            <a:r>
              <a:rPr lang="en-GB" dirty="0" smtClean="0"/>
              <a:t> y rural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8461" y="1602122"/>
            <a:ext cx="8229600" cy="1180728"/>
          </a:xfrm>
          <a:solidFill>
            <a:srgbClr val="FFFF00"/>
          </a:solidFill>
        </p:spPr>
        <p:txBody>
          <a:bodyPr/>
          <a:lstStyle/>
          <a:p>
            <a:r>
              <a:rPr lang="en-GB" dirty="0" smtClean="0"/>
              <a:t>¿</a:t>
            </a:r>
            <a:r>
              <a:rPr lang="en-GB" dirty="0" err="1" smtClean="0"/>
              <a:t>Qué</a:t>
            </a:r>
            <a:r>
              <a:rPr lang="en-GB" dirty="0" smtClean="0"/>
              <a:t> </a:t>
            </a:r>
            <a:r>
              <a:rPr lang="en-GB" dirty="0" err="1" smtClean="0"/>
              <a:t>diferencias</a:t>
            </a:r>
            <a:r>
              <a:rPr lang="en-GB" dirty="0" smtClean="0"/>
              <a:t> entre la </a:t>
            </a:r>
            <a:r>
              <a:rPr lang="en-GB" dirty="0" err="1" smtClean="0"/>
              <a:t>vida</a:t>
            </a:r>
            <a:r>
              <a:rPr lang="en-GB" dirty="0" smtClean="0"/>
              <a:t> rural y </a:t>
            </a:r>
            <a:r>
              <a:rPr lang="en-GB" dirty="0" err="1" smtClean="0"/>
              <a:t>urbana</a:t>
            </a:r>
            <a:r>
              <a:rPr lang="en-GB" dirty="0" smtClean="0"/>
              <a:t> </a:t>
            </a:r>
            <a:r>
              <a:rPr lang="en-GB" dirty="0" err="1" smtClean="0"/>
              <a:t>nos</a:t>
            </a:r>
            <a:r>
              <a:rPr lang="en-GB" dirty="0" smtClean="0"/>
              <a:t> </a:t>
            </a:r>
            <a:r>
              <a:rPr lang="en-GB" dirty="0" err="1" smtClean="0"/>
              <a:t>muestra</a:t>
            </a:r>
            <a:r>
              <a:rPr lang="en-GB" dirty="0" smtClean="0"/>
              <a:t> </a:t>
            </a:r>
            <a:r>
              <a:rPr lang="en-GB" dirty="0" err="1" smtClean="0"/>
              <a:t>Almodovar</a:t>
            </a:r>
            <a:r>
              <a:rPr lang="en-GB" dirty="0" smtClean="0"/>
              <a:t> </a:t>
            </a:r>
            <a:r>
              <a:rPr lang="en-GB" dirty="0" err="1" smtClean="0"/>
              <a:t>en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película</a:t>
            </a:r>
            <a:r>
              <a:rPr lang="en-GB" dirty="0" smtClean="0"/>
              <a:t>?</a:t>
            </a:r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90" y="133"/>
            <a:ext cx="699419" cy="794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90" y="673906"/>
            <a:ext cx="699419" cy="7943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030" y="133"/>
            <a:ext cx="699419" cy="794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030" y="673906"/>
            <a:ext cx="699419" cy="7943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4429000" y="1844824"/>
            <a:ext cx="4238625" cy="39147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2935" y="3288040"/>
            <a:ext cx="123448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Gastromía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87034" y="3923764"/>
            <a:ext cx="93610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Ritos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2600350" y="3589940"/>
            <a:ext cx="268427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Arquitectura</a:t>
            </a:r>
            <a:r>
              <a:rPr lang="en-GB" dirty="0" smtClean="0"/>
              <a:t> </a:t>
            </a:r>
            <a:r>
              <a:rPr lang="en-GB" dirty="0" err="1" smtClean="0"/>
              <a:t>tradicional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4240479"/>
            <a:ext cx="18825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Lenguaje</a:t>
            </a:r>
            <a:r>
              <a:rPr lang="en-GB" dirty="0" smtClean="0"/>
              <a:t> </a:t>
            </a:r>
            <a:r>
              <a:rPr lang="en-GB" dirty="0" err="1" smtClean="0"/>
              <a:t>coquial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7147415" y="4543251"/>
            <a:ext cx="1574093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precariedad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2797232" y="5645303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El </a:t>
            </a:r>
            <a:r>
              <a:rPr lang="en-GB" dirty="0" err="1" smtClean="0"/>
              <a:t>viento</a:t>
            </a:r>
            <a:r>
              <a:rPr lang="en-GB" dirty="0" smtClean="0"/>
              <a:t> </a:t>
            </a:r>
            <a:r>
              <a:rPr lang="en-GB" dirty="0" err="1" smtClean="0"/>
              <a:t>solano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090211" y="5324484"/>
            <a:ext cx="126896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tradiciones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862667" y="3959272"/>
            <a:ext cx="252028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vida</a:t>
            </a:r>
            <a:r>
              <a:rPr lang="en-GB" dirty="0" smtClean="0"/>
              <a:t> </a:t>
            </a:r>
            <a:r>
              <a:rPr lang="en-GB" dirty="0" err="1" smtClean="0"/>
              <a:t>más</a:t>
            </a:r>
            <a:r>
              <a:rPr lang="en-GB" dirty="0" smtClean="0"/>
              <a:t> </a:t>
            </a:r>
            <a:r>
              <a:rPr lang="en-GB" dirty="0" err="1" smtClean="0"/>
              <a:t>calmada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4713261" y="3036222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Calles </a:t>
            </a:r>
            <a:r>
              <a:rPr lang="en-GB" dirty="0" err="1" smtClean="0"/>
              <a:t>empedradas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301654" y="4639397"/>
            <a:ext cx="125388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sobrevivir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2072145" y="2976710"/>
            <a:ext cx="156375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inmigrantes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4990410" y="5814068"/>
            <a:ext cx="13759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solidaridad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2764341" y="4824063"/>
            <a:ext cx="252028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vida</a:t>
            </a:r>
            <a:r>
              <a:rPr lang="en-GB" dirty="0" smtClean="0"/>
              <a:t> sin </a:t>
            </a:r>
            <a:r>
              <a:rPr lang="en-GB" dirty="0" err="1" smtClean="0"/>
              <a:t>descanso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33180" y="5386668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Calles </a:t>
            </a:r>
            <a:r>
              <a:rPr lang="en-GB" dirty="0" err="1" smtClean="0"/>
              <a:t>empedradas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7310858" y="3151902"/>
            <a:ext cx="13759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modernidad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5528047" y="4806855"/>
            <a:ext cx="13759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sobrenatural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26551" y="6317157"/>
            <a:ext cx="9117449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</a:rPr>
              <a:t>Reto</a:t>
            </a:r>
            <a:r>
              <a:rPr lang="en-GB" sz="2400" dirty="0" smtClean="0">
                <a:solidFill>
                  <a:srgbClr val="FF0000"/>
                </a:solidFill>
              </a:rPr>
              <a:t>: </a:t>
            </a:r>
            <a:r>
              <a:rPr lang="en-GB" sz="2400" dirty="0" err="1" smtClean="0">
                <a:solidFill>
                  <a:srgbClr val="FF0000"/>
                </a:solidFill>
              </a:rPr>
              <a:t>encuentra</a:t>
            </a:r>
            <a:r>
              <a:rPr lang="en-GB" sz="2400" dirty="0" smtClean="0">
                <a:solidFill>
                  <a:srgbClr val="FF0000"/>
                </a:solidFill>
              </a:rPr>
              <a:t>  mas </a:t>
            </a:r>
            <a:r>
              <a:rPr lang="en-GB" sz="2400" dirty="0" err="1" smtClean="0">
                <a:solidFill>
                  <a:srgbClr val="FF0000"/>
                </a:solidFill>
              </a:rPr>
              <a:t>adjetivos</a:t>
            </a:r>
            <a:r>
              <a:rPr lang="en-GB" sz="2400" dirty="0" smtClean="0">
                <a:solidFill>
                  <a:srgbClr val="FF0000"/>
                </a:solidFill>
              </a:rPr>
              <a:t> que </a:t>
            </a:r>
            <a:r>
              <a:rPr lang="en-GB" sz="2400" dirty="0" err="1" smtClean="0">
                <a:solidFill>
                  <a:srgbClr val="FF0000"/>
                </a:solidFill>
              </a:rPr>
              <a:t>ayuden</a:t>
            </a:r>
            <a:r>
              <a:rPr lang="en-GB" sz="2400" dirty="0" smtClean="0">
                <a:solidFill>
                  <a:srgbClr val="FF0000"/>
                </a:solidFill>
              </a:rPr>
              <a:t> a describer </a:t>
            </a:r>
            <a:r>
              <a:rPr lang="en-GB" sz="2400" dirty="0" err="1" smtClean="0">
                <a:solidFill>
                  <a:srgbClr val="FF0000"/>
                </a:solidFill>
              </a:rPr>
              <a:t>este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dirty="0" err="1" smtClean="0">
                <a:solidFill>
                  <a:srgbClr val="FF0000"/>
                </a:solidFill>
              </a:rPr>
              <a:t>tema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60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0000">
              <a:alpha val="65882"/>
            </a:srgbClr>
          </a:solidFill>
        </p:spPr>
        <p:txBody>
          <a:bodyPr>
            <a:noAutofit/>
          </a:bodyPr>
          <a:lstStyle/>
          <a:p>
            <a:r>
              <a:rPr lang="en-GB" sz="3200" dirty="0" err="1" smtClean="0"/>
              <a:t>En</a:t>
            </a:r>
            <a:r>
              <a:rPr lang="en-GB" sz="3200" dirty="0" smtClean="0"/>
              <a:t> </a:t>
            </a:r>
            <a:r>
              <a:rPr lang="en-GB" sz="3200" dirty="0" err="1" smtClean="0"/>
              <a:t>tu</a:t>
            </a:r>
            <a:r>
              <a:rPr lang="en-GB" sz="3200" dirty="0" smtClean="0"/>
              <a:t> mesa, describe </a:t>
            </a:r>
            <a:r>
              <a:rPr lang="en-GB" sz="3200" dirty="0" err="1" smtClean="0"/>
              <a:t>ejemplos</a:t>
            </a:r>
            <a:r>
              <a:rPr lang="en-GB" sz="3200" dirty="0" smtClean="0"/>
              <a:t> </a:t>
            </a:r>
            <a:r>
              <a:rPr lang="en-GB" sz="3200" dirty="0" err="1" smtClean="0"/>
              <a:t>en</a:t>
            </a:r>
            <a:r>
              <a:rPr lang="en-GB" sz="3200" dirty="0" smtClean="0"/>
              <a:t> la </a:t>
            </a:r>
            <a:r>
              <a:rPr lang="en-GB" sz="3200" dirty="0" err="1" smtClean="0"/>
              <a:t>película</a:t>
            </a:r>
            <a:r>
              <a:rPr lang="en-GB" sz="3200" dirty="0" smtClean="0"/>
              <a:t> de </a:t>
            </a:r>
            <a:r>
              <a:rPr lang="en-GB" sz="3200" dirty="0" err="1" smtClean="0"/>
              <a:t>uno</a:t>
            </a:r>
            <a:r>
              <a:rPr lang="en-GB" sz="3200" dirty="0" smtClean="0"/>
              <a:t> de </a:t>
            </a:r>
            <a:r>
              <a:rPr lang="en-GB" sz="3200" dirty="0" err="1" smtClean="0"/>
              <a:t>los</a:t>
            </a:r>
            <a:r>
              <a:rPr lang="en-GB" sz="3200" dirty="0" smtClean="0"/>
              <a:t> </a:t>
            </a:r>
            <a:r>
              <a:rPr lang="en-GB" sz="3200" dirty="0" err="1" smtClean="0"/>
              <a:t>siguientes</a:t>
            </a:r>
            <a:r>
              <a:rPr lang="en-GB" sz="3200" dirty="0" smtClean="0"/>
              <a:t> </a:t>
            </a:r>
            <a:r>
              <a:rPr lang="en-GB" sz="3200" dirty="0" err="1" smtClean="0"/>
              <a:t>puntos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410" y="1512892"/>
            <a:ext cx="2008458" cy="649389"/>
          </a:xfrm>
          <a:solidFill>
            <a:srgbClr val="FFFF00"/>
          </a:solidFill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El pueblo 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90" y="133"/>
            <a:ext cx="699419" cy="794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90" y="673906"/>
            <a:ext cx="699419" cy="7943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030" y="133"/>
            <a:ext cx="699419" cy="794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18030" y="673906"/>
            <a:ext cx="699419" cy="79434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429000" y="1844824"/>
            <a:ext cx="4238625" cy="39147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15074" y="2566093"/>
            <a:ext cx="123448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Gastromía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327266" y="3806870"/>
            <a:ext cx="93610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Ritos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34958" y="3320783"/>
            <a:ext cx="2393098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Arquitectura</a:t>
            </a:r>
            <a:r>
              <a:rPr lang="en-GB" dirty="0" smtClean="0"/>
              <a:t> </a:t>
            </a:r>
            <a:r>
              <a:rPr lang="en-GB" dirty="0" err="1" smtClean="0"/>
              <a:t>tradicional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854041" y="4788725"/>
            <a:ext cx="188255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Lenguaje</a:t>
            </a:r>
            <a:r>
              <a:rPr lang="en-GB" dirty="0" smtClean="0"/>
              <a:t> </a:t>
            </a:r>
            <a:r>
              <a:rPr lang="en-GB" dirty="0" err="1" smtClean="0"/>
              <a:t>coquial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536334" y="4770451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precariedad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85091" y="6176445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El </a:t>
            </a:r>
            <a:r>
              <a:rPr lang="en-GB" dirty="0" err="1" smtClean="0"/>
              <a:t>viento</a:t>
            </a:r>
            <a:r>
              <a:rPr lang="en-GB" dirty="0" smtClean="0"/>
              <a:t> </a:t>
            </a:r>
            <a:r>
              <a:rPr lang="en-GB" dirty="0" err="1" smtClean="0"/>
              <a:t>solano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1076360" y="5699538"/>
            <a:ext cx="134572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tradiciones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598461" y="4306397"/>
            <a:ext cx="2520280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vida</a:t>
            </a:r>
            <a:r>
              <a:rPr lang="en-GB" dirty="0" smtClean="0"/>
              <a:t> </a:t>
            </a:r>
            <a:r>
              <a:rPr lang="en-GB" dirty="0" err="1" smtClean="0"/>
              <a:t>más</a:t>
            </a:r>
            <a:r>
              <a:rPr lang="en-GB" dirty="0" smtClean="0"/>
              <a:t> </a:t>
            </a:r>
            <a:r>
              <a:rPr lang="en-GB" dirty="0" err="1" smtClean="0"/>
              <a:t>calmada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713159" y="2810779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Calles </a:t>
            </a:r>
            <a:r>
              <a:rPr lang="en-GB" dirty="0" err="1" smtClean="0"/>
              <a:t>empedradas</a:t>
            </a:r>
            <a:endParaRPr lang="en-GB" dirty="0"/>
          </a:p>
        </p:txBody>
      </p:sp>
      <p:sp>
        <p:nvSpPr>
          <p:cNvPr id="18" name="TextBox 17"/>
          <p:cNvSpPr txBox="1"/>
          <p:nvPr/>
        </p:nvSpPr>
        <p:spPr>
          <a:xfrm>
            <a:off x="5725598" y="3498889"/>
            <a:ext cx="125388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sobrevivir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5725598" y="2997764"/>
            <a:ext cx="142235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inmigrantes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615074" y="3314223"/>
            <a:ext cx="13759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solidaridad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5221356" y="4083880"/>
            <a:ext cx="252028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Una</a:t>
            </a:r>
            <a:r>
              <a:rPr lang="en-GB" dirty="0" smtClean="0"/>
              <a:t> </a:t>
            </a:r>
            <a:r>
              <a:rPr lang="en-GB" dirty="0" err="1" smtClean="0"/>
              <a:t>vida</a:t>
            </a:r>
            <a:r>
              <a:rPr lang="en-GB" dirty="0" smtClean="0"/>
              <a:t> sin </a:t>
            </a:r>
            <a:r>
              <a:rPr lang="en-GB" dirty="0" err="1" smtClean="0"/>
              <a:t>descanso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836086" y="5292011"/>
            <a:ext cx="1959795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Calles </a:t>
            </a:r>
            <a:r>
              <a:rPr lang="en-GB" dirty="0" err="1" smtClean="0"/>
              <a:t>empedradas</a:t>
            </a:r>
            <a:endParaRPr lang="en-GB" dirty="0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5487671" y="1639486"/>
            <a:ext cx="2008458" cy="649389"/>
          </a:xfrm>
          <a:prstGeom prst="rect">
            <a:avLst/>
          </a:prstGeom>
          <a:solidFill>
            <a:srgbClr val="FFFF00"/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GB" dirty="0" smtClean="0"/>
              <a:t>La ciudad 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107347" y="2288157"/>
            <a:ext cx="1375942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 err="1" smtClean="0"/>
              <a:t>sobrenatural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46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8100" y="0"/>
            <a:ext cx="9182100" cy="516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01208"/>
            <a:ext cx="8229600" cy="1008112"/>
          </a:xfrm>
        </p:spPr>
        <p:txBody>
          <a:bodyPr>
            <a:normAutofit/>
          </a:bodyPr>
          <a:lstStyle/>
          <a:p>
            <a:pPr lvl="1">
              <a:buNone/>
            </a:pPr>
            <a:r>
              <a:rPr lang="en-GB" dirty="0">
                <a:latin typeface="Comic Sans MS" pitchFamily="66" charset="0"/>
              </a:rPr>
              <a:t>Los </a:t>
            </a:r>
            <a:r>
              <a:rPr lang="en-GB" dirty="0" err="1">
                <a:latin typeface="Comic Sans MS" pitchFamily="66" charset="0"/>
              </a:rPr>
              <a:t>exteriores</a:t>
            </a:r>
            <a:r>
              <a:rPr lang="en-GB" dirty="0">
                <a:latin typeface="Comic Sans MS" pitchFamily="66" charset="0"/>
              </a:rPr>
              <a:t> de la </a:t>
            </a:r>
            <a:r>
              <a:rPr lang="en-GB" dirty="0" err="1">
                <a:latin typeface="Comic Sans MS" pitchFamily="66" charset="0"/>
              </a:rPr>
              <a:t>película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están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grabados</a:t>
            </a:r>
            <a:r>
              <a:rPr lang="en-GB" dirty="0">
                <a:latin typeface="Comic Sans MS" pitchFamily="66" charset="0"/>
              </a:rPr>
              <a:t> en </a:t>
            </a:r>
            <a:r>
              <a:rPr lang="en-GB" dirty="0" err="1">
                <a:latin typeface="Comic Sans MS" pitchFamily="66" charset="0"/>
              </a:rPr>
              <a:t>Almagro</a:t>
            </a:r>
            <a:r>
              <a:rPr lang="en-GB" dirty="0">
                <a:latin typeface="Comic Sans MS" pitchFamily="66" charset="0"/>
              </a:rPr>
              <a:t>, Ciudad Real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804248" y="0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FF00"/>
              </a:solidFill>
            </a:endParaRPr>
          </a:p>
          <a:p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59863" cy="454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13176"/>
            <a:ext cx="8229600" cy="111298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	</a:t>
            </a:r>
            <a:r>
              <a:rPr lang="en-GB" dirty="0" err="1">
                <a:latin typeface="Comic Sans MS" pitchFamily="66" charset="0"/>
              </a:rPr>
              <a:t>Una</a:t>
            </a:r>
            <a:r>
              <a:rPr lang="en-GB" dirty="0">
                <a:latin typeface="Comic Sans MS" pitchFamily="66" charset="0"/>
              </a:rPr>
              <a:t> Mancha </a:t>
            </a:r>
            <a:r>
              <a:rPr lang="en-GB" dirty="0" err="1">
                <a:latin typeface="Comic Sans MS" pitchFamily="66" charset="0"/>
              </a:rPr>
              <a:t>moderna</a:t>
            </a:r>
            <a:r>
              <a:rPr lang="en-GB" dirty="0">
                <a:latin typeface="Comic Sans MS" pitchFamily="66" charset="0"/>
              </a:rPr>
              <a:t>: con </a:t>
            </a:r>
            <a:r>
              <a:rPr lang="en-GB" dirty="0" err="1">
                <a:latin typeface="Comic Sans MS" pitchFamily="66" charset="0"/>
              </a:rPr>
              <a:t>parques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eólicos</a:t>
            </a:r>
            <a:r>
              <a:rPr lang="en-GB" dirty="0">
                <a:latin typeface="Comic Sans MS" pitchFamily="66" charset="0"/>
              </a:rPr>
              <a:t> en </a:t>
            </a:r>
            <a:r>
              <a:rPr lang="en-GB" dirty="0" err="1">
                <a:latin typeface="Comic Sans MS" pitchFamily="66" charset="0"/>
              </a:rPr>
              <a:t>vez</a:t>
            </a:r>
            <a:r>
              <a:rPr lang="en-GB" dirty="0">
                <a:latin typeface="Comic Sans MS" pitchFamily="66" charset="0"/>
              </a:rPr>
              <a:t> de </a:t>
            </a:r>
            <a:r>
              <a:rPr lang="en-GB" dirty="0" err="1" smtClean="0">
                <a:latin typeface="Comic Sans MS" pitchFamily="66" charset="0"/>
              </a:rPr>
              <a:t>los</a:t>
            </a:r>
            <a:r>
              <a:rPr lang="en-GB" dirty="0" smtClean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tradicionales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molinos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manchegos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04248" y="0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FF00"/>
              </a:solidFill>
            </a:endParaRPr>
          </a:p>
          <a:p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653136"/>
            <a:ext cx="8229600" cy="147302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>
                <a:latin typeface="Comic Sans MS" pitchFamily="66" charset="0"/>
              </a:rPr>
              <a:t>	El pueblo en la </a:t>
            </a:r>
            <a:r>
              <a:rPr lang="en-GB" dirty="0" err="1">
                <a:latin typeface="Comic Sans MS" pitchFamily="66" charset="0"/>
              </a:rPr>
              <a:t>gran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urbe</a:t>
            </a:r>
            <a:endParaRPr lang="en-GB" dirty="0">
              <a:latin typeface="Comic Sans MS" pitchFamily="66" charset="0"/>
            </a:endParaRPr>
          </a:p>
          <a:p>
            <a:pPr>
              <a:buNone/>
            </a:pPr>
            <a:r>
              <a:rPr lang="en-GB" dirty="0">
                <a:latin typeface="Comic Sans MS" pitchFamily="66" charset="0"/>
              </a:rPr>
              <a:t>	En el barrio de </a:t>
            </a:r>
            <a:r>
              <a:rPr lang="en-GB" dirty="0" err="1">
                <a:latin typeface="Comic Sans MS" pitchFamily="66" charset="0"/>
              </a:rPr>
              <a:t>Raimunda</a:t>
            </a:r>
            <a:r>
              <a:rPr lang="en-GB" dirty="0">
                <a:latin typeface="Comic Sans MS" pitchFamily="66" charset="0"/>
              </a:rPr>
              <a:t>, </a:t>
            </a:r>
            <a:r>
              <a:rPr lang="en-GB" dirty="0" err="1">
                <a:latin typeface="Comic Sans MS" pitchFamily="66" charset="0"/>
              </a:rPr>
              <a:t>todo</a:t>
            </a:r>
            <a:r>
              <a:rPr lang="en-GB" dirty="0">
                <a:latin typeface="Comic Sans MS" pitchFamily="66" charset="0"/>
              </a:rPr>
              <a:t> el </a:t>
            </a:r>
            <a:r>
              <a:rPr lang="en-GB" dirty="0" err="1">
                <a:latin typeface="Comic Sans MS" pitchFamily="66" charset="0"/>
              </a:rPr>
              <a:t>mundo</a:t>
            </a:r>
            <a:r>
              <a:rPr lang="en-GB" dirty="0">
                <a:latin typeface="Comic Sans MS" pitchFamily="66" charset="0"/>
              </a:rPr>
              <a:t> </a:t>
            </a:r>
            <a:r>
              <a:rPr lang="en-GB" dirty="0" err="1">
                <a:latin typeface="Comic Sans MS" pitchFamily="66" charset="0"/>
              </a:rPr>
              <a:t>viene</a:t>
            </a:r>
            <a:r>
              <a:rPr lang="en-GB" dirty="0">
                <a:latin typeface="Comic Sans MS" pitchFamily="66" charset="0"/>
              </a:rPr>
              <a:t> del “pueblo”. </a:t>
            </a:r>
          </a:p>
        </p:txBody>
      </p:sp>
      <p:pic>
        <p:nvPicPr>
          <p:cNvPr id="5017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75" y="0"/>
            <a:ext cx="9128125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6804248" y="0"/>
            <a:ext cx="23397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solidFill>
                <a:srgbClr val="FFFF00"/>
              </a:solidFill>
            </a:endParaRPr>
          </a:p>
          <a:p>
            <a:endParaRPr lang="en-GB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484784"/>
            <a:ext cx="4968552" cy="4255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720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FF0000">
              <a:alpha val="65882"/>
            </a:srgb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La cultura urbana y rural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90" y="133"/>
            <a:ext cx="699419" cy="7943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030" y="133"/>
            <a:ext cx="699419" cy="7943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8030" y="673906"/>
            <a:ext cx="699419" cy="7943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7491" y="1468246"/>
            <a:ext cx="9009958" cy="532453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Castilla-La </a:t>
            </a:r>
            <a:r>
              <a:rPr lang="es-ES" sz="2000" dirty="0"/>
              <a:t>Mancha, la región natal del </a:t>
            </a:r>
            <a:r>
              <a:rPr lang="es-ES" sz="2000" dirty="0" smtClean="0"/>
              <a:t>director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todos </a:t>
            </a:r>
            <a:r>
              <a:rPr lang="es-ES" sz="2000" dirty="0"/>
              <a:t>partes de la película emanan la cultura </a:t>
            </a:r>
            <a:r>
              <a:rPr lang="es-ES" sz="2000" dirty="0" smtClean="0"/>
              <a:t>manchega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 </a:t>
            </a:r>
            <a:r>
              <a:rPr lang="es-ES" sz="2000" dirty="0"/>
              <a:t>La Mancha de Volver es La Mancha de la infancia del </a:t>
            </a:r>
            <a:r>
              <a:rPr lang="es-ES" sz="2000" dirty="0" smtClean="0"/>
              <a:t>Almodóvar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Representa </a:t>
            </a:r>
            <a:r>
              <a:rPr lang="es-ES" sz="2000" dirty="0"/>
              <a:t>el origen y el comienzo de </a:t>
            </a:r>
            <a:r>
              <a:rPr lang="es-ES" sz="2000" dirty="0" smtClean="0"/>
              <a:t>todo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Los </a:t>
            </a:r>
            <a:r>
              <a:rPr lang="es-ES" sz="2000" dirty="0"/>
              <a:t>personajes vuelven al pueblo, es una experiencia catártica </a:t>
            </a:r>
            <a:r>
              <a:rPr lang="es-ES" sz="2000" dirty="0" smtClean="0"/>
              <a:t>para </a:t>
            </a:r>
            <a:r>
              <a:rPr lang="es-ES" sz="2000" dirty="0"/>
              <a:t>reencontrarse a ellos </a:t>
            </a:r>
            <a:r>
              <a:rPr lang="es-ES" sz="2000" dirty="0" smtClean="0"/>
              <a:t>mismos- </a:t>
            </a:r>
            <a:r>
              <a:rPr lang="es-ES" sz="2000" dirty="0"/>
              <a:t>presenta un refugio de las presiones y </a:t>
            </a:r>
            <a:r>
              <a:rPr lang="es-ES" sz="2000" dirty="0" smtClean="0"/>
              <a:t>responsabilidades </a:t>
            </a:r>
            <a:r>
              <a:rPr lang="es-ES" sz="2000" dirty="0"/>
              <a:t>de la </a:t>
            </a:r>
            <a:r>
              <a:rPr lang="es-ES" sz="2000" dirty="0" smtClean="0"/>
              <a:t>ciudad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 un </a:t>
            </a:r>
            <a:r>
              <a:rPr lang="es-ES" sz="2000" dirty="0"/>
              <a:t>ritmo vital más lento - y otros contrastes sutiles con Madrid (Madrid se representa como una realidad adulta más </a:t>
            </a:r>
            <a:r>
              <a:rPr lang="es-ES" sz="2000" dirty="0" smtClean="0"/>
              <a:t>desafiante)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s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sz="2000" dirty="0" smtClean="0"/>
              <a:t> </a:t>
            </a:r>
            <a:r>
              <a:rPr lang="es-ES" sz="2000" dirty="0"/>
              <a:t>La solidaridad y fuerza de todos mujeres es evidente en ambos lugares, son simbólicos de la diversidad vibrante que existe en </a:t>
            </a:r>
            <a:r>
              <a:rPr lang="es-ES" sz="2000" dirty="0" smtClean="0"/>
              <a:t>Madri</a:t>
            </a:r>
            <a:r>
              <a:rPr lang="es-ES" sz="2000" dirty="0"/>
              <a:t>d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727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428" y="1052736"/>
            <a:ext cx="9082572" cy="558924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2276872"/>
            <a:ext cx="4896544" cy="43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3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86" t="29632" r="71458" b="62638"/>
          <a:stretch/>
        </p:blipFill>
        <p:spPr>
          <a:xfrm>
            <a:off x="3227158" y="1412776"/>
            <a:ext cx="2566356" cy="432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520" y="2492896"/>
            <a:ext cx="81369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>
                <a:latin typeface="Comic Sans MS" panose="030F0702030302020204" pitchFamily="66" charset="0"/>
              </a:rPr>
              <a:t>El </a:t>
            </a:r>
            <a:r>
              <a:rPr lang="en-GB" sz="2400" dirty="0" err="1">
                <a:latin typeface="Comic Sans MS" panose="030F0702030302020204" pitchFamily="66" charset="0"/>
              </a:rPr>
              <a:t>viento</a:t>
            </a:r>
            <a:r>
              <a:rPr lang="en-GB" sz="2400" dirty="0">
                <a:latin typeface="Comic Sans MS" panose="030F0702030302020204" pitchFamily="66" charset="0"/>
              </a:rPr>
              <a:t>: </a:t>
            </a:r>
            <a:r>
              <a:rPr lang="en-GB" sz="2400" dirty="0" err="1">
                <a:latin typeface="Comic Sans MS" panose="030F0702030302020204" pitchFamily="66" charset="0"/>
              </a:rPr>
              <a:t>empieza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problemas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como</a:t>
            </a:r>
            <a:r>
              <a:rPr lang="en-GB" sz="2400" dirty="0">
                <a:latin typeface="Comic Sans MS" panose="030F0702030302020204" pitchFamily="66" charset="0"/>
              </a:rPr>
              <a:t> el </a:t>
            </a:r>
            <a:r>
              <a:rPr lang="en-GB" sz="2400" dirty="0" err="1">
                <a:latin typeface="Comic Sans MS" panose="030F0702030302020204" pitchFamily="66" charset="0"/>
              </a:rPr>
              <a:t>fuego</a:t>
            </a:r>
            <a:r>
              <a:rPr lang="en-GB" sz="2400" dirty="0">
                <a:latin typeface="Comic Sans MS" panose="030F0702030302020204" pitchFamily="66" charset="0"/>
              </a:rPr>
              <a:t> la </a:t>
            </a:r>
            <a:r>
              <a:rPr lang="en-GB" sz="2400" dirty="0" err="1" smtClean="0">
                <a:latin typeface="Comic Sans MS" panose="030F0702030302020204" pitchFamily="66" charset="0"/>
              </a:rPr>
              <a:t>muerte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de </a:t>
            </a:r>
            <a:r>
              <a:rPr lang="en-GB" sz="2400" dirty="0" err="1">
                <a:latin typeface="Comic Sans MS" panose="030F0702030302020204" pitchFamily="66" charset="0"/>
              </a:rPr>
              <a:t>los</a:t>
            </a:r>
            <a:r>
              <a:rPr lang="en-GB" sz="2400" dirty="0">
                <a:latin typeface="Comic Sans MS" panose="030F0702030302020204" pitchFamily="66" charset="0"/>
              </a:rPr>
              <a:t> padres de </a:t>
            </a:r>
            <a:r>
              <a:rPr lang="en-GB" sz="2400" dirty="0" err="1">
                <a:latin typeface="Comic Sans MS" panose="030F0702030302020204" pitchFamily="66" charset="0"/>
              </a:rPr>
              <a:t>Raimunda</a:t>
            </a:r>
            <a:r>
              <a:rPr lang="en-GB" sz="2400" dirty="0">
                <a:latin typeface="Comic Sans MS" panose="030F0702030302020204" pitchFamily="66" charset="0"/>
              </a:rPr>
              <a:t> y </a:t>
            </a:r>
            <a:r>
              <a:rPr lang="en-GB" sz="2400" dirty="0" smtClean="0">
                <a:latin typeface="Comic Sans MS" panose="030F0702030302020204" pitchFamily="66" charset="0"/>
              </a:rPr>
              <a:t>Sole. </a:t>
            </a:r>
            <a:r>
              <a:rPr lang="en-GB" sz="2400" dirty="0" err="1" smtClean="0">
                <a:latin typeface="Comic Sans MS" panose="030F0702030302020204" pitchFamily="66" charset="0"/>
              </a:rPr>
              <a:t>Es</a:t>
            </a:r>
            <a:r>
              <a:rPr lang="en-GB" sz="2400" dirty="0" smtClean="0">
                <a:latin typeface="Comic Sans MS" panose="030F0702030302020204" pitchFamily="66" charset="0"/>
              </a:rPr>
              <a:t> el culpable de la </a:t>
            </a:r>
            <a:r>
              <a:rPr lang="en-GB" sz="2400" dirty="0" err="1" smtClean="0">
                <a:latin typeface="Comic Sans MS" panose="030F0702030302020204" pitchFamily="66" charset="0"/>
              </a:rPr>
              <a:t>locura</a:t>
            </a:r>
            <a:r>
              <a:rPr lang="en-GB" sz="2400" dirty="0" smtClean="0">
                <a:latin typeface="Comic Sans MS" panose="030F0702030302020204" pitchFamily="66" charset="0"/>
              </a:rPr>
              <a:t>. </a:t>
            </a:r>
          </a:p>
          <a:p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smtClean="0">
                <a:latin typeface="Comic Sans MS" panose="030F0702030302020204" pitchFamily="66" charset="0"/>
              </a:rPr>
              <a:t>La </a:t>
            </a:r>
            <a:r>
              <a:rPr lang="en-GB" sz="2400" dirty="0" err="1">
                <a:latin typeface="Comic Sans MS" panose="030F0702030302020204" pitchFamily="66" charset="0"/>
              </a:rPr>
              <a:t>lluvia</a:t>
            </a:r>
            <a:r>
              <a:rPr lang="en-GB" sz="2400" dirty="0">
                <a:latin typeface="Comic Sans MS" panose="030F0702030302020204" pitchFamily="66" charset="0"/>
              </a:rPr>
              <a:t> la </a:t>
            </a:r>
            <a:r>
              <a:rPr lang="en-GB" sz="2400" dirty="0" err="1">
                <a:latin typeface="Comic Sans MS" panose="030F0702030302020204" pitchFamily="66" charset="0"/>
              </a:rPr>
              <a:t>falacia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patética</a:t>
            </a:r>
            <a:r>
              <a:rPr lang="en-GB" sz="2400" dirty="0">
                <a:latin typeface="Comic Sans MS" panose="030F0702030302020204" pitchFamily="66" charset="0"/>
              </a:rPr>
              <a:t>: un </a:t>
            </a:r>
            <a:r>
              <a:rPr lang="en-GB" sz="2400" dirty="0" err="1" smtClean="0">
                <a:latin typeface="Comic Sans MS" panose="030F0702030302020204" pitchFamily="66" charset="0"/>
              </a:rPr>
              <a:t>elemento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>
                <a:latin typeface="Comic Sans MS" panose="030F0702030302020204" pitchFamily="66" charset="0"/>
              </a:rPr>
              <a:t>de la </a:t>
            </a:r>
            <a:r>
              <a:rPr lang="en-GB" sz="2400" dirty="0" err="1">
                <a:latin typeface="Comic Sans MS" panose="030F0702030302020204" pitchFamily="66" charset="0"/>
              </a:rPr>
              <a:t>naturaleza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predice</a:t>
            </a:r>
            <a:r>
              <a:rPr lang="en-GB" sz="2400" dirty="0">
                <a:latin typeface="Comic Sans MS" panose="030F0702030302020204" pitchFamily="66" charset="0"/>
              </a:rPr>
              <a:t> </a:t>
            </a:r>
            <a:r>
              <a:rPr lang="en-GB" sz="2400" dirty="0" err="1">
                <a:latin typeface="Comic Sans MS" panose="030F0702030302020204" pitchFamily="66" charset="0"/>
              </a:rPr>
              <a:t>algo</a:t>
            </a:r>
            <a:r>
              <a:rPr lang="en-GB" sz="2400" dirty="0">
                <a:latin typeface="Comic Sans MS" panose="030F0702030302020204" pitchFamily="66" charset="0"/>
              </a:rPr>
              <a:t> que </a:t>
            </a:r>
            <a:r>
              <a:rPr lang="en-GB" sz="2400" dirty="0" err="1">
                <a:latin typeface="Comic Sans MS" panose="030F0702030302020204" pitchFamily="66" charset="0"/>
              </a:rPr>
              <a:t>va</a:t>
            </a:r>
            <a:r>
              <a:rPr lang="en-GB" sz="2400" dirty="0">
                <a:latin typeface="Comic Sans MS" panose="030F0702030302020204" pitchFamily="66" charset="0"/>
              </a:rPr>
              <a:t> a </a:t>
            </a:r>
            <a:r>
              <a:rPr lang="en-GB" sz="2400" dirty="0" err="1" smtClean="0">
                <a:latin typeface="Comic Sans MS" panose="030F0702030302020204" pitchFamily="66" charset="0"/>
              </a:rPr>
              <a:t>pasar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90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842" t="37362" r="69902" b="54908"/>
          <a:stretch/>
        </p:blipFill>
        <p:spPr>
          <a:xfrm>
            <a:off x="3227158" y="1412776"/>
            <a:ext cx="2566356" cy="432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520" y="2492896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endParaRPr lang="en-GB" sz="2400" dirty="0">
              <a:latin typeface="Comic Sans MS" panose="030F0702030302020204" pitchFamily="66" charset="0"/>
            </a:endParaRPr>
          </a:p>
          <a:p>
            <a:r>
              <a:rPr lang="en-GB" sz="2400" dirty="0" err="1" smtClean="0">
                <a:latin typeface="Comic Sans MS" panose="030F0702030302020204" pitchFamily="66" charset="0"/>
              </a:rPr>
              <a:t>Amigas</a:t>
            </a:r>
            <a:r>
              <a:rPr lang="en-GB" sz="2400" dirty="0" smtClean="0">
                <a:latin typeface="Comic Sans MS" panose="030F0702030302020204" pitchFamily="66" charset="0"/>
              </a:rPr>
              <a:t> y </a:t>
            </a:r>
            <a:r>
              <a:rPr lang="en-GB" sz="2400" dirty="0" err="1" smtClean="0">
                <a:latin typeface="Comic Sans MS" panose="030F0702030302020204" pitchFamily="66" charset="0"/>
              </a:rPr>
              <a:t>vecinas</a:t>
            </a:r>
            <a:r>
              <a:rPr lang="en-GB" sz="2400" dirty="0" smtClean="0">
                <a:latin typeface="Comic Sans MS" panose="030F0702030302020204" pitchFamily="66" charset="0"/>
              </a:rPr>
              <a:t> que </a:t>
            </a:r>
            <a:r>
              <a:rPr lang="en-GB" sz="2400" dirty="0" err="1" smtClean="0">
                <a:latin typeface="Comic Sans MS" panose="030F0702030302020204" pitchFamily="66" charset="0"/>
              </a:rPr>
              <a:t>siempre</a:t>
            </a:r>
            <a:r>
              <a:rPr lang="en-GB" sz="2400" dirty="0" smtClean="0">
                <a:latin typeface="Comic Sans MS" panose="030F0702030302020204" pitchFamily="66" charset="0"/>
              </a:rPr>
              <a:t> se </a:t>
            </a:r>
            <a:r>
              <a:rPr lang="en-GB" sz="2400" dirty="0" err="1" smtClean="0">
                <a:latin typeface="Comic Sans MS" panose="030F0702030302020204" pitchFamily="66" charset="0"/>
              </a:rPr>
              <a:t>ayudan</a:t>
            </a:r>
            <a:r>
              <a:rPr lang="en-GB" sz="2400" dirty="0" smtClean="0">
                <a:latin typeface="Comic Sans MS" panose="030F0702030302020204" pitchFamily="66" charset="0"/>
              </a:rPr>
              <a:t>, </a:t>
            </a:r>
            <a:r>
              <a:rPr lang="en-GB" sz="2400" dirty="0" err="1" smtClean="0">
                <a:latin typeface="Comic Sans MS" panose="030F0702030302020204" pitchFamily="66" charset="0"/>
              </a:rPr>
              <a:t>espcialmente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en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los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momentos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difíciles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98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050" t="45092" r="70694" b="47178"/>
          <a:stretch/>
        </p:blipFill>
        <p:spPr>
          <a:xfrm>
            <a:off x="3227158" y="1412776"/>
            <a:ext cx="2566356" cy="43204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51520" y="3573016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 err="1" smtClean="0">
                <a:latin typeface="Comic Sans MS" panose="030F0702030302020204" pitchFamily="66" charset="0"/>
              </a:rPr>
              <a:t>Raimunda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ama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tanto</a:t>
            </a:r>
            <a:r>
              <a:rPr lang="en-GB" sz="2400" dirty="0" smtClean="0">
                <a:latin typeface="Comic Sans MS" panose="030F0702030302020204" pitchFamily="66" charset="0"/>
              </a:rPr>
              <a:t> a Paula que </a:t>
            </a:r>
            <a:r>
              <a:rPr lang="en-GB" sz="2400" dirty="0" err="1" smtClean="0">
                <a:latin typeface="Comic Sans MS" panose="030F0702030302020204" pitchFamily="66" charset="0"/>
              </a:rPr>
              <a:t>iría</a:t>
            </a:r>
            <a:r>
              <a:rPr lang="en-GB" sz="2400" dirty="0" smtClean="0">
                <a:latin typeface="Comic Sans MS" panose="030F0702030302020204" pitchFamily="66" charset="0"/>
              </a:rPr>
              <a:t> a la </a:t>
            </a:r>
            <a:r>
              <a:rPr lang="en-GB" sz="2400" dirty="0" err="1" smtClean="0">
                <a:latin typeface="Comic Sans MS" panose="030F0702030302020204" pitchFamily="66" charset="0"/>
              </a:rPr>
              <a:t>carcel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por</a:t>
            </a:r>
            <a:r>
              <a:rPr lang="en-GB" sz="2400" dirty="0" smtClean="0">
                <a:latin typeface="Comic Sans MS" panose="030F0702030302020204" pitchFamily="66" charset="0"/>
              </a:rPr>
              <a:t> </a:t>
            </a:r>
            <a:r>
              <a:rPr lang="en-GB" sz="2400" dirty="0" err="1" smtClean="0">
                <a:latin typeface="Comic Sans MS" panose="030F0702030302020204" pitchFamily="66" charset="0"/>
              </a:rPr>
              <a:t>ella</a:t>
            </a:r>
            <a:r>
              <a:rPr lang="en-GB" sz="2400" dirty="0" smtClean="0">
                <a:latin typeface="Comic Sans MS" panose="030F0702030302020204" pitchFamily="66" charset="0"/>
              </a:rPr>
              <a:t>.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1311" y="2398216"/>
            <a:ext cx="725805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595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57" t="52822" r="71487" b="39448"/>
          <a:stretch/>
        </p:blipFill>
        <p:spPr>
          <a:xfrm>
            <a:off x="3227158" y="1412776"/>
            <a:ext cx="2566356" cy="4320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637" y="3028950"/>
            <a:ext cx="732472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817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842" t="76012" r="69902" b="16258"/>
          <a:stretch/>
        </p:blipFill>
        <p:spPr>
          <a:xfrm>
            <a:off x="3227158" y="1412776"/>
            <a:ext cx="2566356" cy="4320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0587" y="3043237"/>
            <a:ext cx="7362825" cy="77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7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476" t="82711" r="71268" b="9559"/>
          <a:stretch/>
        </p:blipFill>
        <p:spPr>
          <a:xfrm>
            <a:off x="2555776" y="1412776"/>
            <a:ext cx="4277260" cy="7200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52500" y="3133725"/>
            <a:ext cx="7239000" cy="590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313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1143000"/>
          </a:xfrm>
        </p:spPr>
        <p:txBody>
          <a:bodyPr>
            <a:noAutofit/>
          </a:bodyPr>
          <a:lstStyle/>
          <a:p>
            <a:r>
              <a:rPr lang="es-ES" sz="2400" dirty="0"/>
              <a:t>Mira los temas de la lista. Por una señal para indicar si aparecer (P) o no (</a:t>
            </a:r>
            <a:r>
              <a:rPr lang="es-ES" sz="2400" dirty="0">
                <a:sym typeface="Wingdings 2" panose="05020102010507070707" pitchFamily="18" charset="2"/>
              </a:rPr>
              <a:t></a:t>
            </a:r>
            <a:r>
              <a:rPr lang="es-ES" sz="2400" dirty="0" smtClean="0"/>
              <a:t>). Si aparece, escribe un ejemplo.</a:t>
            </a:r>
            <a:endParaRPr lang="en-GB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89668" r="71744" b="2602"/>
          <a:stretch/>
        </p:blipFill>
        <p:spPr>
          <a:xfrm>
            <a:off x="2555776" y="1412776"/>
            <a:ext cx="4277260" cy="72008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3212976"/>
            <a:ext cx="7448550" cy="175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6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3F7CF89D0DA24182D8BD5910AD89F4" ma:contentTypeVersion="1" ma:contentTypeDescription="Create a new document." ma:contentTypeScope="" ma:versionID="567ae329f6d48215cd46cf3b313343d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2C40D2-38ED-41A8-914D-4ED2A34D4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432E598-731B-456F-9A3D-EE65DC5E52C2}">
  <ds:schemaRefs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sharepoint/v3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D3F2FF-B482-4F8E-AD32-3C62181889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914</Words>
  <Application>Microsoft Office PowerPoint</Application>
  <PresentationFormat>On-screen Show (4:3)</PresentationFormat>
  <Paragraphs>118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Comic Sans MS</vt:lpstr>
      <vt:lpstr>Wingdings 2</vt:lpstr>
      <vt:lpstr>Tema de Office</vt:lpstr>
      <vt:lpstr>PowerPoint Presentation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Mira los temas de la lista. Por una señal para indicar si aparecer (P) o no (). Si aparece, escribe un ejemplo.</vt:lpstr>
      <vt:lpstr>PowerPoint Presentation</vt:lpstr>
      <vt:lpstr>La cultura urbana y rural</vt:lpstr>
      <vt:lpstr>En tu mesa, describe ejemplos en la película de uno de los siguientes puntos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</dc:creator>
  <cp:lastModifiedBy>Astrid Martinez</cp:lastModifiedBy>
  <cp:revision>134</cp:revision>
  <dcterms:created xsi:type="dcterms:W3CDTF">2011-01-30T13:43:54Z</dcterms:created>
  <dcterms:modified xsi:type="dcterms:W3CDTF">2019-01-10T16:53:28Z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0x010100793F7CF89D0DA24182D8BD5910AD89F4</vt:lpwstr>
  </property>
</Properties>
</file>