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8" r:id="rId3"/>
    <p:sldId id="257" r:id="rId4"/>
    <p:sldId id="261" r:id="rId5"/>
    <p:sldId id="260" r:id="rId6"/>
    <p:sldId id="262" r:id="rId7"/>
    <p:sldId id="263" r:id="rId8"/>
    <p:sldId id="264" r:id="rId9"/>
    <p:sldId id="265" r:id="rId10"/>
    <p:sldId id="270" r:id="rId11"/>
    <p:sldId id="267" r:id="rId12"/>
    <p:sldId id="266" r:id="rId13"/>
    <p:sldId id="268" r:id="rId14"/>
    <p:sldId id="269" r:id="rId15"/>
    <p:sldId id="272" r:id="rId16"/>
    <p:sldId id="271" r:id="rId17"/>
    <p:sldId id="273" r:id="rId18"/>
    <p:sldId id="275" r:id="rId19"/>
    <p:sldId id="276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8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3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0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51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479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6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457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8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8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4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8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8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3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3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5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Volver</a:t>
            </a:r>
            <a:r>
              <a:rPr lang="en-GB" dirty="0" smtClean="0"/>
              <a:t>  </a:t>
            </a:r>
            <a:r>
              <a:rPr lang="en-GB" dirty="0" err="1" smtClean="0"/>
              <a:t>Ensayos</a:t>
            </a:r>
            <a:r>
              <a:rPr lang="en-GB" dirty="0" smtClean="0"/>
              <a:t> para A level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265" y="1166843"/>
            <a:ext cx="84767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The “village mentality” rural, conservative, backward,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superstitious and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church-ridden. It has ghosts, secrets, gossip and the cult of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the dead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. </a:t>
            </a:r>
            <a:endParaRPr lang="en-GB" sz="2400" b="1" i="1" dirty="0" smtClean="0">
              <a:solidFill>
                <a:srgbClr val="4B4B4B"/>
              </a:solidFill>
              <a:latin typeface="AQAChevinPro-LightItalic"/>
            </a:endParaRPr>
          </a:p>
          <a:p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The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city has sickness, murder—and foreign movies on the </a:t>
            </a:r>
            <a:r>
              <a:rPr lang="en-GB" sz="2400" b="1" i="1" dirty="0" err="1" smtClean="0">
                <a:solidFill>
                  <a:srgbClr val="4B4B4B"/>
                </a:solidFill>
                <a:latin typeface="AQAChevinPro-LightItalic"/>
              </a:rPr>
              <a:t>tv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. But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Madrid provides the safety of anonymity. Here young Paula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and </a:t>
            </a:r>
            <a:r>
              <a:rPr lang="en-GB" sz="2400" b="1" i="1" dirty="0" err="1" smtClean="0">
                <a:solidFill>
                  <a:srgbClr val="4B4B4B"/>
                </a:solidFill>
                <a:latin typeface="AQAChevinPro-LightItalic"/>
              </a:rPr>
              <a:t>Raimunda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can get away with murder. The village houses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the supernatural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. </a:t>
            </a:r>
            <a:endParaRPr lang="en-GB" sz="2400" b="1" i="1" dirty="0" smtClean="0">
              <a:solidFill>
                <a:srgbClr val="4B4B4B"/>
              </a:solidFill>
              <a:latin typeface="AQAChevinPro-LightItalic"/>
            </a:endParaRPr>
          </a:p>
          <a:p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Madrid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represents the natural world. </a:t>
            </a:r>
            <a:endParaRPr lang="en-GB" sz="2400" b="1" i="1" dirty="0" smtClean="0">
              <a:solidFill>
                <a:srgbClr val="4B4B4B"/>
              </a:solidFill>
              <a:latin typeface="AQAChevinPro-LightItalic"/>
            </a:endParaRPr>
          </a:p>
          <a:p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Death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in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the village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involves ghosts and </a:t>
            </a:r>
            <a:r>
              <a:rPr lang="en-GB" sz="2400" b="1" i="1" dirty="0" err="1">
                <a:solidFill>
                  <a:srgbClr val="4B4B4B"/>
                </a:solidFill>
                <a:latin typeface="AQAChevinPro-LightItalic"/>
              </a:rPr>
              <a:t>volver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—return. Death in the city is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more prosaic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, a frozen food locker rather than a tombstone that must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be tended.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5786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Volver</a:t>
            </a:r>
            <a:r>
              <a:rPr lang="en-GB" i="1" dirty="0"/>
              <a:t> </a:t>
            </a:r>
            <a:r>
              <a:rPr lang="en-GB" dirty="0"/>
              <a:t>– Film techniques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903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1499286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The title “to return” The actresses Penelope Cruz and Carmen Maura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– </a:t>
            </a:r>
            <a:r>
              <a:rPr lang="en-GB" sz="2400" dirty="0" err="1" smtClean="0">
                <a:solidFill>
                  <a:srgbClr val="4B4B4B"/>
                </a:solidFill>
                <a:latin typeface="Arial" panose="020B0604020202020204" pitchFamily="34" charset="0"/>
              </a:rPr>
              <a:t>Almodóvar’s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favourite ladies both make a “return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”. </a:t>
            </a: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opening titles ;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camera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tracks from right to left- “ a return”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6306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0735" y="1359243"/>
            <a:ext cx="67632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The colour red used as </a:t>
            </a:r>
            <a:r>
              <a:rPr lang="en-GB" sz="2400" dirty="0" smtClean="0">
                <a:solidFill>
                  <a:srgbClr val="387035"/>
                </a:solidFill>
                <a:latin typeface="Arial" panose="020B0604020202020204" pitchFamily="34" charset="0"/>
              </a:rPr>
              <a:t>often as </a:t>
            </a:r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possible- the </a:t>
            </a:r>
            <a:r>
              <a:rPr lang="en-GB" sz="2400" dirty="0" smtClean="0">
                <a:solidFill>
                  <a:srgbClr val="387035"/>
                </a:solidFill>
                <a:latin typeface="Arial" panose="020B0604020202020204" pitchFamily="34" charset="0"/>
              </a:rPr>
              <a:t>opening credits </a:t>
            </a:r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already set </a:t>
            </a:r>
            <a:r>
              <a:rPr lang="en-GB" sz="2400" dirty="0" smtClean="0">
                <a:solidFill>
                  <a:srgbClr val="387035"/>
                </a:solidFill>
                <a:latin typeface="Arial" panose="020B0604020202020204" pitchFamily="34" charset="0"/>
              </a:rPr>
              <a:t>the “temperature </a:t>
            </a:r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for this film”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91265" y="3031524"/>
            <a:ext cx="5675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red: danger, passion, </a:t>
            </a:r>
            <a:r>
              <a:rPr lang="en-GB" sz="2400" b="1" dirty="0" smtClean="0">
                <a:solidFill>
                  <a:srgbClr val="FF0000"/>
                </a:solidFill>
              </a:rPr>
              <a:t>death and </a:t>
            </a:r>
            <a:r>
              <a:rPr lang="en-GB" sz="2400" b="1" dirty="0">
                <a:solidFill>
                  <a:srgbClr val="FF0000"/>
                </a:solidFill>
              </a:rPr>
              <a:t>love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459" y="576649"/>
            <a:ext cx="86085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Almodóvar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puts lots of red in all his movies, but in this one, he lets no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chance of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red go by. He gives us the opening credits in red, a red sweater, the red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reel of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 fire hose, a bin of tomatoes, red peppers being sliced, a red station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wagon, hair dyed red, and on and on. The final shot has red-skirted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Irene walking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down a red-tiled, red-curtained hallway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Crucially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he has </a:t>
            </a:r>
            <a:r>
              <a:rPr lang="en-GB" sz="2400" dirty="0" err="1" smtClean="0">
                <a:solidFill>
                  <a:srgbClr val="4B4B4B"/>
                </a:solidFill>
                <a:latin typeface="Arial" panose="020B0604020202020204" pitchFamily="34" charset="0"/>
              </a:rPr>
              <a:t>Raimunda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mop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up a floor full of her husband’s blood, some of it with lacy paper towels.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When a caller points out that she has blood on her neck, “Women’s troubles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,” she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explains. As Anthony Lane quips, “She could be describing the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whole film”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5817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role of men/women in </a:t>
            </a:r>
            <a:r>
              <a:rPr lang="en-GB" dirty="0" err="1" smtClean="0"/>
              <a:t>Volver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659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557" y="601361"/>
            <a:ext cx="86744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err="1">
                <a:solidFill>
                  <a:srgbClr val="4B4B4B"/>
                </a:solidFill>
                <a:latin typeface="Arial" panose="020B0604020202020204" pitchFamily="34" charset="0"/>
              </a:rPr>
              <a:t>Volver</a:t>
            </a:r>
            <a:r>
              <a:rPr lang="en-GB" sz="2400" i="1" dirty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is a ‘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manless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’ movie: one is murdered and the other goes away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endParaRPr lang="en-GB" sz="2400" dirty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The opening dialogue tells us that women here—in this village—live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longer than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men. Women are strong and noble, while husbands are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sexually insatiable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lechers who molest their own daughters. There are two of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them, hence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 pattern of “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volver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—return.” The women dominate. They don’t need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men, who are, with the exception of the filmmaker, the artist, worthless.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But women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can be artists, too. At the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center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of this film, as in other </a:t>
            </a:r>
            <a:r>
              <a:rPr lang="en-GB" sz="2400" dirty="0" err="1" smtClean="0">
                <a:solidFill>
                  <a:srgbClr val="4B4B4B"/>
                </a:solidFill>
                <a:latin typeface="Arial" panose="020B0604020202020204" pitchFamily="34" charset="0"/>
              </a:rPr>
              <a:t>Almodóvar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films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there is a work of art: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Raimunda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sings the title song. (Actually, she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lipsyncs</a:t>
            </a:r>
            <a:endParaRPr lang="en-GB" sz="2400" dirty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to the beautiful singing of flamenco star, Estrella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Morente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.) The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song tells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of someone returning to a first love after a long time, just what this film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is about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: first love is mother love.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6940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4270" y="716692"/>
            <a:ext cx="86497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QAChevinPro-Light"/>
              </a:rPr>
              <a:t>More than 40% of Spanish mothers are not married- a consequence of a </a:t>
            </a:r>
            <a:r>
              <a:rPr lang="en-GB" sz="2400" dirty="0" smtClean="0">
                <a:latin typeface="AQAChevinPro-Light"/>
              </a:rPr>
              <a:t>more liberal </a:t>
            </a:r>
            <a:r>
              <a:rPr lang="en-GB" sz="2400" dirty="0">
                <a:latin typeface="AQAChevinPro-Light"/>
              </a:rPr>
              <a:t>society in which religious blessings is no longer compulsory. These mothers</a:t>
            </a:r>
          </a:p>
          <a:p>
            <a:r>
              <a:rPr lang="en-GB" sz="2400" dirty="0">
                <a:latin typeface="AQAChevinPro-Light"/>
              </a:rPr>
              <a:t>are increasingly a symbol of strength and heroism in modern society, given that </a:t>
            </a:r>
            <a:r>
              <a:rPr lang="en-GB" sz="2400" dirty="0" smtClean="0">
                <a:latin typeface="AQAChevinPro-Light"/>
              </a:rPr>
              <a:t>in many </a:t>
            </a:r>
            <a:r>
              <a:rPr lang="en-GB" sz="2400" dirty="0">
                <a:latin typeface="AQAChevinPro-Light"/>
              </a:rPr>
              <a:t>cases they work in demanding jobs for low pay. </a:t>
            </a:r>
            <a:r>
              <a:rPr lang="en-GB" sz="2400" dirty="0" err="1">
                <a:latin typeface="AQAChevinPro-Light"/>
              </a:rPr>
              <a:t>Almodóvar</a:t>
            </a:r>
            <a:r>
              <a:rPr lang="en-GB" sz="2400" dirty="0">
                <a:latin typeface="AQAChevinPro-Light"/>
              </a:rPr>
              <a:t> </a:t>
            </a:r>
            <a:r>
              <a:rPr lang="en-GB" sz="2400" dirty="0" smtClean="0">
                <a:latin typeface="AQAChevinPro-Light"/>
              </a:rPr>
              <a:t>undoubtedly bestows </a:t>
            </a:r>
            <a:r>
              <a:rPr lang="en-GB" sz="2400" dirty="0">
                <a:latin typeface="AQAChevinPro-Light"/>
              </a:rPr>
              <a:t>his female characters an awe-inspiring determination to get on with life,</a:t>
            </a:r>
          </a:p>
          <a:p>
            <a:r>
              <a:rPr lang="en-GB" sz="2400" dirty="0">
                <a:latin typeface="AQAChevinPro-Light"/>
              </a:rPr>
              <a:t>come what may.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33168" y="4061254"/>
            <a:ext cx="8336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</a:rPr>
              <a:t>Paco’s</a:t>
            </a:r>
            <a:r>
              <a:rPr lang="en-GB" sz="2400" dirty="0">
                <a:solidFill>
                  <a:srgbClr val="FF0000"/>
                </a:solidFill>
              </a:rPr>
              <a:t> death leads to a change in fortune for the women: </a:t>
            </a:r>
            <a:r>
              <a:rPr lang="en-GB" sz="2400" dirty="0" err="1" smtClean="0">
                <a:solidFill>
                  <a:srgbClr val="FF0000"/>
                </a:solidFill>
              </a:rPr>
              <a:t>Raimunda’s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restaurant </a:t>
            </a:r>
            <a:r>
              <a:rPr lang="en-GB" sz="2400" dirty="0">
                <a:solidFill>
                  <a:srgbClr val="FF0000"/>
                </a:solidFill>
              </a:rPr>
              <a:t>opportunity, the return of Irene and the potential for closer </a:t>
            </a:r>
            <a:r>
              <a:rPr lang="en-GB" sz="2400" dirty="0" smtClean="0">
                <a:solidFill>
                  <a:srgbClr val="FF0000"/>
                </a:solidFill>
              </a:rPr>
              <a:t>family bonds.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58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tips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254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558" y="593124"/>
            <a:ext cx="9448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Introduce what you’re going to be talking about making sure that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you address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all the points included in the questions.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Use expressions to link and contrast phrases and ideas.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If you have not mentioned quotations from the book, you can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paraphrase them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State your opinion and justify it with examples.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Address all the points from the question in an orderly fashion.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Have a few phrases/expressions that you can use to introduce anything.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In Spanish the </a:t>
            </a:r>
            <a:r>
              <a:rPr lang="en-GB" sz="2400" i="1" dirty="0" err="1">
                <a:solidFill>
                  <a:srgbClr val="4B4B4B"/>
                </a:solidFill>
                <a:latin typeface="Arial" panose="020B0604020202020204" pitchFamily="34" charset="0"/>
              </a:rPr>
              <a:t>nosotros</a:t>
            </a:r>
            <a:r>
              <a:rPr lang="en-GB" sz="2400" i="1" dirty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form and expressions with </a:t>
            </a:r>
            <a:r>
              <a:rPr lang="en-GB" sz="2400" i="1" dirty="0">
                <a:solidFill>
                  <a:srgbClr val="4B4B4B"/>
                </a:solidFill>
                <a:latin typeface="Arial" panose="020B0604020202020204" pitchFamily="34" charset="0"/>
              </a:rPr>
              <a:t>se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are used 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academic writing; use it to show that you can write in a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formal register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Conclude the essay by summarising the points you have made throughout.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5743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2065" y="419202"/>
            <a:ext cx="8171935" cy="5426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Either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 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Describe la relación entre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y otros personajes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principales de la película.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Puedes mencionar: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Sole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Paula, la hija de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Agustina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Irene 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[35 </a:t>
            </a: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marks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]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Or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  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Compara la importancia de varios lugares en la película.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Puedes mencionar: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piso de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restaurante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pueblo manchego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piso de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Sole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[35 </a:t>
            </a: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marks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4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23138"/>
              </p:ext>
            </p:extLst>
          </p:nvPr>
        </p:nvGraphicFramePr>
        <p:xfrm>
          <a:off x="2032000" y="719662"/>
          <a:ext cx="7556843" cy="378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6843"/>
              </a:tblGrid>
              <a:tr h="37136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Self assessment questions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Do I answer the question, linking back to it often?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Do I have a variety of sophisticated structures/wow words?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Do I have a variety of complex structures/verbs/subjunctive?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Do I show a real understanding of the film?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Do I talk about the film techniques, change in pace, plot, powerful open or closing scenes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 Do I use appropriate examples how cinematographic techniques enhance the theme or message of the film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Does the essay use quotes effectively to support my ideas?</a:t>
                      </a:r>
                      <a:endParaRPr lang="en-GB" dirty="0"/>
                    </a:p>
                  </a:txBody>
                  <a:tcPr/>
                </a:tc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Have I used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(point)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(evidence)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(explain)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(link to question) to expand and justify?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25052"/>
              </p:ext>
            </p:extLst>
          </p:nvPr>
        </p:nvGraphicFramePr>
        <p:xfrm>
          <a:off x="2029254" y="4502308"/>
          <a:ext cx="7559589" cy="1645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59589"/>
              </a:tblGrid>
              <a:tr h="34932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Is my essay well organised and structured with clear introduction and conclusion?</a:t>
                      </a:r>
                      <a:endParaRPr lang="en-GB" dirty="0"/>
                    </a:p>
                  </a:txBody>
                  <a:tcPr/>
                </a:tc>
              </a:tr>
              <a:tr h="602938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Do I more or less meet the word limit requirement (350-400)?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(No waffling)</a:t>
                      </a:r>
                      <a:endParaRPr lang="en-GB" dirty="0"/>
                    </a:p>
                  </a:txBody>
                  <a:tcPr/>
                </a:tc>
              </a:tr>
              <a:tr h="34932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What mark would I give myself?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08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2065" y="675503"/>
            <a:ext cx="8262551" cy="470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 err="1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Either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.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Analiza la manera en la que el pasado influye en el presente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en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la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película. </a:t>
            </a: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[40 </a:t>
            </a:r>
            <a:r>
              <a:rPr lang="es-AR" sz="2800" b="1" dirty="0" err="1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marks</a:t>
            </a: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]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 err="1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Or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.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Analiza la importancia en la película del pueblo manchego en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el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que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vivió la familia de </a:t>
            </a:r>
            <a:r>
              <a:rPr lang="es-AR" sz="2800" dirty="0" err="1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y </a:t>
            </a:r>
            <a:r>
              <a:rPr lang="es-AR" sz="2800" dirty="0" err="1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Sole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 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[40 marks]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1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905883"/>
              </p:ext>
            </p:extLst>
          </p:nvPr>
        </p:nvGraphicFramePr>
        <p:xfrm>
          <a:off x="518982" y="172995"/>
          <a:ext cx="8723871" cy="6912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968"/>
                <a:gridCol w="2295328"/>
                <a:gridCol w="2066607"/>
                <a:gridCol w="2180968"/>
              </a:tblGrid>
              <a:tr h="11214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/>
                        <a:t>Temas</a:t>
                      </a:r>
                      <a:endParaRPr lang="en-GB" sz="320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/>
                        <a:t>Personajes</a:t>
                      </a:r>
                      <a:endParaRPr lang="en-GB" sz="320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/>
                        <a:t>Técnicas</a:t>
                      </a:r>
                      <a:endParaRPr lang="en-GB" sz="320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Author</a:t>
                      </a:r>
                    </a:p>
                    <a:p>
                      <a:r>
                        <a:rPr lang="en-GB" sz="3200" dirty="0" smtClean="0"/>
                        <a:t>Context</a:t>
                      </a:r>
                      <a:endParaRPr lang="en-GB" sz="3200" dirty="0"/>
                    </a:p>
                  </a:txBody>
                  <a:tcPr/>
                </a:tc>
              </a:tr>
              <a:tr h="701009"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muerte</a:t>
                      </a:r>
                      <a:r>
                        <a:rPr lang="en-GB" baseline="0" dirty="0" smtClean="0"/>
                        <a:t> y sus </a:t>
                      </a:r>
                      <a:r>
                        <a:rPr lang="en-GB" baseline="0" dirty="0" err="1" smtClean="0"/>
                        <a:t>ritos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Raimunda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El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uso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del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color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Educación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católica</a:t>
                      </a:r>
                      <a:endParaRPr lang="en-GB" dirty="0"/>
                    </a:p>
                  </a:txBody>
                  <a:tcPr/>
                </a:tc>
              </a:tr>
              <a:tr h="701009"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maternidad</a:t>
                      </a:r>
                      <a:r>
                        <a:rPr lang="en-GB" baseline="0" dirty="0" smtClean="0"/>
                        <a:t> y la </a:t>
                      </a:r>
                      <a:r>
                        <a:rPr lang="en-GB" baseline="0" smtClean="0"/>
                        <a:t>familia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Irene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El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sonido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y la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música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Death of mother</a:t>
                      </a:r>
                      <a:endParaRPr lang="en-GB" dirty="0"/>
                    </a:p>
                  </a:txBody>
                  <a:tcPr/>
                </a:tc>
              </a:tr>
              <a:tr h="961254"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solidaridad</a:t>
                      </a:r>
                      <a:r>
                        <a:rPr lang="en-GB" baseline="0" dirty="0" smtClean="0"/>
                        <a:t> de las </a:t>
                      </a:r>
                      <a:r>
                        <a:rPr lang="en-GB" baseline="0" dirty="0" err="1" smtClean="0"/>
                        <a:t>mujeres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itchFamily="66" charset="0"/>
                        </a:rPr>
                        <a:t>Los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planos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(y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ángulos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Recuerdo</a:t>
                      </a:r>
                      <a:r>
                        <a:rPr lang="en-GB" dirty="0" smtClean="0"/>
                        <a:t> del </a:t>
                      </a:r>
                      <a:r>
                        <a:rPr lang="en-GB" dirty="0" err="1" smtClean="0"/>
                        <a:t>río</a:t>
                      </a:r>
                      <a:r>
                        <a:rPr lang="en-GB" dirty="0" smtClean="0"/>
                        <a:t> y las </a:t>
                      </a:r>
                      <a:r>
                        <a:rPr lang="en-GB" dirty="0" err="1" smtClean="0"/>
                        <a:t>mujeres</a:t>
                      </a:r>
                      <a:r>
                        <a:rPr lang="en-GB" dirty="0" smtClean="0"/>
                        <a:t> del pueblo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lavando</a:t>
                      </a:r>
                      <a:endParaRPr lang="en-GB" dirty="0"/>
                    </a:p>
                  </a:txBody>
                  <a:tcPr/>
                </a:tc>
              </a:tr>
              <a:tr h="961254">
                <a:tc>
                  <a:txBody>
                    <a:bodyPr/>
                    <a:lstStyle/>
                    <a:p>
                      <a:r>
                        <a:rPr lang="en-GB" dirty="0" smtClean="0"/>
                        <a:t>La </a:t>
                      </a:r>
                      <a:r>
                        <a:rPr lang="en-GB" dirty="0" err="1" smtClean="0"/>
                        <a:t>cultura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urbana</a:t>
                      </a:r>
                      <a:r>
                        <a:rPr lang="en-GB" dirty="0" smtClean="0"/>
                        <a:t> y rural</a:t>
                      </a:r>
                    </a:p>
                    <a:p>
                      <a:r>
                        <a:rPr lang="en-GB" dirty="0" err="1" smtClean="0"/>
                        <a:t>Tradición</a:t>
                      </a:r>
                      <a:r>
                        <a:rPr lang="en-GB" baseline="0" dirty="0" smtClean="0"/>
                        <a:t> vs </a:t>
                      </a:r>
                      <a:r>
                        <a:rPr lang="en-GB" baseline="0" dirty="0" err="1" smtClean="0"/>
                        <a:t>modernidad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Paula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>
                          <a:latin typeface="Comic Sans MS" pitchFamily="66" charset="0"/>
                        </a:rPr>
                        <a:t>Movimientos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de la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cámara</a:t>
                      </a:r>
                      <a:endParaRPr lang="en-GB" dirty="0" smtClean="0">
                        <a:latin typeface="Comic Sans MS" pitchFamily="66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Madrid vs La Mancha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153800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Volver</a:t>
                      </a:r>
                      <a:r>
                        <a:rPr lang="en-GB" dirty="0" smtClean="0"/>
                        <a:t>: Rebirth and return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Agustina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Uso</a:t>
                      </a:r>
                      <a:r>
                        <a:rPr lang="en-GB" dirty="0" smtClean="0"/>
                        <a:t> de </a:t>
                      </a:r>
                      <a:r>
                        <a:rPr lang="en-GB" dirty="0" err="1" smtClean="0"/>
                        <a:t>iluminación</a:t>
                      </a:r>
                      <a:r>
                        <a:rPr lang="en-GB" dirty="0" smtClean="0"/>
                        <a:t>/luz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Actrices</a:t>
                      </a:r>
                      <a:r>
                        <a:rPr lang="en-GB" baseline="0" dirty="0" smtClean="0"/>
                        <a:t> (Carmen Maura, </a:t>
                      </a:r>
                      <a:r>
                        <a:rPr lang="en-GB" baseline="0" dirty="0" err="1" smtClean="0"/>
                        <a:t>Penélope</a:t>
                      </a:r>
                      <a:r>
                        <a:rPr lang="en-GB" baseline="0" dirty="0" smtClean="0"/>
                        <a:t> Cruz)</a:t>
                      </a:r>
                      <a:r>
                        <a:rPr lang="en-GB" dirty="0" smtClean="0"/>
                        <a:t>, La Mancha,</a:t>
                      </a:r>
                    </a:p>
                    <a:p>
                      <a:r>
                        <a:rPr lang="en-GB" dirty="0" smtClean="0"/>
                        <a:t>La </a:t>
                      </a:r>
                      <a:r>
                        <a:rPr lang="en-GB" dirty="0" err="1" smtClean="0"/>
                        <a:t>comedia</a:t>
                      </a:r>
                      <a:r>
                        <a:rPr lang="en-GB" dirty="0" smtClean="0"/>
                        <a:t>, la </a:t>
                      </a:r>
                      <a:r>
                        <a:rPr lang="en-GB" dirty="0" err="1" smtClean="0"/>
                        <a:t>maternidad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70100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Secretos</a:t>
                      </a:r>
                      <a:r>
                        <a:rPr lang="en-GB" dirty="0" smtClean="0"/>
                        <a:t> y </a:t>
                      </a:r>
                      <a:r>
                        <a:rPr lang="en-GB" dirty="0" err="1" smtClean="0"/>
                        <a:t>mentiras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Tía</a:t>
                      </a:r>
                      <a:r>
                        <a:rPr lang="en-GB" dirty="0" smtClean="0"/>
                        <a:t> Paula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18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05124"/>
              </p:ext>
            </p:extLst>
          </p:nvPr>
        </p:nvGraphicFramePr>
        <p:xfrm>
          <a:off x="1046204" y="719666"/>
          <a:ext cx="8377882" cy="467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8941"/>
                <a:gridCol w="4188941"/>
              </a:tblGrid>
              <a:tr h="1254988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</a:t>
                      </a:r>
                      <a:r>
                        <a:rPr lang="en-GB" sz="3200" dirty="0" smtClean="0"/>
                        <a:t>AS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    A level</a:t>
                      </a:r>
                      <a:endParaRPr lang="en-GB" sz="3200" dirty="0"/>
                    </a:p>
                  </a:txBody>
                  <a:tcPr/>
                </a:tc>
              </a:tr>
              <a:tr h="1254988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Critical response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Critical an analytical response</a:t>
                      </a:r>
                      <a:endParaRPr lang="en-GB" sz="2800" dirty="0"/>
                    </a:p>
                  </a:txBody>
                  <a:tcPr/>
                </a:tc>
              </a:tr>
              <a:tr h="2166142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Conclusions based on understanding of the subject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Evaluation of the issues, themes and cultural and social</a:t>
                      </a:r>
                      <a:r>
                        <a:rPr lang="en-GB" sz="2800" baseline="0" dirty="0" smtClean="0"/>
                        <a:t> contexts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68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0789" y="749643"/>
            <a:ext cx="9341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More specifically in each of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two essays students are required to:</a:t>
            </a:r>
          </a:p>
          <a:p>
            <a:endParaRPr lang="en-GB" sz="2400" dirty="0" smtClean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•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select relevant information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present and justify points of view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develop arguments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draw conclusions based on understanding issues, themes and cultural and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social contexts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evaluate issues, themes and cultural and social contexts.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77297" y="4629666"/>
            <a:ext cx="8015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Move away from storing telling…..</a:t>
            </a:r>
          </a:p>
        </p:txBody>
      </p:sp>
    </p:spTree>
    <p:extLst>
      <p:ext uri="{BB962C8B-B14F-4D97-AF65-F5344CB8AC3E}">
        <p14:creationId xmlns:p14="http://schemas.microsoft.com/office/powerpoint/2010/main" val="9162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1005" y="395416"/>
            <a:ext cx="77929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The Constant question: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What does this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shot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lightening/camera angle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scene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character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music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use of colour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social/cultural setting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mise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-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en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-scène (character’s clothes/make up/hair)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interaction with other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characters tell us?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425146" y="5000368"/>
            <a:ext cx="5667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Can you relate </a:t>
            </a:r>
            <a:r>
              <a:rPr lang="en-GB" sz="2400" dirty="0"/>
              <a:t>to this?</a:t>
            </a:r>
          </a:p>
          <a:p>
            <a:r>
              <a:rPr lang="en-GB" sz="2400" dirty="0"/>
              <a:t>How?</a:t>
            </a:r>
          </a:p>
          <a:p>
            <a:r>
              <a:rPr lang="en-GB" sz="2400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55495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4486" y="461319"/>
            <a:ext cx="79495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The role of women in Spain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The role of religion in Spain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City life v country life in Spain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The role of reality TV in Spain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94486" y="2446638"/>
            <a:ext cx="7710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normality in Spain of leaving</a:t>
            </a:r>
          </a:p>
          <a:p>
            <a:r>
              <a:rPr lang="en-GB" sz="2400" dirty="0"/>
              <a:t>rural life to go to the city for a better</a:t>
            </a:r>
          </a:p>
          <a:p>
            <a:r>
              <a:rPr lang="en-GB" sz="2400" dirty="0"/>
              <a:t>life in 2006 when </a:t>
            </a:r>
            <a:r>
              <a:rPr lang="en-GB" sz="2400" dirty="0" err="1"/>
              <a:t>Volver</a:t>
            </a:r>
            <a:r>
              <a:rPr lang="en-GB" sz="2400" dirty="0"/>
              <a:t> was set.</a:t>
            </a:r>
          </a:p>
        </p:txBody>
      </p:sp>
    </p:spTree>
    <p:extLst>
      <p:ext uri="{BB962C8B-B14F-4D97-AF65-F5344CB8AC3E}">
        <p14:creationId xmlns:p14="http://schemas.microsoft.com/office/powerpoint/2010/main" val="3178294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8411" y="891905"/>
            <a:ext cx="85673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4B4B4B"/>
                </a:solidFill>
                <a:latin typeface="Arial" panose="020B0604020202020204" pitchFamily="34" charset="0"/>
              </a:rPr>
              <a:t>Rural life-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ageing population, traditions (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Raimunda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and Sole astounded by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quality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of typical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Manchegan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food when they return to Tia Paula’s house)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Superstition is rife in rural towns and villages. Catholicism plays an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important role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in rural Spain in rites and rituals- especially in death, having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been preserved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for centuries.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Repeated reference to customs and traditions which people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follow unquestioningly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 </a:t>
            </a:r>
            <a:endParaRPr lang="en-GB" sz="2400" dirty="0" smtClean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only hint of rebellion comes from Paula who finds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such traditions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strange.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863416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</TotalTime>
  <Words>1253</Words>
  <Application>Microsoft Office PowerPoint</Application>
  <PresentationFormat>Widescreen</PresentationFormat>
  <Paragraphs>141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AQAChevinPro-Light</vt:lpstr>
      <vt:lpstr>AQAChevinPro-LightItalic</vt:lpstr>
      <vt:lpstr>Arial</vt:lpstr>
      <vt:lpstr>Calibri</vt:lpstr>
      <vt:lpstr>Comic Sans MS</vt:lpstr>
      <vt:lpstr>Times New Roman</vt:lpstr>
      <vt:lpstr>Trebuchet MS</vt:lpstr>
      <vt:lpstr>Verdana</vt:lpstr>
      <vt:lpstr>Verdana-Bold</vt:lpstr>
      <vt:lpstr>Wingdings 3</vt:lpstr>
      <vt:lpstr>Facet</vt:lpstr>
      <vt:lpstr>Volver  Ensayos para A level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Volver – Film techniques</vt:lpstr>
      <vt:lpstr>PowerPoint Presentation</vt:lpstr>
      <vt:lpstr>PowerPoint Presentation</vt:lpstr>
      <vt:lpstr>PowerPoint Presentation</vt:lpstr>
      <vt:lpstr>The role of men/women in Volver</vt:lpstr>
      <vt:lpstr>PowerPoint Presentation</vt:lpstr>
      <vt:lpstr>PowerPoint Presentation</vt:lpstr>
      <vt:lpstr>More tips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Volver  Ensayos para A level</dc:title>
  <dc:creator>Jennifer Pyburn</dc:creator>
  <cp:lastModifiedBy>Jennifer Pyburn</cp:lastModifiedBy>
  <cp:revision>26</cp:revision>
  <dcterms:created xsi:type="dcterms:W3CDTF">2018-01-11T08:15:41Z</dcterms:created>
  <dcterms:modified xsi:type="dcterms:W3CDTF">2018-04-03T10:30:32Z</dcterms:modified>
</cp:coreProperties>
</file>