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73" r:id="rId5"/>
    <p:sldId id="256" r:id="rId6"/>
    <p:sldId id="272" r:id="rId7"/>
    <p:sldId id="257" r:id="rId8"/>
    <p:sldId id="258" r:id="rId9"/>
    <p:sldId id="259" r:id="rId10"/>
    <p:sldId id="275" r:id="rId11"/>
    <p:sldId id="276" r:id="rId12"/>
    <p:sldId id="260" r:id="rId13"/>
    <p:sldId id="277" r:id="rId14"/>
    <p:sldId id="278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74" r:id="rId23"/>
    <p:sldId id="269" r:id="rId24"/>
    <p:sldId id="268" r:id="rId25"/>
    <p:sldId id="270" r:id="rId26"/>
    <p:sldId id="27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FFFFCC"/>
    <a:srgbClr val="FFFF00"/>
    <a:srgbClr val="CC99FF"/>
    <a:srgbClr val="CC3300"/>
    <a:srgbClr val="66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40F57-A339-4951-BABD-5CDC605EE365}" type="datetimeFigureOut">
              <a:rPr lang="en-GB" smtClean="0"/>
              <a:t>09/07/2018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6AFF9-2FC2-49C2-A809-B6C62FC6E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55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AFF9-2FC2-49C2-A809-B6C62FC6EE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64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012FF-156C-48CB-B705-CBC19603C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4AAEE-C3A4-4ECD-91E5-EFD0AADA3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691CA-9F08-4097-8E65-D34C0A004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7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C1CDF-16E3-4372-A753-7B2C40D4A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2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4A8BB-8660-4067-9FC2-4080C0E0F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7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BBDAA-F455-44E8-AE9D-6BEEBCD6C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9D8A-BFED-463F-9CBF-1B4179414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4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FC044-9D11-41F8-823D-6BA2A225E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7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C343F-49EA-4969-A05F-33C04CF0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4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CC75-3E37-4231-AE0D-027259E92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9C7CB-C5E5-4C69-989E-8846C8F95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4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82816DF-71F1-4F0C-AEFA-F4A04B8A8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Fascism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juntoafe.com.ar/imagenes/Bandera_Falange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iAFcShrwD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cities.com/Athens/Crete/2408/Personajes/Personajesfotos/mola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images.google.co.uk/imgres?imgurl=http://www.masonicinfo.com/images/franco.jpg&amp;imgrefurl=http://www.masonicinfo.com/famousanti.htm&amp;h=333&amp;w=250&amp;sz=22&amp;hl=en&amp;start=9&amp;usg=__elIUkfu5lDqRg5ppXm1OkIfcAso=&amp;tbnid=he2DaVlG-4ilSM:&amp;tbnh=119&amp;tbnw=89&amp;prev=/images?q=general+franco&amp;gbv=2&amp;hl=en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07" t="13361" r="18180" b="5498"/>
          <a:stretch/>
        </p:blipFill>
        <p:spPr>
          <a:xfrm>
            <a:off x="405880" y="116632"/>
            <a:ext cx="8280920" cy="66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70" t="11769" r="9270" b="51638"/>
          <a:stretch/>
        </p:blipFill>
        <p:spPr>
          <a:xfrm>
            <a:off x="323528" y="274638"/>
            <a:ext cx="8101457" cy="40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7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25" t="16542" r="21999" b="8681"/>
          <a:stretch/>
        </p:blipFill>
        <p:spPr>
          <a:xfrm>
            <a:off x="323528" y="548680"/>
            <a:ext cx="7992888" cy="58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4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Guerra Civil. Los tres días de Jul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0" y="61658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El levantamiento se inici</a:t>
            </a:r>
            <a:r>
              <a:rPr lang="en-US" altLang="en-US" sz="2400">
                <a:solidFill>
                  <a:srgbClr val="CC00CC"/>
                </a:solidFill>
                <a:cs typeface="Arial" charset="0"/>
              </a:rPr>
              <a:t>ó</a:t>
            </a:r>
            <a:r>
              <a:rPr lang="en-US" altLang="en-US" sz="2400">
                <a:solidFill>
                  <a:srgbClr val="CC00CC"/>
                </a:solidFill>
              </a:rPr>
              <a:t> el 17 de julio de 1936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8163" y="620713"/>
            <a:ext cx="3525837" cy="59769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 err="1" smtClean="0">
                <a:solidFill>
                  <a:srgbClr val="33CC33"/>
                </a:solidFill>
              </a:rPr>
              <a:t>Sanjurjo</a:t>
            </a:r>
            <a:r>
              <a:rPr lang="en-US" altLang="en-US" sz="2800" b="1" dirty="0" smtClean="0">
                <a:solidFill>
                  <a:srgbClr val="33CC33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33CC33"/>
                </a:solidFill>
              </a:rPr>
              <a:t>muri</a:t>
            </a:r>
            <a:r>
              <a:rPr lang="en-US" altLang="en-US" sz="2800" b="1" dirty="0" err="1" smtClean="0">
                <a:solidFill>
                  <a:srgbClr val="33CC33"/>
                </a:solidFill>
                <a:cs typeface="Arial" charset="0"/>
              </a:rPr>
              <a:t>ó</a:t>
            </a:r>
            <a:endParaRPr lang="en-US" altLang="en-US" sz="2800" b="1" dirty="0" smtClean="0">
              <a:solidFill>
                <a:srgbClr val="33CC33"/>
              </a:solidFill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en un </a:t>
            </a:r>
            <a:r>
              <a:rPr lang="en-US" altLang="en-US" sz="2800" b="1" dirty="0" err="1" smtClean="0">
                <a:solidFill>
                  <a:srgbClr val="33CC33"/>
                </a:solidFill>
                <a:cs typeface="Arial" charset="0"/>
              </a:rPr>
              <a:t>accidente</a:t>
            </a: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de </a:t>
            </a:r>
            <a:r>
              <a:rPr lang="en-US" altLang="en-US" sz="2800" b="1" dirty="0" err="1" smtClean="0">
                <a:solidFill>
                  <a:srgbClr val="33CC33"/>
                </a:solidFill>
                <a:cs typeface="Arial" charset="0"/>
              </a:rPr>
              <a:t>avión</a:t>
            </a: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, </a:t>
            </a:r>
            <a:r>
              <a:rPr lang="en-US" altLang="en-US" sz="2800" b="1" dirty="0" err="1" smtClean="0">
                <a:solidFill>
                  <a:srgbClr val="33CC33"/>
                </a:solidFill>
                <a:cs typeface="Arial" charset="0"/>
              </a:rPr>
              <a:t>por</a:t>
            </a: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 lo </a:t>
            </a:r>
            <a:r>
              <a:rPr lang="en-US" altLang="en-US" sz="2800" b="1" dirty="0" err="1" smtClean="0">
                <a:solidFill>
                  <a:srgbClr val="33CC33"/>
                </a:solidFill>
                <a:cs typeface="Arial" charset="0"/>
              </a:rPr>
              <a:t>que</a:t>
            </a: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 el </a:t>
            </a:r>
          </a:p>
          <a:p>
            <a:pPr eaLnBrk="1" hangingPunct="1">
              <a:buFontTx/>
              <a:buNone/>
            </a:pP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General </a:t>
            </a:r>
          </a:p>
          <a:p>
            <a:pPr eaLnBrk="1" hangingPunct="1">
              <a:buFontTx/>
              <a:buNone/>
            </a:pP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Francisco Franco </a:t>
            </a:r>
          </a:p>
          <a:p>
            <a:pPr eaLnBrk="1" hangingPunct="1">
              <a:buFontTx/>
              <a:buNone/>
            </a:pPr>
            <a:r>
              <a:rPr lang="en-US" altLang="en-US" sz="2800" b="1" dirty="0" err="1" smtClean="0">
                <a:solidFill>
                  <a:srgbClr val="33CC33"/>
                </a:solidFill>
                <a:cs typeface="Arial" charset="0"/>
              </a:rPr>
              <a:t>encabezó</a:t>
            </a: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 el </a:t>
            </a:r>
          </a:p>
          <a:p>
            <a:pPr eaLnBrk="1" hangingPunct="1">
              <a:buFontTx/>
              <a:buNone/>
            </a:pPr>
            <a:r>
              <a:rPr lang="en-US" altLang="en-US" sz="2800" b="1" dirty="0" err="1" smtClean="0">
                <a:solidFill>
                  <a:srgbClr val="33CC33"/>
                </a:solidFill>
                <a:cs typeface="Arial" charset="0"/>
              </a:rPr>
              <a:t>movimiento</a:t>
            </a:r>
            <a:r>
              <a:rPr lang="en-US" altLang="en-US" sz="2800" b="1" dirty="0" smtClean="0">
                <a:solidFill>
                  <a:srgbClr val="33CC33"/>
                </a:solidFill>
                <a:cs typeface="Arial" charset="0"/>
              </a:rPr>
              <a:t>.</a:t>
            </a:r>
          </a:p>
        </p:txBody>
      </p:sp>
      <p:pic>
        <p:nvPicPr>
          <p:cNvPr id="8195" name="Picture 5" descr="fran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5295900" cy="640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 no intervenci</a:t>
            </a:r>
            <a:r>
              <a:rPr lang="en-US" altLang="en-US" smtClean="0">
                <a:cs typeface="Arial" charset="0"/>
              </a:rPr>
              <a:t>ón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El 1 de Agosto, Léon Blum, </a:t>
            </a:r>
            <a:r>
              <a:rPr lang="en-US" altLang="en-US" sz="2800" dirty="0" err="1" smtClean="0"/>
              <a:t>gobernador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francés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propuso</a:t>
            </a:r>
            <a:r>
              <a:rPr lang="en-US" altLang="en-US" sz="2800" dirty="0" smtClean="0"/>
              <a:t> a </a:t>
            </a:r>
            <a:r>
              <a:rPr lang="en-US" altLang="en-US" sz="2800" dirty="0" err="1" smtClean="0"/>
              <a:t>los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países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europeos</a:t>
            </a:r>
            <a:r>
              <a:rPr lang="en-US" altLang="en-US" sz="2800" dirty="0" smtClean="0"/>
              <a:t> un </a:t>
            </a:r>
            <a:r>
              <a:rPr lang="en-US" altLang="en-US" sz="2800" dirty="0" err="1" smtClean="0"/>
              <a:t>pacto</a:t>
            </a:r>
            <a:r>
              <a:rPr lang="en-US" altLang="en-US" sz="2800" dirty="0" smtClean="0"/>
              <a:t> de "no </a:t>
            </a:r>
            <a:r>
              <a:rPr lang="en-US" altLang="en-US" sz="2800" dirty="0" err="1" smtClean="0"/>
              <a:t>intervención</a:t>
            </a:r>
            <a:r>
              <a:rPr lang="en-US" altLang="en-US" sz="2800" dirty="0" smtClean="0"/>
              <a:t>” </a:t>
            </a:r>
            <a:r>
              <a:rPr lang="en-US" altLang="en-US" sz="2800" dirty="0" err="1" smtClean="0"/>
              <a:t>en</a:t>
            </a:r>
            <a:r>
              <a:rPr lang="en-US" altLang="en-US" sz="2800" dirty="0" smtClean="0"/>
              <a:t> el </a:t>
            </a:r>
            <a:r>
              <a:rPr lang="en-US" altLang="en-US" sz="2800" dirty="0" err="1" smtClean="0"/>
              <a:t>conflicto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español</a:t>
            </a:r>
            <a:r>
              <a:rPr lang="en-US" altLang="en-US" sz="2800" dirty="0" smtClean="0"/>
              <a:t>, con el fin de </a:t>
            </a:r>
            <a:r>
              <a:rPr lang="en-US" altLang="en-US" sz="2800" dirty="0" err="1" smtClean="0"/>
              <a:t>evitar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guerra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más</a:t>
            </a:r>
            <a:r>
              <a:rPr lang="en-US" altLang="en-US" sz="2800" dirty="0" smtClean="0"/>
              <a:t> general. 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El </a:t>
            </a:r>
            <a:r>
              <a:rPr lang="en-US" altLang="en-US" sz="2800" dirty="0" err="1" smtClean="0"/>
              <a:t>problema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fue</a:t>
            </a:r>
            <a:r>
              <a:rPr lang="en-US" altLang="en-US" sz="2800" dirty="0" smtClean="0"/>
              <a:t> que </a:t>
            </a:r>
            <a:r>
              <a:rPr lang="en-US" altLang="en-US" sz="2800" dirty="0" err="1" smtClean="0"/>
              <a:t>algunos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</a:t>
            </a:r>
            <a:r>
              <a:rPr lang="en-US" altLang="en-US" sz="2800" dirty="0" err="1" smtClean="0">
                <a:cs typeface="Arial" charset="0"/>
              </a:rPr>
              <a:t>íses</a:t>
            </a:r>
            <a:r>
              <a:rPr lang="en-US" altLang="en-US" sz="2800" dirty="0" smtClean="0">
                <a:cs typeface="Arial" charset="0"/>
              </a:rPr>
              <a:t> no </a:t>
            </a:r>
            <a:r>
              <a:rPr lang="en-US" altLang="en-US" sz="2800" dirty="0" err="1" smtClean="0">
                <a:cs typeface="Arial" charset="0"/>
              </a:rPr>
              <a:t>hacían</a:t>
            </a:r>
            <a:r>
              <a:rPr lang="en-US" altLang="en-US" sz="2800" dirty="0" smtClean="0">
                <a:cs typeface="Arial" charset="0"/>
              </a:rPr>
              <a:t> </a:t>
            </a:r>
            <a:r>
              <a:rPr lang="en-US" altLang="en-US" sz="2800" dirty="0" err="1" smtClean="0">
                <a:cs typeface="Arial" charset="0"/>
              </a:rPr>
              <a:t>caso</a:t>
            </a:r>
            <a:r>
              <a:rPr lang="en-US" altLang="en-US" sz="2800" dirty="0" smtClean="0">
                <a:cs typeface="Arial" charset="0"/>
              </a:rPr>
              <a:t> del </a:t>
            </a:r>
            <a:r>
              <a:rPr lang="en-US" altLang="en-US" sz="2800" dirty="0" err="1" smtClean="0">
                <a:cs typeface="Arial" charset="0"/>
              </a:rPr>
              <a:t>pacto</a:t>
            </a:r>
            <a:r>
              <a:rPr lang="en-US" altLang="en-US" sz="2800" dirty="0" smtClean="0">
                <a:cs typeface="Arial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 guerra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Durante </a:t>
            </a:r>
            <a:r>
              <a:rPr lang="en-US" altLang="en-US" dirty="0" err="1" smtClean="0"/>
              <a:t>toda</a:t>
            </a:r>
            <a:r>
              <a:rPr lang="en-US" altLang="en-US" dirty="0" smtClean="0"/>
              <a:t> la </a:t>
            </a:r>
            <a:r>
              <a:rPr lang="en-US" altLang="en-US" dirty="0" err="1" smtClean="0"/>
              <a:t>guerra</a:t>
            </a:r>
            <a:r>
              <a:rPr lang="en-US" altLang="en-US" dirty="0" smtClean="0"/>
              <a:t>, Franco, o sea, los </a:t>
            </a:r>
            <a:r>
              <a:rPr lang="en-US" altLang="en-US" dirty="0" err="1" smtClean="0"/>
              <a:t>nacionalistas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recibieron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ayuda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constante</a:t>
            </a:r>
            <a:r>
              <a:rPr lang="en-US" altLang="en-US" dirty="0" smtClean="0"/>
              <a:t> de Italia (Mussolini), </a:t>
            </a:r>
            <a:r>
              <a:rPr lang="en-US" altLang="en-US" dirty="0" err="1" smtClean="0"/>
              <a:t>Alemania</a:t>
            </a:r>
            <a:r>
              <a:rPr lang="en-US" altLang="en-US" dirty="0" smtClean="0"/>
              <a:t> (Hitler) y hasta </a:t>
            </a:r>
            <a:r>
              <a:rPr lang="en-US" altLang="en-US" dirty="0" err="1" smtClean="0"/>
              <a:t>cierto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punto</a:t>
            </a:r>
            <a:r>
              <a:rPr lang="en-US" altLang="en-US" dirty="0" smtClean="0"/>
              <a:t> Portugal.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Ten</a:t>
            </a:r>
            <a:r>
              <a:rPr lang="en-US" altLang="en-US" dirty="0" err="1" smtClean="0">
                <a:cs typeface="Arial" charset="0"/>
              </a:rPr>
              <a:t>ían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armas</a:t>
            </a:r>
            <a:r>
              <a:rPr lang="en-US" altLang="en-US" dirty="0" smtClean="0">
                <a:cs typeface="Arial" charset="0"/>
              </a:rPr>
              <a:t> y comida.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9" descr="guernica-784569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144000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6524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8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	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En la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tarde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del 26 de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a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bril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de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ese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mismo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año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, se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produciría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uno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de los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hechos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más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destacados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de la Guerra Civil.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Esa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tarde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, la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pequeña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ciudad de Guernica era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bombardeada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durante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más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de 3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horas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por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la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aviación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alemana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,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cobrándose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más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de 1.600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víctimas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,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según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el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gobierno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. El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objetivo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de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este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bombardeo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era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aterrorizar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a la </a:t>
            </a:r>
            <a:r>
              <a:rPr lang="en-US" alt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población</a:t>
            </a:r>
            <a:r>
              <a:rPr lang="en-US" altLang="en-US" sz="2800" b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civil.</a:t>
            </a:r>
            <a:r>
              <a:rPr lang="en-US" altLang="en-US" sz="4000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altLang="en-US" sz="4000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en-US" altLang="en-US" sz="4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69" name="Rectangle 13"/>
          <p:cNvSpPr>
            <a:spLocks noChangeArrowheads="1"/>
          </p:cNvSpPr>
          <p:nvPr/>
        </p:nvSpPr>
        <p:spPr bwMode="auto">
          <a:xfrm rot="10800000" flipV="1">
            <a:off x="5076825" y="4941888"/>
            <a:ext cx="3816350" cy="14763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n-US" dirty="0" smtClean="0">
                <a:solidFill>
                  <a:srgbClr val="FF3399"/>
                </a:solidFill>
              </a:rPr>
              <a:t>Se estima que fallecieron más de 1.600 personas y que los heridos casi se elevaron al millar. Y todo eso sobre una población de 7.000 habitantes.</a:t>
            </a:r>
            <a:endParaRPr lang="en-US" altLang="en-US" dirty="0" smtClean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Mientras tanto…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</a:rPr>
              <a:t>Mientras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tanto</a:t>
            </a:r>
            <a:r>
              <a:rPr lang="en-US" altLang="en-US" dirty="0" smtClean="0">
                <a:solidFill>
                  <a:srgbClr val="FF0000"/>
                </a:solidFill>
              </a:rPr>
              <a:t>, </a:t>
            </a:r>
            <a:r>
              <a:rPr lang="en-US" altLang="en-US" dirty="0" err="1" smtClean="0">
                <a:solidFill>
                  <a:srgbClr val="FF0000"/>
                </a:solidFill>
              </a:rPr>
              <a:t>empezaron</a:t>
            </a:r>
            <a:r>
              <a:rPr lang="en-US" altLang="en-US" dirty="0" smtClean="0">
                <a:solidFill>
                  <a:srgbClr val="FF0000"/>
                </a:solidFill>
              </a:rPr>
              <a:t> a </a:t>
            </a:r>
            <a:r>
              <a:rPr lang="en-US" altLang="en-US" dirty="0" err="1" smtClean="0">
                <a:solidFill>
                  <a:srgbClr val="FF0000"/>
                </a:solidFill>
              </a:rPr>
              <a:t>surgir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</a:rPr>
              <a:t>conflictos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internos</a:t>
            </a:r>
            <a:r>
              <a:rPr lang="en-US" altLang="en-US" dirty="0" smtClean="0">
                <a:solidFill>
                  <a:srgbClr val="FF0000"/>
                </a:solidFill>
              </a:rPr>
              <a:t> en el </a:t>
            </a:r>
            <a:r>
              <a:rPr lang="en-US" altLang="en-US" dirty="0" err="1" smtClean="0">
                <a:solidFill>
                  <a:srgbClr val="FF0000"/>
                </a:solidFill>
              </a:rPr>
              <a:t>seno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republicano</a:t>
            </a:r>
            <a:r>
              <a:rPr lang="en-US" altLang="en-US" dirty="0" smtClean="0">
                <a:solidFill>
                  <a:srgbClr val="FF0000"/>
                </a:solidFill>
              </a:rPr>
              <a:t>.</a:t>
            </a:r>
          </a:p>
          <a:p>
            <a:pPr algn="ctr" eaLnBrk="1" hangingPunct="1">
              <a:buFontTx/>
              <a:buNone/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Entre los </a:t>
            </a:r>
            <a:r>
              <a:rPr lang="en-US" altLang="en-US" dirty="0" err="1" smtClean="0">
                <a:solidFill>
                  <a:srgbClr val="FF0000"/>
                </a:solidFill>
              </a:rPr>
              <a:t>socialistas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moderados</a:t>
            </a:r>
            <a:r>
              <a:rPr lang="en-US" altLang="en-US" dirty="0" smtClean="0">
                <a:solidFill>
                  <a:srgbClr val="FF0000"/>
                </a:solidFill>
              </a:rPr>
              <a:t>, los </a:t>
            </a:r>
          </a:p>
          <a:p>
            <a:pPr algn="ctr" eaLnBrk="1" hangingPunct="1"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</a:rPr>
              <a:t>comunistas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estalinistas</a:t>
            </a:r>
            <a:r>
              <a:rPr lang="en-US" altLang="en-US" dirty="0" smtClean="0">
                <a:solidFill>
                  <a:srgbClr val="FF0000"/>
                </a:solidFill>
              </a:rPr>
              <a:t>, los </a:t>
            </a:r>
            <a:r>
              <a:rPr lang="en-US" altLang="en-US" dirty="0" err="1" smtClean="0">
                <a:solidFill>
                  <a:srgbClr val="FF0000"/>
                </a:solidFill>
              </a:rPr>
              <a:t>comunistas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</a:rPr>
              <a:t>disidentes</a:t>
            </a:r>
            <a:r>
              <a:rPr lang="en-US" altLang="en-US" dirty="0" smtClean="0">
                <a:solidFill>
                  <a:srgbClr val="FF0000"/>
                </a:solidFill>
              </a:rPr>
              <a:t> del POUM y </a:t>
            </a:r>
            <a:r>
              <a:rPr lang="en-US" altLang="en-US" dirty="0" err="1" smtClean="0">
                <a:solidFill>
                  <a:srgbClr val="FF0000"/>
                </a:solidFill>
              </a:rPr>
              <a:t>anarquistas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dirty="0" err="1" smtClean="0">
                <a:solidFill>
                  <a:srgbClr val="FF0000"/>
                </a:solidFill>
              </a:rPr>
              <a:t>surgieron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</a:rPr>
              <a:t>discrepancias</a:t>
            </a:r>
            <a:r>
              <a:rPr lang="en-US" altLang="en-US" dirty="0" smtClean="0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0080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Los problemas que enfrentaban a los republicanos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err="1" smtClean="0"/>
              <a:t>Hubo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mucha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resistencia</a:t>
            </a:r>
            <a:r>
              <a:rPr lang="en-US" altLang="en-US" dirty="0" smtClean="0"/>
              <a:t> de los </a:t>
            </a:r>
            <a:r>
              <a:rPr lang="en-US" altLang="en-US" dirty="0" err="1" smtClean="0"/>
              <a:t>republicanos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pues</a:t>
            </a:r>
            <a:r>
              <a:rPr lang="en-US" altLang="en-US" dirty="0" smtClean="0"/>
              <a:t> les </a:t>
            </a:r>
            <a:r>
              <a:rPr lang="en-US" altLang="en-US" dirty="0" err="1" smtClean="0"/>
              <a:t>faltaban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armas</a:t>
            </a:r>
            <a:r>
              <a:rPr lang="en-US" altLang="en-US" dirty="0" smtClean="0"/>
              <a:t> y comida.  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err="1" smtClean="0"/>
              <a:t>Rusia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respald</a:t>
            </a:r>
            <a:r>
              <a:rPr lang="en-US" altLang="en-US" dirty="0" err="1" smtClean="0">
                <a:cs typeface="Arial" charset="0"/>
              </a:rPr>
              <a:t>ó</a:t>
            </a:r>
            <a:r>
              <a:rPr lang="en-US" altLang="en-US" dirty="0" smtClean="0">
                <a:cs typeface="Arial" charset="0"/>
              </a:rPr>
              <a:t> a la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Rep</a:t>
            </a:r>
            <a:r>
              <a:rPr lang="en-US" altLang="en-US" dirty="0" err="1" smtClean="0">
                <a:cs typeface="Arial" charset="0"/>
              </a:rPr>
              <a:t>ública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debido</a:t>
            </a:r>
            <a:r>
              <a:rPr lang="en-US" altLang="en-US" dirty="0" smtClean="0">
                <a:cs typeface="Arial" charset="0"/>
              </a:rPr>
              <a:t> a los </a:t>
            </a:r>
            <a:r>
              <a:rPr lang="en-US" altLang="en-US" dirty="0" err="1" smtClean="0">
                <a:cs typeface="Arial" charset="0"/>
              </a:rPr>
              <a:t>lazos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comunistas</a:t>
            </a:r>
            <a:r>
              <a:rPr lang="en-US" altLang="en-US" dirty="0" smtClean="0">
                <a:cs typeface="Arial" charset="0"/>
              </a:rPr>
              <a:t>.  Sin embargo, la </a:t>
            </a:r>
            <a:r>
              <a:rPr lang="en-US" altLang="en-US" dirty="0" err="1" smtClean="0">
                <a:cs typeface="Arial" charset="0"/>
              </a:rPr>
              <a:t>República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tenía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que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pagarles</a:t>
            </a:r>
            <a:r>
              <a:rPr lang="en-US" altLang="en-US" dirty="0" smtClean="0">
                <a:cs typeface="Arial" charset="0"/>
              </a:rPr>
              <a:t>. ¿A </a:t>
            </a:r>
            <a:r>
              <a:rPr lang="en-US" altLang="en-US" dirty="0" err="1" smtClean="0">
                <a:cs typeface="Arial" charset="0"/>
              </a:rPr>
              <a:t>quién</a:t>
            </a:r>
            <a:r>
              <a:rPr lang="en-US" altLang="en-US" dirty="0" smtClean="0">
                <a:cs typeface="Arial" charset="0"/>
              </a:rPr>
              <a:t>?  El </a:t>
            </a:r>
            <a:r>
              <a:rPr lang="en-US" altLang="en-US" dirty="0" err="1" smtClean="0">
                <a:cs typeface="Arial" charset="0"/>
              </a:rPr>
              <a:t>único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dinero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que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tenían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fueron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lingotes</a:t>
            </a:r>
            <a:r>
              <a:rPr lang="en-US" altLang="en-US" dirty="0" smtClean="0">
                <a:cs typeface="Arial" charset="0"/>
              </a:rPr>
              <a:t> de </a:t>
            </a:r>
            <a:r>
              <a:rPr lang="en-US" altLang="en-US" dirty="0" err="1" smtClean="0">
                <a:cs typeface="Arial" charset="0"/>
              </a:rPr>
              <a:t>oro</a:t>
            </a:r>
            <a:r>
              <a:rPr lang="en-US" altLang="en-US" dirty="0" smtClean="0">
                <a:cs typeface="Arial" charset="0"/>
              </a:rPr>
              <a:t>, </a:t>
            </a:r>
            <a:r>
              <a:rPr lang="en-US" altLang="en-US" dirty="0" err="1" smtClean="0">
                <a:cs typeface="Arial" charset="0"/>
              </a:rPr>
              <a:t>guardados</a:t>
            </a:r>
            <a:r>
              <a:rPr lang="en-US" altLang="en-US" dirty="0" smtClean="0">
                <a:cs typeface="Arial" charset="0"/>
              </a:rPr>
              <a:t> en Madrid.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¿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qué</a:t>
            </a:r>
            <a:r>
              <a:rPr lang="en-GB" dirty="0" smtClean="0"/>
              <a:t> era un </a:t>
            </a:r>
            <a:r>
              <a:rPr lang="en-GB" dirty="0" err="1" smtClean="0"/>
              <a:t>problema</a:t>
            </a:r>
            <a:r>
              <a:rPr lang="en-GB" dirty="0" smtClean="0"/>
              <a:t> </a:t>
            </a:r>
            <a:r>
              <a:rPr lang="en-GB" dirty="0" err="1" smtClean="0"/>
              <a:t>ser</a:t>
            </a:r>
            <a:r>
              <a:rPr lang="en-GB" dirty="0" smtClean="0"/>
              <a:t> homosexual </a:t>
            </a:r>
            <a:r>
              <a:rPr lang="en-GB" dirty="0" err="1" smtClean="0"/>
              <a:t>durante</a:t>
            </a:r>
            <a:r>
              <a:rPr lang="en-GB" dirty="0"/>
              <a:t> </a:t>
            </a:r>
            <a:r>
              <a:rPr lang="en-GB" dirty="0" smtClean="0"/>
              <a:t>el </a:t>
            </a:r>
            <a:r>
              <a:rPr lang="en-GB" dirty="0" err="1" smtClean="0"/>
              <a:t>gobierno</a:t>
            </a:r>
            <a:r>
              <a:rPr lang="en-GB" dirty="0" smtClean="0"/>
              <a:t> de Franco?</a:t>
            </a:r>
          </a:p>
          <a:p>
            <a:endParaRPr lang="en-GB" dirty="0"/>
          </a:p>
          <a:p>
            <a:r>
              <a:rPr lang="en-GB" dirty="0" smtClean="0"/>
              <a:t>¿</a:t>
            </a:r>
            <a:r>
              <a:rPr lang="en-GB" dirty="0" err="1" smtClean="0"/>
              <a:t>Cuáles</a:t>
            </a:r>
            <a:r>
              <a:rPr lang="en-GB" dirty="0" smtClean="0"/>
              <a:t> </a:t>
            </a:r>
            <a:r>
              <a:rPr lang="en-GB" dirty="0" err="1" smtClean="0"/>
              <a:t>eran</a:t>
            </a:r>
            <a:r>
              <a:rPr lang="en-GB" dirty="0" smtClean="0"/>
              <a:t> las </a:t>
            </a:r>
            <a:r>
              <a:rPr lang="en-GB" dirty="0" err="1" smtClean="0"/>
              <a:t>ideologías</a:t>
            </a:r>
            <a:r>
              <a:rPr lang="en-GB" dirty="0" smtClean="0"/>
              <a:t> del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8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ajse1l1a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4211638" cy="23050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/>
              <a:t>La </a:t>
            </a:r>
            <a:r>
              <a:rPr lang="en-US" altLang="en-US" sz="2400" dirty="0" err="1" smtClean="0"/>
              <a:t>pasividad</a:t>
            </a:r>
            <a:r>
              <a:rPr lang="en-US" altLang="en-US" sz="2400" dirty="0" smtClean="0"/>
              <a:t> de los </a:t>
            </a:r>
            <a:r>
              <a:rPr lang="en-US" altLang="en-US" sz="2400" dirty="0" err="1" smtClean="0"/>
              <a:t>países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democráticos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enfadó</a:t>
            </a:r>
            <a:r>
              <a:rPr lang="en-US" altLang="en-US" sz="2400" dirty="0" smtClean="0"/>
              <a:t> a los </a:t>
            </a:r>
            <a:r>
              <a:rPr lang="en-US" altLang="en-US" sz="2400" dirty="0" err="1" smtClean="0"/>
              <a:t>antifascistas</a:t>
            </a:r>
            <a:r>
              <a:rPr lang="en-US" altLang="en-US" sz="2400" dirty="0" smtClean="0"/>
              <a:t> del </a:t>
            </a:r>
            <a:r>
              <a:rPr lang="en-US" altLang="en-US" sz="2400" dirty="0" err="1" smtClean="0"/>
              <a:t>mundo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entero</a:t>
            </a:r>
            <a:r>
              <a:rPr lang="en-US" altLang="en-US" sz="2400" dirty="0" smtClean="0"/>
              <a:t>. </a:t>
            </a:r>
            <a:r>
              <a:rPr lang="en-US" altLang="en-US" sz="2400" dirty="0" err="1" smtClean="0"/>
              <a:t>Por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eso</a:t>
            </a:r>
            <a:r>
              <a:rPr lang="en-US" altLang="en-US" sz="2400" dirty="0" smtClean="0"/>
              <a:t>, el 1 de </a:t>
            </a:r>
            <a:r>
              <a:rPr lang="en-US" altLang="en-US" sz="2400" dirty="0" err="1" smtClean="0"/>
              <a:t>octubre</a:t>
            </a:r>
            <a:r>
              <a:rPr lang="en-US" altLang="en-US" sz="2400" dirty="0" smtClean="0"/>
              <a:t> de 1936, el primer </a:t>
            </a:r>
            <a:r>
              <a:rPr lang="en-US" altLang="en-US" sz="2400" dirty="0" err="1" smtClean="0"/>
              <a:t>núcleo</a:t>
            </a:r>
            <a:r>
              <a:rPr lang="en-US" altLang="en-US" sz="2400" dirty="0" smtClean="0"/>
              <a:t> de </a:t>
            </a:r>
            <a:r>
              <a:rPr lang="en-US" altLang="en-US" sz="2400" dirty="0" err="1" smtClean="0"/>
              <a:t>voluntarios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lleg</a:t>
            </a:r>
            <a:r>
              <a:rPr lang="en-US" altLang="en-US" sz="2400" dirty="0" err="1" smtClean="0">
                <a:cs typeface="Arial" charset="0"/>
              </a:rPr>
              <a:t>ó</a:t>
            </a:r>
            <a:r>
              <a:rPr lang="en-US" altLang="en-US" sz="2400" dirty="0" smtClean="0"/>
              <a:t> a Alicante.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b="1" dirty="0" smtClean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030663" y="4076700"/>
            <a:ext cx="5113337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dirty="0"/>
              <a:t>Este primer </a:t>
            </a:r>
            <a:r>
              <a:rPr lang="en-US" altLang="en-US" sz="2800" b="0" dirty="0" err="1"/>
              <a:t>grupo</a:t>
            </a:r>
            <a:r>
              <a:rPr lang="en-US" altLang="en-US" sz="2800" b="0" dirty="0"/>
              <a:t>, </a:t>
            </a:r>
            <a:r>
              <a:rPr lang="en-US" altLang="en-US" sz="2800" b="0" dirty="0" err="1"/>
              <a:t>junto</a:t>
            </a:r>
            <a:r>
              <a:rPr lang="en-US" altLang="en-US" sz="2800" b="0" dirty="0"/>
              <a:t> a los </a:t>
            </a:r>
            <a:r>
              <a:rPr lang="en-US" altLang="en-US" sz="2800" b="0" dirty="0" err="1"/>
              <a:t>más</a:t>
            </a:r>
            <a:r>
              <a:rPr lang="en-US" altLang="en-US" sz="2800" b="0" dirty="0"/>
              <a:t> de 35.000 </a:t>
            </a:r>
            <a:r>
              <a:rPr lang="en-US" altLang="en-US" sz="2800" b="0" dirty="0" err="1"/>
              <a:t>soldados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que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acudieron</a:t>
            </a:r>
            <a:r>
              <a:rPr lang="en-US" altLang="en-US" sz="2800" b="0" dirty="0"/>
              <a:t> de Europa </a:t>
            </a:r>
            <a:r>
              <a:rPr lang="en-US" altLang="en-US" sz="2800" b="0" dirty="0" smtClean="0"/>
              <a:t>y a </a:t>
            </a:r>
            <a:r>
              <a:rPr lang="en-US" altLang="en-US" sz="2800" b="0" dirty="0"/>
              <a:t>los 10.000 </a:t>
            </a:r>
            <a:r>
              <a:rPr lang="en-US" altLang="en-US" sz="2800" b="0" dirty="0" err="1"/>
              <a:t>que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acudieron</a:t>
            </a:r>
            <a:r>
              <a:rPr lang="en-US" altLang="en-US" sz="2800" b="0" dirty="0"/>
              <a:t> de </a:t>
            </a:r>
            <a:r>
              <a:rPr lang="en-US" altLang="en-US" sz="2800" b="0" dirty="0" err="1"/>
              <a:t>América</a:t>
            </a:r>
            <a:r>
              <a:rPr lang="en-US" altLang="en-US" sz="2800" b="0" dirty="0"/>
              <a:t>, se </a:t>
            </a:r>
            <a:r>
              <a:rPr lang="en-US" altLang="en-US" sz="2800" b="0" dirty="0" err="1"/>
              <a:t>llamaron</a:t>
            </a:r>
            <a:r>
              <a:rPr lang="en-US" altLang="en-US" sz="2800" b="0" dirty="0"/>
              <a:t> </a:t>
            </a:r>
            <a:r>
              <a:rPr lang="en-US" altLang="en-US" sz="2800" dirty="0"/>
              <a:t>"</a:t>
            </a:r>
            <a:r>
              <a:rPr lang="en-US" altLang="en-US" sz="2800" dirty="0" err="1"/>
              <a:t>Brigadas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Internacionales</a:t>
            </a:r>
            <a:r>
              <a:rPr lang="en-US" altLang="en-US" sz="2800" dirty="0"/>
              <a:t>".</a:t>
            </a:r>
            <a:br>
              <a:rPr lang="en-US" altLang="en-US" sz="2800" dirty="0"/>
            </a:br>
            <a:endParaRPr lang="en-US" altLang="en-US" sz="2800" dirty="0"/>
          </a:p>
        </p:txBody>
      </p:sp>
      <p:pic>
        <p:nvPicPr>
          <p:cNvPr id="14340" name="Picture 8" descr="FPI_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26765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 descr="gce18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14"/>
          <p:cNvSpPr>
            <a:spLocks noChangeArrowheads="1"/>
          </p:cNvSpPr>
          <p:nvPr/>
        </p:nvSpPr>
        <p:spPr bwMode="auto">
          <a:xfrm>
            <a:off x="395288" y="0"/>
            <a:ext cx="8229600" cy="765175"/>
          </a:xfrm>
          <a:prstGeom prst="rect">
            <a:avLst/>
          </a:prstGeom>
          <a:solidFill>
            <a:srgbClr val="FF99CC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chemeClr val="tx2"/>
                </a:solidFill>
              </a:rPr>
              <a:t>Las brigadas internacionales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08962" cy="1152525"/>
          </a:xfrm>
          <a:gradFill rotWithShape="0">
            <a:gsLst>
              <a:gs pos="0">
                <a:srgbClr val="66FFCC"/>
              </a:gs>
              <a:gs pos="100000">
                <a:srgbClr val="FFFFCC"/>
              </a:gs>
            </a:gsLst>
            <a:lin ang="189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FF3399"/>
                </a:solidFill>
                <a:cs typeface="Arial" charset="0"/>
              </a:rPr>
              <a:t>¿Qué causó la Guerra Civil española?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1468438"/>
          </a:xfrm>
          <a:solidFill>
            <a:srgbClr val="FF00FF"/>
          </a:solidFill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Las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razones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por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las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cuales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empez</a:t>
            </a:r>
            <a:r>
              <a:rPr lang="en-US" altLang="en-US" sz="2800" dirty="0" err="1" smtClean="0">
                <a:solidFill>
                  <a:schemeClr val="bg1"/>
                </a:solidFill>
                <a:cs typeface="Arial" charset="0"/>
              </a:rPr>
              <a:t>ó</a:t>
            </a:r>
            <a:r>
              <a:rPr lang="en-US" altLang="en-US" sz="2800" dirty="0" smtClean="0">
                <a:solidFill>
                  <a:schemeClr val="bg1"/>
                </a:solidFill>
                <a:cs typeface="Arial" charset="0"/>
              </a:rPr>
              <a:t> la Guerra Civil </a:t>
            </a:r>
            <a:r>
              <a:rPr lang="en-US" altLang="en-US" sz="2800" dirty="0" err="1" smtClean="0">
                <a:solidFill>
                  <a:schemeClr val="bg1"/>
                </a:solidFill>
                <a:cs typeface="Arial" charset="0"/>
              </a:rPr>
              <a:t>española</a:t>
            </a:r>
            <a:r>
              <a:rPr lang="en-US" altLang="en-US" sz="2800" dirty="0" smtClean="0">
                <a:solidFill>
                  <a:schemeClr val="bg1"/>
                </a:solidFill>
                <a:cs typeface="Arial" charset="0"/>
              </a:rPr>
              <a:t> son </a:t>
            </a:r>
            <a:r>
              <a:rPr lang="en-US" altLang="en-US" sz="2800" dirty="0" err="1" smtClean="0">
                <a:solidFill>
                  <a:schemeClr val="bg1"/>
                </a:solidFill>
                <a:cs typeface="Arial" charset="0"/>
              </a:rPr>
              <a:t>diversas</a:t>
            </a:r>
            <a:r>
              <a:rPr lang="en-US" altLang="en-US" sz="28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Arial" charset="0"/>
              </a:rPr>
              <a:t>pero</a:t>
            </a:r>
            <a:r>
              <a:rPr lang="en-US" altLang="en-US" sz="2800" dirty="0" smtClean="0">
                <a:solidFill>
                  <a:schemeClr val="bg1"/>
                </a:solidFill>
                <a:cs typeface="Arial" charset="0"/>
              </a:rPr>
              <a:t> lo </a:t>
            </a:r>
            <a:r>
              <a:rPr lang="en-US" altLang="en-US" sz="2800" dirty="0" err="1" smtClean="0">
                <a:solidFill>
                  <a:schemeClr val="bg1"/>
                </a:solidFill>
                <a:cs typeface="Arial" charset="0"/>
              </a:rPr>
              <a:t>siguiente</a:t>
            </a:r>
            <a:r>
              <a:rPr lang="en-US" altLang="en-US" sz="28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Arial" charset="0"/>
              </a:rPr>
              <a:t>os</a:t>
            </a:r>
            <a:r>
              <a:rPr lang="en-US" altLang="en-US" sz="28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Arial" charset="0"/>
              </a:rPr>
              <a:t>ayudará</a:t>
            </a:r>
            <a:r>
              <a:rPr lang="en-US" altLang="en-US" sz="2800" dirty="0" smtClean="0">
                <a:solidFill>
                  <a:schemeClr val="bg1"/>
                </a:solidFill>
                <a:cs typeface="Arial" charset="0"/>
              </a:rPr>
              <a:t> a  </a:t>
            </a:r>
            <a:r>
              <a:rPr lang="en-US" altLang="en-US" sz="2800" dirty="0" err="1" smtClean="0">
                <a:solidFill>
                  <a:schemeClr val="bg1"/>
                </a:solidFill>
                <a:cs typeface="Arial" charset="0"/>
              </a:rPr>
              <a:t>entenderlas</a:t>
            </a:r>
            <a:r>
              <a:rPr lang="en-US" altLang="en-US" sz="2800" dirty="0" smtClean="0">
                <a:solidFill>
                  <a:schemeClr val="bg1"/>
                </a:solidFill>
                <a:cs typeface="Arial" charset="0"/>
              </a:rPr>
              <a:t>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311275" y="3808413"/>
            <a:ext cx="6789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3330575"/>
            <a:ext cx="9144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000">
                <a:solidFill>
                  <a:schemeClr val="bg1"/>
                </a:solidFill>
              </a:rPr>
              <a:t> </a:t>
            </a:r>
            <a:r>
              <a:rPr lang="en-US" altLang="en-US" sz="2000" b="0">
                <a:solidFill>
                  <a:schemeClr val="bg1"/>
                </a:solidFill>
              </a:rPr>
              <a:t>La división existente en el terreno ideológico de los españoles. 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0" y="3838575"/>
            <a:ext cx="9144000" cy="706438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000" b="0"/>
              <a:t>Muchas divisiones entre los republicanos que resultaron en muchísimas facciones políticas, como los socialistas, comunistas, separatistas</a:t>
            </a:r>
            <a:r>
              <a:rPr lang="en-US" altLang="en-US" sz="2000"/>
              <a:t>.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0" y="4724400"/>
            <a:ext cx="9144000" cy="19208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761800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000" dirty="0">
                <a:solidFill>
                  <a:srgbClr val="FFFF00"/>
                </a:solidFill>
              </a:rPr>
              <a:t>Gran </a:t>
            </a:r>
            <a:r>
              <a:rPr lang="en-US" altLang="en-US" sz="2000" dirty="0" err="1">
                <a:solidFill>
                  <a:srgbClr val="FFFF00"/>
                </a:solidFill>
              </a:rPr>
              <a:t>Breta</a:t>
            </a:r>
            <a:r>
              <a:rPr lang="en-US" altLang="en-US" sz="2000" b="0" dirty="0" err="1">
                <a:solidFill>
                  <a:srgbClr val="FFFF00"/>
                </a:solidFill>
              </a:rPr>
              <a:t>ña</a:t>
            </a:r>
            <a:r>
              <a:rPr lang="en-US" altLang="en-US" sz="2000" b="0" dirty="0">
                <a:solidFill>
                  <a:srgbClr val="FFFF00"/>
                </a:solidFill>
              </a:rPr>
              <a:t>: </a:t>
            </a:r>
            <a:r>
              <a:rPr lang="en-US" altLang="en-US" sz="2000" b="0" dirty="0" err="1">
                <a:solidFill>
                  <a:srgbClr val="FFFF00"/>
                </a:solidFill>
              </a:rPr>
              <a:t>firmó</a:t>
            </a:r>
            <a:r>
              <a:rPr lang="en-US" altLang="en-US" sz="2000" b="0" dirty="0">
                <a:solidFill>
                  <a:srgbClr val="FFFF00"/>
                </a:solidFill>
              </a:rPr>
              <a:t> el </a:t>
            </a:r>
            <a:r>
              <a:rPr lang="en-US" altLang="en-US" sz="2000" b="0" dirty="0" err="1">
                <a:solidFill>
                  <a:srgbClr val="FFFF00"/>
                </a:solidFill>
              </a:rPr>
              <a:t>pacto</a:t>
            </a:r>
            <a:r>
              <a:rPr lang="en-US" altLang="en-US" sz="2000" b="0" dirty="0">
                <a:solidFill>
                  <a:srgbClr val="FFFF00"/>
                </a:solidFill>
              </a:rPr>
              <a:t> de no </a:t>
            </a:r>
            <a:r>
              <a:rPr lang="en-US" altLang="en-US" sz="2000" b="0" dirty="0" err="1">
                <a:solidFill>
                  <a:srgbClr val="FFFF00"/>
                </a:solidFill>
              </a:rPr>
              <a:t>intervención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pero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eso</a:t>
            </a:r>
            <a:r>
              <a:rPr lang="en-US" altLang="en-US" sz="2000" b="0" dirty="0">
                <a:solidFill>
                  <a:srgbClr val="FFFF00"/>
                </a:solidFill>
              </a:rPr>
              <a:t> no </a:t>
            </a:r>
            <a:r>
              <a:rPr lang="en-US" altLang="en-US" sz="2000" b="0" dirty="0" err="1">
                <a:solidFill>
                  <a:srgbClr val="FFFF00"/>
                </a:solidFill>
              </a:rPr>
              <a:t>fue</a:t>
            </a:r>
            <a:r>
              <a:rPr lang="en-US" altLang="en-US" sz="2000" b="0" dirty="0">
                <a:solidFill>
                  <a:srgbClr val="FFFF00"/>
                </a:solidFill>
              </a:rPr>
              <a:t> nada </a:t>
            </a:r>
            <a:r>
              <a:rPr lang="en-US" altLang="en-US" sz="2000" b="0" dirty="0" err="1">
                <a:solidFill>
                  <a:srgbClr val="FFFF00"/>
                </a:solidFill>
              </a:rPr>
              <a:t>más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que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una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cortina</a:t>
            </a:r>
            <a:r>
              <a:rPr lang="en-US" altLang="en-US" sz="2000" b="0" dirty="0">
                <a:solidFill>
                  <a:srgbClr val="FFFF00"/>
                </a:solidFill>
              </a:rPr>
              <a:t> de </a:t>
            </a:r>
            <a:r>
              <a:rPr lang="en-US" altLang="en-US" sz="2000" b="0" dirty="0" err="1">
                <a:solidFill>
                  <a:srgbClr val="FFFF00"/>
                </a:solidFill>
              </a:rPr>
              <a:t>humo</a:t>
            </a:r>
            <a:r>
              <a:rPr lang="en-US" altLang="en-US" sz="2000" b="0" dirty="0">
                <a:solidFill>
                  <a:srgbClr val="FFFF00"/>
                </a:solidFill>
              </a:rPr>
              <a:t>. </a:t>
            </a:r>
            <a:r>
              <a:rPr lang="en-US" altLang="en-US" sz="2000" b="0" dirty="0" smtClean="0">
                <a:solidFill>
                  <a:srgbClr val="FFFF00"/>
                </a:solidFill>
              </a:rPr>
              <a:t>El </a:t>
            </a:r>
            <a:r>
              <a:rPr lang="en-US" altLang="en-US" sz="2000" b="0" dirty="0" err="1">
                <a:solidFill>
                  <a:srgbClr val="FFFF00"/>
                </a:solidFill>
              </a:rPr>
              <a:t>gobierno</a:t>
            </a:r>
            <a:r>
              <a:rPr lang="en-US" altLang="en-US" sz="2000" b="0" dirty="0">
                <a:solidFill>
                  <a:srgbClr val="FFFF00"/>
                </a:solidFill>
              </a:rPr>
              <a:t> de Gran </a:t>
            </a:r>
            <a:r>
              <a:rPr lang="en-US" altLang="en-US" sz="2000" b="0" dirty="0" err="1">
                <a:solidFill>
                  <a:srgbClr val="FFFF00"/>
                </a:solidFill>
              </a:rPr>
              <a:t>Bretaña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ayudó</a:t>
            </a:r>
            <a:r>
              <a:rPr lang="en-US" altLang="en-US" sz="2000" b="0" dirty="0">
                <a:solidFill>
                  <a:srgbClr val="FFFF00"/>
                </a:solidFill>
              </a:rPr>
              <a:t> a Franco a </a:t>
            </a:r>
            <a:r>
              <a:rPr lang="en-US" altLang="en-US" sz="2000" b="0" dirty="0" err="1">
                <a:solidFill>
                  <a:srgbClr val="FFFF00"/>
                </a:solidFill>
              </a:rPr>
              <a:t>ganar</a:t>
            </a:r>
            <a:r>
              <a:rPr lang="en-US" altLang="en-US" sz="2000" b="0" dirty="0">
                <a:solidFill>
                  <a:srgbClr val="FFFF00"/>
                </a:solidFill>
              </a:rPr>
              <a:t> la </a:t>
            </a:r>
            <a:r>
              <a:rPr lang="en-US" altLang="en-US" sz="2000" b="0" dirty="0" err="1" smtClean="0">
                <a:solidFill>
                  <a:srgbClr val="FFFF00"/>
                </a:solidFill>
              </a:rPr>
              <a:t>guerra</a:t>
            </a:r>
            <a:r>
              <a:rPr lang="en-US" altLang="en-US" sz="2000" b="0" dirty="0" smtClean="0">
                <a:solidFill>
                  <a:srgbClr val="FFFF00"/>
                </a:solidFill>
              </a:rPr>
              <a:t> en </a:t>
            </a:r>
            <a:r>
              <a:rPr lang="en-US" altLang="en-US" sz="2000" b="0" dirty="0" err="1" smtClean="0">
                <a:solidFill>
                  <a:srgbClr val="FFFF00"/>
                </a:solidFill>
              </a:rPr>
              <a:t>secreto</a:t>
            </a:r>
            <a:r>
              <a:rPr lang="en-US" altLang="en-US" sz="2000" b="0" dirty="0" smtClean="0">
                <a:solidFill>
                  <a:srgbClr val="FFFF00"/>
                </a:solidFill>
              </a:rPr>
              <a:t>.  </a:t>
            </a:r>
            <a:r>
              <a:rPr lang="en-US" altLang="en-US" sz="2000" b="0" dirty="0" err="1">
                <a:solidFill>
                  <a:srgbClr val="FFFF00"/>
                </a:solidFill>
              </a:rPr>
              <a:t>Prefirieron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tener</a:t>
            </a:r>
            <a:r>
              <a:rPr lang="en-US" altLang="en-US" sz="2000" b="0" dirty="0">
                <a:solidFill>
                  <a:srgbClr val="FFFF00"/>
                </a:solidFill>
              </a:rPr>
              <a:t> a Franco (un </a:t>
            </a:r>
            <a:r>
              <a:rPr lang="en-US" altLang="en-US" sz="2000" b="0" dirty="0" err="1">
                <a:solidFill>
                  <a:srgbClr val="FFFF00"/>
                </a:solidFill>
              </a:rPr>
              <a:t>dictador</a:t>
            </a:r>
            <a:r>
              <a:rPr lang="en-US" altLang="en-US" sz="2000" b="0" dirty="0">
                <a:solidFill>
                  <a:srgbClr val="FFFF00"/>
                </a:solidFill>
              </a:rPr>
              <a:t>) </a:t>
            </a:r>
            <a:r>
              <a:rPr lang="en-US" altLang="en-US" sz="2000" b="0" dirty="0" err="1">
                <a:solidFill>
                  <a:srgbClr val="FFFF00"/>
                </a:solidFill>
              </a:rPr>
              <a:t>que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sufrir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smtClean="0">
                <a:solidFill>
                  <a:srgbClr val="FFFF00"/>
                </a:solidFill>
              </a:rPr>
              <a:t>la </a:t>
            </a:r>
            <a:r>
              <a:rPr lang="en-US" altLang="en-US" sz="2000" b="0" dirty="0" err="1">
                <a:solidFill>
                  <a:srgbClr val="FFFF00"/>
                </a:solidFill>
              </a:rPr>
              <a:t>posible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 smtClean="0">
                <a:solidFill>
                  <a:srgbClr val="FFFF00"/>
                </a:solidFill>
              </a:rPr>
              <a:t>llegada</a:t>
            </a:r>
            <a:r>
              <a:rPr lang="en-US" altLang="en-US" sz="2000" b="0" dirty="0" smtClean="0">
                <a:solidFill>
                  <a:srgbClr val="FFFF00"/>
                </a:solidFill>
              </a:rPr>
              <a:t> </a:t>
            </a:r>
            <a:r>
              <a:rPr lang="en-US" altLang="en-US" sz="2000" b="0" dirty="0">
                <a:solidFill>
                  <a:srgbClr val="FFFF00"/>
                </a:solidFill>
              </a:rPr>
              <a:t>del </a:t>
            </a:r>
            <a:r>
              <a:rPr lang="en-US" altLang="en-US" sz="2000" b="0" dirty="0" err="1">
                <a:solidFill>
                  <a:srgbClr val="FFFF00"/>
                </a:solidFill>
              </a:rPr>
              <a:t>comunismo</a:t>
            </a:r>
            <a:r>
              <a:rPr lang="en-US" altLang="en-US" sz="2000" b="0" dirty="0">
                <a:solidFill>
                  <a:srgbClr val="FFFF00"/>
                </a:solidFill>
              </a:rPr>
              <a:t>.  De </a:t>
            </a:r>
            <a:r>
              <a:rPr lang="en-US" altLang="en-US" sz="2000" b="0" dirty="0" err="1">
                <a:solidFill>
                  <a:srgbClr val="FFFF00"/>
                </a:solidFill>
              </a:rPr>
              <a:t>esta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manera</a:t>
            </a:r>
            <a:r>
              <a:rPr lang="en-US" altLang="en-US" sz="2000" b="0" dirty="0">
                <a:solidFill>
                  <a:srgbClr val="FFFF00"/>
                </a:solidFill>
              </a:rPr>
              <a:t>, </a:t>
            </a:r>
            <a:r>
              <a:rPr lang="en-US" altLang="en-US" sz="2000" b="0" dirty="0" err="1">
                <a:solidFill>
                  <a:srgbClr val="FFFF00"/>
                </a:solidFill>
              </a:rPr>
              <a:t>muchas</a:t>
            </a:r>
            <a:r>
              <a:rPr lang="en-US" altLang="en-US" sz="2000" b="0" dirty="0">
                <a:solidFill>
                  <a:srgbClr val="FFFF00"/>
                </a:solidFill>
              </a:rPr>
              <a:t> personas de </a:t>
            </a:r>
            <a:r>
              <a:rPr lang="en-US" altLang="en-US" sz="2000" b="0" dirty="0" err="1">
                <a:solidFill>
                  <a:srgbClr val="FFFF00"/>
                </a:solidFill>
              </a:rPr>
              <a:t>las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Brigadas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Internacionales</a:t>
            </a:r>
            <a:r>
              <a:rPr lang="en-US" altLang="en-US" sz="2000" b="0" dirty="0">
                <a:solidFill>
                  <a:srgbClr val="FFFF00"/>
                </a:solidFill>
              </a:rPr>
              <a:t> no </a:t>
            </a:r>
            <a:r>
              <a:rPr lang="en-US" altLang="en-US" sz="2000" b="0" dirty="0" err="1">
                <a:solidFill>
                  <a:srgbClr val="FFFF00"/>
                </a:solidFill>
              </a:rPr>
              <a:t>estaban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luchando</a:t>
            </a:r>
            <a:r>
              <a:rPr lang="en-US" altLang="en-US" sz="2000" b="0" dirty="0">
                <a:solidFill>
                  <a:srgbClr val="FFFF00"/>
                </a:solidFill>
              </a:rPr>
              <a:t> contra Franco </a:t>
            </a:r>
            <a:r>
              <a:rPr lang="en-US" altLang="en-US" sz="2000" b="0" dirty="0" err="1">
                <a:solidFill>
                  <a:srgbClr val="FFFF00"/>
                </a:solidFill>
              </a:rPr>
              <a:t>sino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por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su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propio</a:t>
            </a:r>
            <a:r>
              <a:rPr lang="en-US" altLang="en-US" sz="2000" b="0" dirty="0">
                <a:solidFill>
                  <a:srgbClr val="FFFF00"/>
                </a:solidFill>
              </a:rPr>
              <a:t> </a:t>
            </a:r>
            <a:r>
              <a:rPr lang="en-US" altLang="en-US" sz="2000" b="0" dirty="0" err="1">
                <a:solidFill>
                  <a:srgbClr val="FFFF00"/>
                </a:solidFill>
              </a:rPr>
              <a:t>pa</a:t>
            </a:r>
            <a:r>
              <a:rPr lang="en-US" altLang="en-US" sz="2000" b="0" dirty="0" err="1">
                <a:solidFill>
                  <a:srgbClr val="FFFF00"/>
                </a:solidFill>
                <a:cs typeface="Arial" charset="0"/>
              </a:rPr>
              <a:t>ís</a:t>
            </a:r>
            <a:r>
              <a:rPr lang="en-US" altLang="en-US" sz="2000" b="0" dirty="0">
                <a:solidFill>
                  <a:srgbClr val="FFFF00"/>
                </a:solidFill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fosa%20bur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0"/>
            <a:ext cx="37147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 descr="152672241_883c39ae8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9950"/>
            <a:ext cx="421163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1" descr="FPI_1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3789363"/>
            <a:ext cx="2138362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" descr="14-guerraciv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56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4" descr="cartel_guerra_civil_co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3463"/>
            <a:ext cx="230981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86409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El </a:t>
            </a:r>
            <a:r>
              <a:rPr lang="en-GB" dirty="0" err="1" smtClean="0"/>
              <a:t>inicio</a:t>
            </a:r>
            <a:r>
              <a:rPr lang="en-GB" dirty="0" smtClean="0"/>
              <a:t> de la Guerra Civil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8531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latin typeface="Arial"/>
                <a:cs typeface="Arial"/>
              </a:rPr>
              <a:t>¿</a:t>
            </a:r>
            <a:r>
              <a:rPr lang="en-GB" sz="2400" dirty="0" err="1" smtClean="0"/>
              <a:t>Cuándo</a:t>
            </a:r>
            <a:r>
              <a:rPr lang="en-GB" sz="2400" dirty="0" smtClean="0"/>
              <a:t> </a:t>
            </a:r>
            <a:r>
              <a:rPr lang="en-GB" sz="2400" dirty="0" err="1" smtClean="0"/>
              <a:t>empezó</a:t>
            </a:r>
            <a:r>
              <a:rPr lang="en-GB" sz="2400" dirty="0" smtClean="0"/>
              <a:t> y </a:t>
            </a:r>
            <a:r>
              <a:rPr lang="en-GB" sz="2400" dirty="0" err="1" smtClean="0"/>
              <a:t>terminó</a:t>
            </a:r>
            <a:r>
              <a:rPr lang="en-GB" sz="2400" dirty="0" smtClean="0"/>
              <a:t> la Guerra Civil?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err="1" smtClean="0"/>
              <a:t>Termina</a:t>
            </a:r>
            <a:r>
              <a:rPr lang="en-GB" sz="2400" dirty="0" smtClean="0"/>
              <a:t> la </a:t>
            </a:r>
            <a:r>
              <a:rPr lang="en-GB" sz="2400" dirty="0" err="1" smtClean="0"/>
              <a:t>frase</a:t>
            </a:r>
            <a:r>
              <a:rPr lang="en-GB" sz="2400" dirty="0" smtClean="0"/>
              <a:t>: “La </a:t>
            </a:r>
            <a:r>
              <a:rPr lang="en-GB" sz="2400" dirty="0" err="1" smtClean="0"/>
              <a:t>guerra</a:t>
            </a:r>
            <a:r>
              <a:rPr lang="en-GB" sz="2400" dirty="0" smtClean="0"/>
              <a:t> </a:t>
            </a:r>
            <a:r>
              <a:rPr lang="en-GB" sz="2400" dirty="0" err="1" smtClean="0"/>
              <a:t>ocurrió</a:t>
            </a:r>
            <a:r>
              <a:rPr lang="en-GB" sz="2400" dirty="0" smtClean="0"/>
              <a:t> </a:t>
            </a:r>
            <a:r>
              <a:rPr lang="en-GB" sz="2400" dirty="0" err="1" smtClean="0"/>
              <a:t>debido</a:t>
            </a:r>
            <a:r>
              <a:rPr lang="en-GB" sz="2400" dirty="0" smtClean="0"/>
              <a:t> a…”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¿</a:t>
            </a:r>
            <a:r>
              <a:rPr lang="en-GB" sz="2400" dirty="0" err="1" smtClean="0"/>
              <a:t>Quién</a:t>
            </a:r>
            <a:r>
              <a:rPr lang="en-GB" sz="2400" dirty="0" smtClean="0"/>
              <a:t> </a:t>
            </a:r>
            <a:r>
              <a:rPr lang="en-GB" sz="2400" dirty="0" err="1" smtClean="0"/>
              <a:t>fue</a:t>
            </a:r>
            <a:r>
              <a:rPr lang="en-GB" sz="2400" dirty="0" smtClean="0"/>
              <a:t> Primo de Rivera y </a:t>
            </a:r>
            <a:r>
              <a:rPr lang="en-GB" sz="2400" dirty="0" err="1" smtClean="0"/>
              <a:t>por</a:t>
            </a:r>
            <a:r>
              <a:rPr lang="en-GB" sz="2400" dirty="0" smtClean="0"/>
              <a:t> </a:t>
            </a:r>
            <a:r>
              <a:rPr lang="en-GB" sz="2400" dirty="0" err="1" smtClean="0"/>
              <a:t>qué</a:t>
            </a:r>
            <a:r>
              <a:rPr lang="en-GB" sz="2400" dirty="0" smtClean="0"/>
              <a:t> era </a:t>
            </a:r>
            <a:r>
              <a:rPr lang="en-GB" sz="2400" dirty="0" err="1" smtClean="0"/>
              <a:t>importante</a:t>
            </a:r>
            <a:r>
              <a:rPr lang="en-GB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¿</a:t>
            </a:r>
            <a:r>
              <a:rPr lang="en-GB" sz="2400" dirty="0" err="1" smtClean="0"/>
              <a:t>Qué</a:t>
            </a:r>
            <a:r>
              <a:rPr lang="en-GB" sz="2400" dirty="0" smtClean="0"/>
              <a:t> </a:t>
            </a:r>
            <a:r>
              <a:rPr lang="en-GB" sz="2400" dirty="0" err="1" smtClean="0"/>
              <a:t>es</a:t>
            </a:r>
            <a:r>
              <a:rPr lang="en-GB" sz="2400" dirty="0" smtClean="0"/>
              <a:t> La </a:t>
            </a:r>
            <a:r>
              <a:rPr lang="en-GB" sz="2400" dirty="0" err="1" smtClean="0"/>
              <a:t>Falange</a:t>
            </a:r>
            <a:r>
              <a:rPr lang="en-GB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¿</a:t>
            </a:r>
            <a:r>
              <a:rPr lang="en-GB" sz="2400" dirty="0" err="1" smtClean="0"/>
              <a:t>Qué</a:t>
            </a:r>
            <a:r>
              <a:rPr lang="en-GB" sz="2400" dirty="0" smtClean="0"/>
              <a:t> </a:t>
            </a:r>
            <a:r>
              <a:rPr lang="en-GB" sz="2400" dirty="0" err="1" smtClean="0"/>
              <a:t>pasó</a:t>
            </a:r>
            <a:r>
              <a:rPr lang="en-GB" sz="2400" dirty="0" smtClean="0"/>
              <a:t> en el mayo de 1936 y </a:t>
            </a:r>
            <a:r>
              <a:rPr lang="en-GB" sz="2400" dirty="0" err="1" smtClean="0"/>
              <a:t>por</a:t>
            </a:r>
            <a:r>
              <a:rPr lang="en-GB" sz="2400" dirty="0" smtClean="0"/>
              <a:t> </a:t>
            </a:r>
            <a:r>
              <a:rPr lang="en-GB" sz="2400" dirty="0" err="1" smtClean="0"/>
              <a:t>qué</a:t>
            </a:r>
            <a:r>
              <a:rPr lang="en-GB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¿</a:t>
            </a:r>
            <a:r>
              <a:rPr lang="en-GB" sz="2400" dirty="0" err="1" smtClean="0"/>
              <a:t>Quiénes</a:t>
            </a:r>
            <a:r>
              <a:rPr lang="en-GB" sz="2400" dirty="0" smtClean="0"/>
              <a:t> </a:t>
            </a:r>
            <a:r>
              <a:rPr lang="en-GB" sz="2400" dirty="0" err="1" smtClean="0"/>
              <a:t>fueron</a:t>
            </a:r>
            <a:r>
              <a:rPr lang="en-GB" sz="2400" dirty="0" smtClean="0"/>
              <a:t> </a:t>
            </a:r>
            <a:r>
              <a:rPr lang="en-GB" sz="2400" dirty="0" err="1" smtClean="0"/>
              <a:t>Sanjurjo</a:t>
            </a:r>
            <a:r>
              <a:rPr lang="en-GB" sz="2400" dirty="0"/>
              <a:t> </a:t>
            </a:r>
            <a:r>
              <a:rPr lang="en-GB" sz="2400" dirty="0" smtClean="0"/>
              <a:t>y </a:t>
            </a:r>
            <a:r>
              <a:rPr lang="en-GB" sz="2400" dirty="0" err="1" smtClean="0"/>
              <a:t>Mola</a:t>
            </a:r>
            <a:r>
              <a:rPr lang="en-GB" sz="2400" dirty="0"/>
              <a:t> </a:t>
            </a:r>
            <a:r>
              <a:rPr lang="en-GB" sz="2400" dirty="0" smtClean="0"/>
              <a:t>y </a:t>
            </a:r>
            <a:r>
              <a:rPr lang="en-GB" sz="2400" dirty="0" err="1" smtClean="0"/>
              <a:t>qué</a:t>
            </a:r>
            <a:r>
              <a:rPr lang="en-GB" sz="2400" dirty="0" smtClean="0"/>
              <a:t> </a:t>
            </a:r>
            <a:r>
              <a:rPr lang="en-GB" sz="2400" dirty="0" err="1" smtClean="0"/>
              <a:t>hicieron</a:t>
            </a:r>
            <a:r>
              <a:rPr lang="en-GB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¿A </a:t>
            </a:r>
            <a:r>
              <a:rPr lang="en-GB" sz="2400" dirty="0" err="1" smtClean="0"/>
              <a:t>qué</a:t>
            </a:r>
            <a:r>
              <a:rPr lang="en-GB" sz="2400" dirty="0" smtClean="0"/>
              <a:t> se </a:t>
            </a:r>
            <a:r>
              <a:rPr lang="en-GB" sz="2400" dirty="0" err="1" smtClean="0"/>
              <a:t>refiere</a:t>
            </a:r>
            <a:r>
              <a:rPr lang="en-GB" sz="2400" dirty="0" smtClean="0"/>
              <a:t> la </a:t>
            </a:r>
            <a:r>
              <a:rPr lang="en-GB" sz="2400" dirty="0" err="1" smtClean="0"/>
              <a:t>expresión</a:t>
            </a:r>
            <a:r>
              <a:rPr lang="en-GB" sz="2400" dirty="0" smtClean="0"/>
              <a:t> “la no </a:t>
            </a:r>
            <a:r>
              <a:rPr lang="en-GB" sz="2400" dirty="0" err="1" smtClean="0"/>
              <a:t>intervención</a:t>
            </a:r>
            <a:r>
              <a:rPr lang="en-GB" sz="2400" dirty="0" smtClean="0"/>
              <a:t>”?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¿</a:t>
            </a:r>
            <a:r>
              <a:rPr lang="en-GB" sz="2400" dirty="0" err="1" smtClean="0"/>
              <a:t>Por</a:t>
            </a:r>
            <a:r>
              <a:rPr lang="en-GB" sz="2400" dirty="0" smtClean="0"/>
              <a:t> </a:t>
            </a:r>
            <a:r>
              <a:rPr lang="en-GB" sz="2400" dirty="0" err="1" smtClean="0"/>
              <a:t>qué</a:t>
            </a:r>
            <a:r>
              <a:rPr lang="en-GB" sz="2400" dirty="0" smtClean="0"/>
              <a:t> la ciudad de Guernica </a:t>
            </a:r>
            <a:r>
              <a:rPr lang="en-GB" sz="2400" dirty="0" err="1" smtClean="0"/>
              <a:t>fue</a:t>
            </a:r>
            <a:r>
              <a:rPr lang="en-GB" sz="2400" dirty="0" smtClean="0"/>
              <a:t> tan </a:t>
            </a:r>
            <a:r>
              <a:rPr lang="en-GB" sz="2400" dirty="0" err="1" smtClean="0"/>
              <a:t>importante</a:t>
            </a:r>
            <a:r>
              <a:rPr lang="en-GB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¿</a:t>
            </a:r>
            <a:r>
              <a:rPr lang="en-GB" sz="2400" dirty="0" err="1" smtClean="0"/>
              <a:t>Qué</a:t>
            </a:r>
            <a:r>
              <a:rPr lang="en-GB" sz="2400" dirty="0" smtClean="0"/>
              <a:t> </a:t>
            </a:r>
            <a:r>
              <a:rPr lang="en-GB" sz="2400" dirty="0" err="1" smtClean="0"/>
              <a:t>problemas</a:t>
            </a:r>
            <a:r>
              <a:rPr lang="en-GB" sz="2400" dirty="0"/>
              <a:t> </a:t>
            </a:r>
            <a:r>
              <a:rPr lang="en-GB" sz="2400" dirty="0" err="1" smtClean="0"/>
              <a:t>enfrentaban</a:t>
            </a:r>
            <a:r>
              <a:rPr lang="en-GB" sz="2400" dirty="0" smtClean="0"/>
              <a:t> a los </a:t>
            </a:r>
            <a:r>
              <a:rPr lang="en-GB" sz="2400" dirty="0" err="1" smtClean="0"/>
              <a:t>republicanos</a:t>
            </a:r>
            <a:r>
              <a:rPr lang="en-GB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¿A </a:t>
            </a:r>
            <a:r>
              <a:rPr lang="en-GB" sz="2400" dirty="0" err="1" smtClean="0"/>
              <a:t>qué</a:t>
            </a:r>
            <a:r>
              <a:rPr lang="en-GB" sz="2400" dirty="0" smtClean="0"/>
              <a:t> se </a:t>
            </a:r>
            <a:r>
              <a:rPr lang="en-GB" sz="2400" dirty="0" err="1" smtClean="0"/>
              <a:t>refiere</a:t>
            </a:r>
            <a:r>
              <a:rPr lang="en-GB" sz="2400" dirty="0" smtClean="0"/>
              <a:t> el </a:t>
            </a:r>
            <a:r>
              <a:rPr lang="en-GB" sz="2400" dirty="0" err="1" smtClean="0"/>
              <a:t>término</a:t>
            </a:r>
            <a:r>
              <a:rPr lang="en-GB" sz="2400" dirty="0" smtClean="0"/>
              <a:t> “Las </a:t>
            </a:r>
            <a:r>
              <a:rPr lang="en-GB" sz="2400" dirty="0" err="1" smtClean="0"/>
              <a:t>brigadas</a:t>
            </a:r>
            <a:r>
              <a:rPr lang="en-GB" sz="2400" dirty="0" smtClean="0"/>
              <a:t> </a:t>
            </a:r>
            <a:r>
              <a:rPr lang="en-GB" sz="2400" dirty="0" err="1" smtClean="0"/>
              <a:t>internacionales</a:t>
            </a:r>
            <a:r>
              <a:rPr lang="en-GB" sz="2400" dirty="0" smtClean="0"/>
              <a:t>”?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5729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924944"/>
            <a:ext cx="8208912" cy="1152128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GB" sz="3200" b="1" dirty="0" err="1" smtClean="0"/>
              <a:t>Objetivo</a:t>
            </a:r>
            <a:r>
              <a:rPr lang="en-GB" sz="3200" b="1" dirty="0" smtClean="0"/>
              <a:t>: </a:t>
            </a:r>
            <a:r>
              <a:rPr lang="en-GB" sz="2800" dirty="0" err="1" smtClean="0"/>
              <a:t>Entender</a:t>
            </a:r>
            <a:r>
              <a:rPr lang="en-GB" sz="2800" dirty="0" smtClean="0"/>
              <a:t> los </a:t>
            </a:r>
            <a:r>
              <a:rPr lang="en-GB" sz="2800" dirty="0" err="1" smtClean="0"/>
              <a:t>acontecimientos</a:t>
            </a:r>
            <a:r>
              <a:rPr lang="en-GB" sz="2800" dirty="0" smtClean="0"/>
              <a:t> </a:t>
            </a:r>
            <a:r>
              <a:rPr lang="en-GB" sz="2800" dirty="0" err="1" smtClean="0"/>
              <a:t>que</a:t>
            </a:r>
            <a:r>
              <a:rPr lang="en-GB" sz="2800" dirty="0" smtClean="0"/>
              <a:t> </a:t>
            </a:r>
            <a:r>
              <a:rPr lang="en-GB" sz="2800" dirty="0" err="1" smtClean="0"/>
              <a:t>provocaron</a:t>
            </a:r>
            <a:r>
              <a:rPr lang="en-GB" sz="2800" dirty="0" smtClean="0"/>
              <a:t> el </a:t>
            </a:r>
            <a:r>
              <a:rPr lang="en-GB" sz="2800" dirty="0" err="1" smtClean="0"/>
              <a:t>inicio</a:t>
            </a:r>
            <a:r>
              <a:rPr lang="en-GB" sz="2800" dirty="0" smtClean="0"/>
              <a:t> de la Guerra Civil </a:t>
            </a:r>
            <a:r>
              <a:rPr lang="en-GB" sz="2800" dirty="0" err="1" smtClean="0"/>
              <a:t>española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3" t="9021" b="17647"/>
          <a:stretch/>
        </p:blipFill>
        <p:spPr bwMode="auto">
          <a:xfrm>
            <a:off x="304985" y="404664"/>
            <a:ext cx="118762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 rot="-1321697">
            <a:off x="488056" y="1413303"/>
            <a:ext cx="9014761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0" dirty="0">
                <a:latin typeface="Amienne" pitchFamily="82" charset="0"/>
              </a:rPr>
              <a:t>La </a:t>
            </a:r>
            <a:r>
              <a:rPr lang="en-US" altLang="en-US" sz="5400" b="0" dirty="0" err="1">
                <a:latin typeface="Amienne" pitchFamily="82" charset="0"/>
              </a:rPr>
              <a:t>guerra</a:t>
            </a:r>
            <a:r>
              <a:rPr lang="en-US" altLang="en-US" sz="5400" b="0" dirty="0">
                <a:latin typeface="Amienne" pitchFamily="82" charset="0"/>
              </a:rPr>
              <a:t> civil </a:t>
            </a:r>
            <a:r>
              <a:rPr lang="en-US" altLang="en-US" sz="5400" b="0" dirty="0" err="1">
                <a:latin typeface="Amienne" pitchFamily="82" charset="0"/>
              </a:rPr>
              <a:t>española</a:t>
            </a:r>
            <a:r>
              <a:rPr lang="en-US" altLang="en-US" sz="5400" b="0" dirty="0">
                <a:latin typeface="Amienne" pitchFamily="82" charset="0"/>
              </a:rPr>
              <a:t> </a:t>
            </a:r>
            <a:r>
              <a:rPr lang="en-US" altLang="en-US" sz="5400" b="0" dirty="0" err="1">
                <a:latin typeface="Amienne" pitchFamily="82" charset="0"/>
              </a:rPr>
              <a:t>es</a:t>
            </a:r>
            <a:r>
              <a:rPr lang="en-US" altLang="en-US" sz="5400" b="0" dirty="0">
                <a:latin typeface="Amienne" pitchFamily="82" charset="0"/>
              </a:rPr>
              <a:t> el </a:t>
            </a:r>
            <a:r>
              <a:rPr lang="en-US" altLang="en-US" sz="5400" b="0" dirty="0" err="1">
                <a:latin typeface="Amienne" pitchFamily="82" charset="0"/>
              </a:rPr>
              <a:t>resultado</a:t>
            </a:r>
            <a:r>
              <a:rPr lang="en-US" altLang="en-US" sz="5400" b="0" dirty="0">
                <a:latin typeface="Amienne" pitchFamily="82" charset="0"/>
              </a:rPr>
              <a:t> de </a:t>
            </a:r>
            <a:r>
              <a:rPr lang="en-US" altLang="en-US" sz="5400" b="0" dirty="0" err="1">
                <a:latin typeface="Amienne" pitchFamily="82" charset="0"/>
              </a:rPr>
              <a:t>una</a:t>
            </a:r>
            <a:r>
              <a:rPr lang="en-US" altLang="en-US" sz="5400" b="0" dirty="0">
                <a:latin typeface="Amienne" pitchFamily="82" charset="0"/>
              </a:rPr>
              <a:t> crisis social, </a:t>
            </a:r>
            <a:r>
              <a:rPr lang="en-US" altLang="en-US" sz="5400" b="0" dirty="0" err="1">
                <a:latin typeface="Amienne" pitchFamily="82" charset="0"/>
              </a:rPr>
              <a:t>política</a:t>
            </a:r>
            <a:r>
              <a:rPr lang="en-US" altLang="en-US" sz="5400" b="0" dirty="0">
                <a:latin typeface="Amienne" pitchFamily="82" charset="0"/>
              </a:rPr>
              <a:t> y </a:t>
            </a:r>
            <a:r>
              <a:rPr lang="en-US" altLang="en-US" sz="5400" b="0" dirty="0" err="1">
                <a:latin typeface="Amienne" pitchFamily="82" charset="0"/>
              </a:rPr>
              <a:t>religiosa</a:t>
            </a:r>
            <a:r>
              <a:rPr lang="en-US" altLang="en-US" sz="5400" b="0" dirty="0">
                <a:latin typeface="Amienne" pitchFamily="82" charset="0"/>
              </a:rPr>
              <a:t> interminable </a:t>
            </a:r>
            <a:r>
              <a:rPr lang="en-US" altLang="en-US" sz="5400" b="0" dirty="0" err="1">
                <a:latin typeface="Amienne" pitchFamily="82" charset="0"/>
              </a:rPr>
              <a:t>que</a:t>
            </a:r>
            <a:r>
              <a:rPr lang="en-US" altLang="en-US" sz="5400" b="0" dirty="0">
                <a:latin typeface="Amienne" pitchFamily="82" charset="0"/>
              </a:rPr>
              <a:t> </a:t>
            </a:r>
            <a:r>
              <a:rPr lang="en-US" altLang="en-US" sz="5400" b="0" dirty="0" err="1" smtClean="0">
                <a:latin typeface="Amienne" pitchFamily="82" charset="0"/>
              </a:rPr>
              <a:t>castigaba</a:t>
            </a:r>
            <a:r>
              <a:rPr lang="en-US" altLang="en-US" sz="5400" b="0" dirty="0" smtClean="0">
                <a:latin typeface="Amienne" pitchFamily="82" charset="0"/>
              </a:rPr>
              <a:t> </a:t>
            </a:r>
            <a:r>
              <a:rPr lang="en-US" altLang="en-US" sz="5400" b="0" dirty="0">
                <a:latin typeface="Amienne" pitchFamily="82" charset="0"/>
              </a:rPr>
              <a:t>al </a:t>
            </a:r>
            <a:r>
              <a:rPr lang="en-US" altLang="en-US" sz="5400" b="0" dirty="0" err="1">
                <a:latin typeface="Amienne" pitchFamily="82" charset="0"/>
              </a:rPr>
              <a:t>país</a:t>
            </a:r>
            <a:r>
              <a:rPr lang="en-US" altLang="en-US" sz="5400" b="0" dirty="0">
                <a:latin typeface="Amienne" pitchFamily="82" charset="0"/>
              </a:rPr>
              <a:t> </a:t>
            </a:r>
            <a:r>
              <a:rPr lang="en-US" altLang="en-US" sz="5400" b="0" dirty="0" err="1">
                <a:latin typeface="Amienne" pitchFamily="82" charset="0"/>
              </a:rPr>
              <a:t>desde</a:t>
            </a:r>
            <a:r>
              <a:rPr lang="en-US" altLang="en-US" sz="5400" b="0" dirty="0">
                <a:latin typeface="Amienne" pitchFamily="82" charset="0"/>
              </a:rPr>
              <a:t> finales del </a:t>
            </a:r>
            <a:r>
              <a:rPr lang="en-US" altLang="en-US" sz="5400" b="0" dirty="0" err="1">
                <a:latin typeface="Amienne" pitchFamily="82" charset="0"/>
              </a:rPr>
              <a:t>siglo</a:t>
            </a:r>
            <a:r>
              <a:rPr lang="en-US" altLang="en-US" sz="5400" b="0" dirty="0">
                <a:latin typeface="Amienne" pitchFamily="82" charset="0"/>
              </a:rPr>
              <a:t> anterior.</a:t>
            </a:r>
            <a:br>
              <a:rPr lang="en-US" altLang="en-US" sz="5400" b="0" dirty="0">
                <a:latin typeface="Amienne" pitchFamily="82" charset="0"/>
              </a:rPr>
            </a:br>
            <a:endParaRPr lang="en-US" altLang="en-US" sz="5400" b="0" dirty="0">
              <a:latin typeface="Amienne" pitchFamily="82" charset="0"/>
            </a:endParaRPr>
          </a:p>
        </p:txBody>
      </p:sp>
      <p:pic>
        <p:nvPicPr>
          <p:cNvPr id="3075" name="Picture 6" descr="gce17%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365500"/>
            <a:ext cx="244316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guerra-civil-espanola"/>
          <p:cNvPicPr>
            <a:picLocks noChangeAspect="1" noChangeArrowheads="1"/>
          </p:cNvPicPr>
          <p:nvPr/>
        </p:nvPicPr>
        <p:blipFill rotWithShape="1">
          <a:blip r:embed="rId3"/>
          <a:srcRect l="5834" t="5549" r="5841" b="5318"/>
          <a:stretch/>
        </p:blipFill>
        <p:spPr bwMode="auto">
          <a:xfrm>
            <a:off x="295275" y="266700"/>
            <a:ext cx="1701800" cy="242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75" y="511175"/>
            <a:ext cx="3947889" cy="3095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En el </a:t>
            </a:r>
            <a:r>
              <a:rPr lang="en-US" altLang="en-US" sz="2800" dirty="0" err="1" smtClean="0"/>
              <a:t>año</a:t>
            </a:r>
            <a:r>
              <a:rPr lang="en-US" altLang="en-US" sz="2800" dirty="0" smtClean="0"/>
              <a:t> 1923, el general Primo de Rivera </a:t>
            </a:r>
            <a:r>
              <a:rPr lang="en-US" altLang="en-US" sz="2800" dirty="0" err="1" smtClean="0"/>
              <a:t>intentó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poner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orden</a:t>
            </a:r>
            <a:r>
              <a:rPr lang="en-US" altLang="en-US" sz="2800" dirty="0" smtClean="0"/>
              <a:t> en el </a:t>
            </a:r>
            <a:r>
              <a:rPr lang="en-US" altLang="en-US" sz="2800" dirty="0" err="1" smtClean="0"/>
              <a:t>reino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siguiendo</a:t>
            </a:r>
            <a:r>
              <a:rPr lang="en-US" altLang="en-US" sz="2800" dirty="0" smtClean="0"/>
              <a:t> el </a:t>
            </a:r>
            <a:r>
              <a:rPr lang="en-US" altLang="en-US" sz="2800" dirty="0" err="1" smtClean="0"/>
              <a:t>ejemplo</a:t>
            </a:r>
            <a:r>
              <a:rPr lang="en-US" altLang="en-US" sz="2800" dirty="0" smtClean="0"/>
              <a:t> de </a:t>
            </a:r>
            <a:r>
              <a:rPr lang="en-US" altLang="en-US" sz="2800" dirty="0" err="1" smtClean="0"/>
              <a:t>algunos</a:t>
            </a:r>
            <a:r>
              <a:rPr lang="en-US" altLang="en-US" sz="2800" dirty="0" smtClean="0"/>
              <a:t> de </a:t>
            </a:r>
            <a:r>
              <a:rPr lang="en-US" altLang="en-US" sz="2800" dirty="0" err="1" smtClean="0"/>
              <a:t>sus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contemporáneos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como</a:t>
            </a:r>
            <a:r>
              <a:rPr lang="en-US" altLang="en-US" sz="2800" dirty="0" smtClean="0"/>
              <a:t> el </a:t>
            </a:r>
            <a:r>
              <a:rPr lang="en-US" altLang="en-US" sz="2800" dirty="0" err="1" smtClean="0"/>
              <a:t>italiano</a:t>
            </a:r>
            <a:r>
              <a:rPr lang="en-US" altLang="en-US" sz="2800" dirty="0" smtClean="0"/>
              <a:t> Mussolini o el </a:t>
            </a:r>
            <a:r>
              <a:rPr lang="en-US" altLang="en-US" sz="2800" dirty="0" err="1" smtClean="0"/>
              <a:t>turco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Moustafa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Kémal</a:t>
            </a:r>
            <a:r>
              <a:rPr lang="en-US" altLang="en-US" sz="2800" dirty="0" smtClean="0"/>
              <a:t>.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dirty="0" smtClean="0"/>
          </a:p>
        </p:txBody>
      </p:sp>
      <p:pic>
        <p:nvPicPr>
          <p:cNvPr id="4099" name="Picture 5" descr="retratodelgeneralqueipodellano_oleolienz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4" y="188118"/>
            <a:ext cx="2638425" cy="3743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377825" y="4797425"/>
            <a:ext cx="537051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0" dirty="0"/>
              <a:t>El 29 de </a:t>
            </a:r>
            <a:r>
              <a:rPr lang="en-US" altLang="en-US" sz="2800" b="0" dirty="0" err="1"/>
              <a:t>Octubre</a:t>
            </a:r>
            <a:r>
              <a:rPr lang="en-US" altLang="en-US" sz="2800" b="0" dirty="0"/>
              <a:t> de 1933, José Antonio Primo de Rivera </a:t>
            </a:r>
            <a:r>
              <a:rPr lang="en-US" altLang="en-US" sz="2800" b="0" dirty="0" err="1"/>
              <a:t>funda</a:t>
            </a:r>
            <a:r>
              <a:rPr lang="en-US" altLang="en-US" sz="2800" b="0" dirty="0"/>
              <a:t> “la </a:t>
            </a:r>
            <a:r>
              <a:rPr lang="en-US" altLang="en-US" sz="2800" b="0" dirty="0" err="1"/>
              <a:t>Falange</a:t>
            </a:r>
            <a:r>
              <a:rPr lang="en-US" altLang="en-US" sz="2800" b="0" dirty="0"/>
              <a:t>”. </a:t>
            </a:r>
            <a:r>
              <a:rPr lang="en-US" altLang="en-US" sz="2800" b="0" dirty="0" err="1"/>
              <a:t>Esta</a:t>
            </a:r>
            <a:r>
              <a:rPr lang="en-US" altLang="en-US" sz="2800" b="0" dirty="0"/>
              <a:t> </a:t>
            </a:r>
            <a:r>
              <a:rPr lang="en-US" altLang="en-US" sz="2800" b="0" dirty="0" err="1"/>
              <a:t>organización</a:t>
            </a:r>
            <a:r>
              <a:rPr lang="en-US" altLang="en-US" sz="2800" b="0" dirty="0"/>
              <a:t> </a:t>
            </a:r>
            <a:r>
              <a:rPr lang="en-US" altLang="en-US" sz="2800" b="0" dirty="0" err="1" smtClean="0"/>
              <a:t>defiende</a:t>
            </a:r>
            <a:r>
              <a:rPr lang="en-US" altLang="en-US" sz="2800" b="0" dirty="0" smtClean="0"/>
              <a:t> </a:t>
            </a:r>
            <a:r>
              <a:rPr lang="en-US" altLang="en-US" sz="2800" b="0" dirty="0"/>
              <a:t>la </a:t>
            </a:r>
            <a:r>
              <a:rPr lang="en-US" altLang="en-US" sz="2800" b="0" dirty="0" err="1"/>
              <a:t>constitución</a:t>
            </a:r>
            <a:r>
              <a:rPr lang="en-US" altLang="en-US" sz="2800" b="0" dirty="0"/>
              <a:t> de un </a:t>
            </a:r>
            <a:r>
              <a:rPr lang="en-US" altLang="en-US" sz="2800" b="0" dirty="0">
                <a:solidFill>
                  <a:srgbClr val="FF0066"/>
                </a:solidFill>
              </a:rPr>
              <a:t>Estado </a:t>
            </a:r>
            <a:r>
              <a:rPr lang="en-US" altLang="en-US" sz="2800" b="0" dirty="0" err="1">
                <a:solidFill>
                  <a:srgbClr val="FF0066"/>
                </a:solidFill>
              </a:rPr>
              <a:t>nacionalista</a:t>
            </a:r>
            <a:r>
              <a:rPr lang="en-US" altLang="en-US" sz="2800" b="0" dirty="0">
                <a:solidFill>
                  <a:srgbClr val="FF0066"/>
                </a:solidFill>
              </a:rPr>
              <a:t>.</a:t>
            </a:r>
            <a:r>
              <a:rPr lang="en-US" altLang="en-US" sz="2800" b="0" dirty="0"/>
              <a:t/>
            </a:r>
            <a:br>
              <a:rPr lang="en-US" altLang="en-US" sz="2800" b="0" dirty="0"/>
            </a:br>
            <a:endParaRPr lang="en-US" altLang="en-US" sz="2800" b="0" dirty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6156325" y="4614863"/>
            <a:ext cx="2736850" cy="13239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0" dirty="0" smtClean="0">
                <a:latin typeface="Segoe Print" panose="02000600000000000000" pitchFamily="2" charset="0"/>
              </a:rPr>
              <a:t>“La </a:t>
            </a:r>
            <a:r>
              <a:rPr lang="en-US" altLang="en-US" sz="2000" b="0" dirty="0" err="1" smtClean="0">
                <a:latin typeface="Segoe Print" panose="02000600000000000000" pitchFamily="2" charset="0"/>
              </a:rPr>
              <a:t>Falange</a:t>
            </a:r>
            <a:r>
              <a:rPr lang="en-US" altLang="en-US" sz="2000" b="0" dirty="0" smtClean="0">
                <a:latin typeface="Segoe Print" panose="02000600000000000000" pitchFamily="2" charset="0"/>
              </a:rPr>
              <a:t>”</a:t>
            </a:r>
          </a:p>
          <a:p>
            <a:pPr eaLnBrk="1" hangingPunct="1">
              <a:defRPr/>
            </a:pPr>
            <a:r>
              <a:rPr lang="en-US" altLang="en-US" sz="2000" b="0" dirty="0" smtClean="0">
                <a:latin typeface="Segoe Print" panose="02000600000000000000" pitchFamily="2" charset="0"/>
              </a:rPr>
              <a:t>un </a:t>
            </a:r>
            <a:r>
              <a:rPr lang="en-US" altLang="en-US" sz="2000" b="0" dirty="0" err="1" smtClean="0">
                <a:latin typeface="Segoe Print" panose="02000600000000000000" pitchFamily="2" charset="0"/>
              </a:rPr>
              <a:t>partido</a:t>
            </a:r>
            <a:r>
              <a:rPr lang="en-US" altLang="en-US" sz="2000" b="0" dirty="0" smtClean="0">
                <a:latin typeface="Segoe Print" panose="02000600000000000000" pitchFamily="2" charset="0"/>
              </a:rPr>
              <a:t> </a:t>
            </a:r>
            <a:r>
              <a:rPr lang="en-US" altLang="en-US" sz="2000" b="0" dirty="0" err="1" smtClean="0">
                <a:latin typeface="Segoe Print" panose="02000600000000000000" pitchFamily="2" charset="0"/>
              </a:rPr>
              <a:t>político</a:t>
            </a:r>
            <a:r>
              <a:rPr lang="en-US" altLang="en-US" sz="2000" b="0" dirty="0" smtClean="0">
                <a:latin typeface="Segoe Print" panose="02000600000000000000" pitchFamily="2" charset="0"/>
              </a:rPr>
              <a:t> </a:t>
            </a:r>
            <a:r>
              <a:rPr lang="en-US" altLang="en-US" sz="2000" b="0" dirty="0" err="1" smtClean="0">
                <a:latin typeface="Segoe Print" panose="02000600000000000000" pitchFamily="2" charset="0"/>
              </a:rPr>
              <a:t>español</a:t>
            </a:r>
            <a:r>
              <a:rPr lang="en-US" altLang="en-US" sz="2000" b="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US" altLang="en-US" sz="2000" b="0" dirty="0" smtClean="0">
                <a:latin typeface="Segoe Print" panose="02000600000000000000" pitchFamily="2" charset="0"/>
              </a:rPr>
              <a:t>de </a:t>
            </a:r>
            <a:r>
              <a:rPr lang="en-US" altLang="en-US" sz="2000" b="0" dirty="0" err="1" smtClean="0">
                <a:latin typeface="Segoe Print" panose="02000600000000000000" pitchFamily="2" charset="0"/>
              </a:rPr>
              <a:t>inspiración</a:t>
            </a:r>
            <a:r>
              <a:rPr lang="en-US" altLang="en-US" sz="2000" b="0" dirty="0" smtClean="0">
                <a:latin typeface="Segoe Print" panose="02000600000000000000" pitchFamily="2" charset="0"/>
              </a:rPr>
              <a:t> </a:t>
            </a:r>
            <a:r>
              <a:rPr lang="en-US" altLang="en-US" sz="2000" b="0" dirty="0" err="1" smtClean="0">
                <a:latin typeface="Segoe Print" panose="02000600000000000000" pitchFamily="2" charset="0"/>
                <a:hlinkClick r:id="rId3" tooltip="Fascismo"/>
              </a:rPr>
              <a:t>fascista</a:t>
            </a:r>
            <a:r>
              <a:rPr lang="en-US" altLang="en-US" sz="2000" b="0" dirty="0" smtClean="0">
                <a:latin typeface="Segoe Print" panose="02000600000000000000" pitchFamily="2" charset="0"/>
              </a:rPr>
              <a:t>.</a:t>
            </a:r>
            <a:r>
              <a:rPr lang="en-US" altLang="en-US" sz="2000" dirty="0" smtClean="0">
                <a:latin typeface="Segoe Print" panose="02000600000000000000" pitchFamily="2" charset="0"/>
              </a:rPr>
              <a:t> </a:t>
            </a:r>
          </a:p>
        </p:txBody>
      </p:sp>
      <p:sp>
        <p:nvSpPr>
          <p:cNvPr id="4102" name="Line 9"/>
          <p:cNvSpPr>
            <a:spLocks noChangeShapeType="1"/>
          </p:cNvSpPr>
          <p:nvPr/>
        </p:nvSpPr>
        <p:spPr bwMode="auto">
          <a:xfrm flipV="1">
            <a:off x="5532438" y="5203825"/>
            <a:ext cx="4318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Line 10"/>
          <p:cNvSpPr>
            <a:spLocks noChangeShapeType="1"/>
          </p:cNvSpPr>
          <p:nvPr/>
        </p:nvSpPr>
        <p:spPr bwMode="auto">
          <a:xfrm>
            <a:off x="5795963" y="19161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Line 11"/>
          <p:cNvSpPr>
            <a:spLocks noChangeShapeType="1"/>
          </p:cNvSpPr>
          <p:nvPr/>
        </p:nvSpPr>
        <p:spPr bwMode="auto">
          <a:xfrm>
            <a:off x="7446963" y="58642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6156325" y="6094413"/>
            <a:ext cx="2592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Fue dictador del pa</a:t>
            </a:r>
            <a:r>
              <a:rPr lang="en-US" altLang="en-US" sz="1800">
                <a:cs typeface="Arial" charset="0"/>
              </a:rPr>
              <a:t>í</a:t>
            </a:r>
            <a:r>
              <a:rPr lang="es-ES" altLang="en-US" sz="1800"/>
              <a:t>s durante 7 a</a:t>
            </a:r>
            <a:r>
              <a:rPr lang="es-ES" altLang="en-US" sz="1800">
                <a:cs typeface="Arial" charset="0"/>
              </a:rPr>
              <a:t>ñ</a:t>
            </a:r>
            <a:r>
              <a:rPr lang="es-ES" altLang="en-US" sz="1800"/>
              <a:t>os.</a:t>
            </a:r>
            <a:endParaRPr lang="en-US" altLang="en-US" sz="1800"/>
          </a:p>
        </p:txBody>
      </p:sp>
      <p:pic>
        <p:nvPicPr>
          <p:cNvPr id="4106" name="Picture 15" descr="Bandera_Falan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8838" y="187325"/>
            <a:ext cx="1800225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 animBg="1"/>
      <p:bldP spid="4102" grpId="0" animBg="1"/>
      <p:bldP spid="4104" grpId="0" animBg="1"/>
      <p:bldP spid="4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segunda-repu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62" y="96686"/>
            <a:ext cx="4464544" cy="534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07950" y="115888"/>
            <a:ext cx="4464050" cy="6742112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Los de la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izquierda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/>
              <a:t>(</a:t>
            </a:r>
            <a:r>
              <a:rPr lang="es-ES" altLang="en-US" sz="2800" dirty="0" smtClean="0"/>
              <a:t>una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mezcla</a:t>
            </a:r>
            <a:r>
              <a:rPr lang="en-US" altLang="en-US" sz="2800" dirty="0" smtClean="0"/>
              <a:t> de </a:t>
            </a:r>
            <a:r>
              <a:rPr lang="en-US" altLang="en-US" sz="2800" dirty="0" err="1" smtClean="0"/>
              <a:t>socialistas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comunistas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republicanos</a:t>
            </a:r>
            <a:r>
              <a:rPr lang="en-US" altLang="en-US" sz="2800" dirty="0" smtClean="0"/>
              <a:t> y </a:t>
            </a:r>
            <a:r>
              <a:rPr lang="en-US" altLang="en-US" sz="2800" dirty="0" err="1" smtClean="0"/>
              <a:t>marxistas</a:t>
            </a:r>
            <a:r>
              <a:rPr lang="en-US" altLang="en-US" sz="2800" dirty="0" smtClean="0"/>
              <a:t>) no </a:t>
            </a:r>
            <a:r>
              <a:rPr lang="en-US" altLang="en-US" sz="2800" dirty="0" err="1" smtClean="0"/>
              <a:t>estaban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contentos</a:t>
            </a:r>
            <a:r>
              <a:rPr lang="en-US" altLang="en-US" sz="2800" dirty="0" smtClean="0"/>
              <a:t> con la </a:t>
            </a:r>
            <a:r>
              <a:rPr lang="en-US" altLang="en-US" sz="2800" dirty="0" err="1" smtClean="0"/>
              <a:t>dictadura</a:t>
            </a:r>
            <a:r>
              <a:rPr lang="en-US" altLang="en-US" sz="2800" dirty="0" smtClean="0"/>
              <a:t> de Primo de Rivera y </a:t>
            </a:r>
            <a:r>
              <a:rPr lang="en-US" altLang="en-US" sz="2800" dirty="0" err="1" smtClean="0"/>
              <a:t>convocaron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elecciones</a:t>
            </a:r>
            <a:r>
              <a:rPr lang="en-US" altLang="en-US" sz="2800" dirty="0" smtClean="0"/>
              <a:t>.</a:t>
            </a:r>
          </a:p>
          <a:p>
            <a:pPr marL="0" indent="0" eaLnBrk="1" hangingPunct="1">
              <a:buFontTx/>
              <a:buNone/>
            </a:pPr>
            <a:endParaRPr lang="en-US" altLang="en-US" sz="2800" dirty="0" smtClean="0"/>
          </a:p>
          <a:p>
            <a:pPr marL="0" indent="0" eaLnBrk="1" hangingPunct="1">
              <a:buFontTx/>
              <a:buNone/>
            </a:pPr>
            <a:r>
              <a:rPr lang="en-US" altLang="en-US" sz="2800" dirty="0" smtClean="0"/>
              <a:t>El 10 de mayo de 1936 </a:t>
            </a:r>
            <a:r>
              <a:rPr lang="en-US" altLang="en-US" sz="2800" dirty="0" err="1" smtClean="0"/>
              <a:t>ganaron</a:t>
            </a:r>
            <a:r>
              <a:rPr lang="en-US" altLang="en-US" sz="2800" dirty="0" smtClean="0"/>
              <a:t> las </a:t>
            </a:r>
            <a:r>
              <a:rPr lang="en-US" altLang="en-US" sz="2800" dirty="0" err="1" smtClean="0"/>
              <a:t>elecciones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democráticamente</a:t>
            </a:r>
            <a:r>
              <a:rPr lang="en-US" altLang="en-US" sz="2800" dirty="0" smtClean="0">
                <a:solidFill>
                  <a:srgbClr val="00FF00"/>
                </a:solidFill>
              </a:rPr>
              <a:t>.  La </a:t>
            </a:r>
            <a:r>
              <a:rPr lang="en-US" altLang="en-US" sz="2800" dirty="0" err="1" smtClean="0">
                <a:solidFill>
                  <a:srgbClr val="00FF00"/>
                </a:solidFill>
              </a:rPr>
              <a:t>nueva</a:t>
            </a:r>
            <a:r>
              <a:rPr lang="en-US" altLang="en-US" sz="2800" dirty="0" smtClean="0">
                <a:solidFill>
                  <a:srgbClr val="00FF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FF00"/>
                </a:solidFill>
              </a:rPr>
              <a:t>República</a:t>
            </a:r>
            <a:r>
              <a:rPr lang="en-US" altLang="en-US" sz="2800" dirty="0" smtClean="0">
                <a:solidFill>
                  <a:srgbClr val="00FF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(El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Frente</a:t>
            </a:r>
            <a:r>
              <a:rPr lang="en-US" altLang="en-US" sz="2800" dirty="0" smtClean="0">
                <a:solidFill>
                  <a:srgbClr val="FF0000"/>
                </a:solidFill>
              </a:rPr>
              <a:t> Popular)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fue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creada</a:t>
            </a:r>
            <a:r>
              <a:rPr lang="en-US" altLang="en-US" sz="2800" dirty="0" smtClean="0"/>
              <a:t> con Manuel </a:t>
            </a:r>
            <a:r>
              <a:rPr lang="en-US" altLang="en-US" sz="2800" dirty="0" err="1" smtClean="0"/>
              <a:t>Azaña</a:t>
            </a:r>
            <a:r>
              <a:rPr lang="en-US" altLang="en-US" sz="2800" dirty="0" smtClean="0"/>
              <a:t>  a la </a:t>
            </a:r>
            <a:r>
              <a:rPr lang="en-US" altLang="en-US" sz="2800" dirty="0" err="1" smtClean="0"/>
              <a:t>cabeza</a:t>
            </a:r>
            <a:r>
              <a:rPr lang="en-US" alt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35" t="11769" r="15635" b="11863"/>
          <a:stretch/>
        </p:blipFill>
        <p:spPr>
          <a:xfrm>
            <a:off x="395537" y="261336"/>
            <a:ext cx="7407046" cy="6264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2285" y="10730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51571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liberals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05994" y="4849055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conservatives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JiAFcShrwD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504" y="620688"/>
            <a:ext cx="88329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6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9175"/>
            <a:ext cx="9144000" cy="4568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accent2"/>
                </a:solidFill>
              </a:rPr>
              <a:t>Los </a:t>
            </a:r>
            <a:r>
              <a:rPr lang="en-US" altLang="en-US" sz="2800" dirty="0" err="1" smtClean="0">
                <a:solidFill>
                  <a:schemeClr val="accent2"/>
                </a:solidFill>
              </a:rPr>
              <a:t>choques</a:t>
            </a:r>
            <a:r>
              <a:rPr lang="en-US" altLang="en-US" sz="2800" dirty="0" smtClean="0">
                <a:solidFill>
                  <a:schemeClr val="accent2"/>
                </a:solidFill>
              </a:rPr>
              <a:t> entre </a:t>
            </a:r>
            <a:r>
              <a:rPr lang="en-US" altLang="en-US" sz="2800" dirty="0" err="1" smtClean="0">
                <a:solidFill>
                  <a:srgbClr val="FF0066"/>
                </a:solidFill>
              </a:rPr>
              <a:t>republicanos</a:t>
            </a:r>
            <a:r>
              <a:rPr lang="en-US" altLang="en-US" sz="2800" dirty="0" smtClean="0">
                <a:solidFill>
                  <a:srgbClr val="FF0066"/>
                </a:solidFill>
              </a:rPr>
              <a:t> y </a:t>
            </a:r>
            <a:r>
              <a:rPr lang="en-US" altLang="en-US" sz="2800" dirty="0" err="1" smtClean="0">
                <a:solidFill>
                  <a:srgbClr val="FF0066"/>
                </a:solidFill>
              </a:rPr>
              <a:t>nacionalistas</a:t>
            </a:r>
            <a:r>
              <a:rPr lang="en-US" altLang="en-US" sz="2800" dirty="0" smtClean="0">
                <a:solidFill>
                  <a:srgbClr val="FF0066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2"/>
                </a:solidFill>
              </a:rPr>
              <a:t>provocarán</a:t>
            </a:r>
            <a:r>
              <a:rPr lang="en-US" altLang="en-US" sz="2800" dirty="0" smtClean="0">
                <a:solidFill>
                  <a:schemeClr val="accent2"/>
                </a:solidFill>
              </a:rPr>
              <a:t> el </a:t>
            </a:r>
            <a:r>
              <a:rPr lang="en-US" altLang="en-US" sz="2800" dirty="0" err="1" smtClean="0">
                <a:solidFill>
                  <a:schemeClr val="accent2"/>
                </a:solidFill>
              </a:rPr>
              <a:t>comienzo</a:t>
            </a:r>
            <a:r>
              <a:rPr lang="en-US" altLang="en-US" sz="2800" dirty="0" smtClean="0">
                <a:solidFill>
                  <a:schemeClr val="accent2"/>
                </a:solidFill>
              </a:rPr>
              <a:t> de la Guerra Civil en </a:t>
            </a:r>
            <a:r>
              <a:rPr lang="en-US" altLang="en-US" sz="2800" dirty="0" err="1" smtClean="0">
                <a:solidFill>
                  <a:schemeClr val="accent2"/>
                </a:solidFill>
              </a:rPr>
              <a:t>España</a:t>
            </a:r>
            <a:r>
              <a:rPr lang="en-US" altLang="en-US" sz="2800" dirty="0" smtClean="0">
                <a:solidFill>
                  <a:schemeClr val="accent2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err="1" smtClean="0">
                <a:solidFill>
                  <a:srgbClr val="FF7C80"/>
                </a:solidFill>
              </a:rPr>
              <a:t>Hubo</a:t>
            </a:r>
            <a:r>
              <a:rPr lang="en-US" altLang="en-US" sz="2800" dirty="0" smtClean="0">
                <a:solidFill>
                  <a:srgbClr val="FF7C8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7C80"/>
                </a:solidFill>
              </a:rPr>
              <a:t>asesinatos</a:t>
            </a:r>
            <a:r>
              <a:rPr lang="en-US" altLang="en-US" sz="2800" dirty="0" smtClean="0">
                <a:solidFill>
                  <a:srgbClr val="FF7C80"/>
                </a:solidFill>
              </a:rPr>
              <a:t> en los dos </a:t>
            </a:r>
            <a:r>
              <a:rPr lang="en-US" altLang="en-US" sz="2800" dirty="0" err="1" smtClean="0">
                <a:solidFill>
                  <a:srgbClr val="FF7C80"/>
                </a:solidFill>
              </a:rPr>
              <a:t>bandos</a:t>
            </a:r>
            <a:r>
              <a:rPr lang="en-US" altLang="en-US" sz="2800" dirty="0" smtClean="0">
                <a:solidFill>
                  <a:srgbClr val="FF7C8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hlink"/>
                </a:solidFill>
              </a:rPr>
              <a:t>Los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generales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Sanjurjo</a:t>
            </a:r>
            <a:r>
              <a:rPr lang="en-US" altLang="en-US" sz="2800" dirty="0" smtClean="0">
                <a:solidFill>
                  <a:schemeClr val="hlink"/>
                </a:solidFill>
              </a:rPr>
              <a:t> y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Mola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ya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planeaban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una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conspiración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nacionalista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desde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hac</a:t>
            </a:r>
            <a:r>
              <a:rPr lang="es-ES_tradnl" altLang="en-US" sz="2800" dirty="0" err="1" smtClean="0">
                <a:solidFill>
                  <a:schemeClr val="hlink"/>
                </a:solidFill>
              </a:rPr>
              <a:t>ía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unos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años</a:t>
            </a:r>
            <a:r>
              <a:rPr lang="en-US" altLang="en-US" sz="2800" dirty="0" smtClean="0">
                <a:solidFill>
                  <a:schemeClr val="hlink"/>
                </a:solidFill>
              </a:rPr>
              <a:t> (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por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eso</a:t>
            </a:r>
            <a:r>
              <a:rPr lang="en-US" altLang="en-US" sz="2800" dirty="0" smtClean="0">
                <a:solidFill>
                  <a:schemeClr val="hlink"/>
                </a:solidFill>
              </a:rPr>
              <a:t> el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gobierno</a:t>
            </a:r>
            <a:r>
              <a:rPr lang="en-US" altLang="en-US" sz="2800" dirty="0" smtClean="0">
                <a:solidFill>
                  <a:schemeClr val="hlink"/>
                </a:solidFill>
              </a:rPr>
              <a:t> legal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ya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los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había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apartado</a:t>
            </a:r>
            <a:r>
              <a:rPr lang="en-US" altLang="en-US" sz="2800" dirty="0" smtClean="0">
                <a:solidFill>
                  <a:schemeClr val="hlink"/>
                </a:solidFill>
              </a:rPr>
              <a:t> de cargos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militares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en</a:t>
            </a:r>
            <a:r>
              <a:rPr lang="en-US" altLang="en-US" sz="2800" dirty="0" smtClean="0">
                <a:solidFill>
                  <a:schemeClr val="hlink"/>
                </a:solidFill>
              </a:rPr>
              <a:t> el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país</a:t>
            </a:r>
            <a:r>
              <a:rPr lang="en-US" altLang="en-US" sz="2800" dirty="0" smtClean="0">
                <a:solidFill>
                  <a:schemeClr val="hlink"/>
                </a:solidFill>
              </a:rPr>
              <a:t>.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Sanjurjo</a:t>
            </a:r>
            <a:r>
              <a:rPr lang="en-US" altLang="en-US" sz="2800" dirty="0" smtClean="0">
                <a:solidFill>
                  <a:schemeClr val="hlink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estaba</a:t>
            </a:r>
            <a:r>
              <a:rPr lang="en-US" altLang="en-US" sz="2800" dirty="0" smtClean="0">
                <a:solidFill>
                  <a:schemeClr val="hlink"/>
                </a:solidFill>
              </a:rPr>
              <a:t> en el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exilio</a:t>
            </a:r>
            <a:r>
              <a:rPr lang="en-US" altLang="en-US" sz="2800" dirty="0" smtClean="0">
                <a:solidFill>
                  <a:schemeClr val="hlink"/>
                </a:solidFill>
              </a:rPr>
              <a:t> en Portugal,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Mola</a:t>
            </a:r>
            <a:r>
              <a:rPr lang="en-US" altLang="en-US" sz="2800" dirty="0" smtClean="0">
                <a:solidFill>
                  <a:schemeClr val="hlink"/>
                </a:solidFill>
              </a:rPr>
              <a:t> en Pamplona y Franco en </a:t>
            </a:r>
            <a:r>
              <a:rPr lang="en-US" altLang="en-US" sz="2800" dirty="0" err="1" smtClean="0">
                <a:solidFill>
                  <a:schemeClr val="hlink"/>
                </a:solidFill>
              </a:rPr>
              <a:t>las</a:t>
            </a:r>
            <a:r>
              <a:rPr lang="en-US" altLang="en-US" sz="2800" dirty="0" smtClean="0">
                <a:solidFill>
                  <a:schemeClr val="hlink"/>
                </a:solidFill>
              </a:rPr>
              <a:t> Canarias).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3399"/>
                </a:solidFill>
              </a:rPr>
              <a:t>Franco </a:t>
            </a:r>
            <a:r>
              <a:rPr lang="en-US" altLang="en-US" sz="2800" dirty="0" err="1" smtClean="0">
                <a:solidFill>
                  <a:srgbClr val="FF3399"/>
                </a:solidFill>
              </a:rPr>
              <a:t>decidi</a:t>
            </a:r>
            <a:r>
              <a:rPr lang="en-US" altLang="en-US" sz="2800" dirty="0" err="1" smtClean="0">
                <a:solidFill>
                  <a:srgbClr val="FF3399"/>
                </a:solidFill>
                <a:cs typeface="Arial" charset="0"/>
              </a:rPr>
              <a:t>ó</a:t>
            </a:r>
            <a:r>
              <a:rPr lang="en-US" altLang="en-US" sz="2800" dirty="0" smtClean="0">
                <a:solidFill>
                  <a:srgbClr val="FF3399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3399"/>
                </a:solidFill>
              </a:rPr>
              <a:t>aliarse</a:t>
            </a:r>
            <a:r>
              <a:rPr lang="en-US" altLang="en-US" sz="2800" dirty="0" smtClean="0">
                <a:solidFill>
                  <a:srgbClr val="FF3399"/>
                </a:solidFill>
              </a:rPr>
              <a:t> con </a:t>
            </a:r>
            <a:r>
              <a:rPr lang="en-US" altLang="en-US" sz="2800" dirty="0" err="1" smtClean="0">
                <a:solidFill>
                  <a:srgbClr val="FF3399"/>
                </a:solidFill>
              </a:rPr>
              <a:t>ellos</a:t>
            </a:r>
            <a:r>
              <a:rPr lang="en-US" altLang="en-US" sz="2800" dirty="0" smtClean="0">
                <a:solidFill>
                  <a:srgbClr val="FF3399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3399"/>
                </a:solidFill>
              </a:rPr>
              <a:t>para</a:t>
            </a:r>
            <a:r>
              <a:rPr lang="en-US" altLang="en-US" sz="2800" dirty="0" smtClean="0">
                <a:solidFill>
                  <a:srgbClr val="FF3399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3399"/>
                </a:solidFill>
              </a:rPr>
              <a:t>llevar</a:t>
            </a:r>
            <a:r>
              <a:rPr lang="en-US" altLang="en-US" sz="2800" dirty="0" smtClean="0">
                <a:solidFill>
                  <a:srgbClr val="FF3399"/>
                </a:solidFill>
              </a:rPr>
              <a:t> a </a:t>
            </a:r>
            <a:r>
              <a:rPr lang="en-US" altLang="en-US" sz="2800" dirty="0" err="1" smtClean="0">
                <a:solidFill>
                  <a:srgbClr val="FF3399"/>
                </a:solidFill>
              </a:rPr>
              <a:t>cabo</a:t>
            </a:r>
            <a:r>
              <a:rPr lang="en-US" altLang="en-US" sz="2800" dirty="0" smtClean="0">
                <a:solidFill>
                  <a:srgbClr val="FF3399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3399"/>
                </a:solidFill>
              </a:rPr>
              <a:t>esta</a:t>
            </a:r>
            <a:r>
              <a:rPr lang="en-US" altLang="en-US" sz="2800" dirty="0" smtClean="0">
                <a:solidFill>
                  <a:srgbClr val="FF3399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3399"/>
                </a:solidFill>
              </a:rPr>
              <a:t>conspiración</a:t>
            </a:r>
            <a:r>
              <a:rPr lang="en-US" altLang="en-US" sz="2800" dirty="0" smtClean="0">
                <a:solidFill>
                  <a:srgbClr val="FF3399"/>
                </a:solidFill>
              </a:rPr>
              <a:t>. </a:t>
            </a:r>
            <a:r>
              <a:rPr lang="en-US" altLang="en-US" sz="2400" dirty="0" smtClean="0">
                <a:solidFill>
                  <a:srgbClr val="FF3399"/>
                </a:solidFill>
              </a:rPr>
              <a:t/>
            </a:r>
            <a:br>
              <a:rPr lang="en-US" altLang="en-US" sz="2400" dirty="0" smtClean="0">
                <a:solidFill>
                  <a:srgbClr val="FF3399"/>
                </a:solidFill>
              </a:rPr>
            </a:br>
            <a:endParaRPr lang="en-US" altLang="en-US" sz="2400" dirty="0" smtClean="0">
              <a:solidFill>
                <a:srgbClr val="FF3399"/>
              </a:solidFill>
            </a:endParaRPr>
          </a:p>
        </p:txBody>
      </p:sp>
      <p:pic>
        <p:nvPicPr>
          <p:cNvPr id="6147" name="Picture 5" descr="Sanjurj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44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mol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0"/>
            <a:ext cx="124618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franc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0"/>
            <a:ext cx="132556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3851275" y="170021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Mola</a:t>
            </a: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-252413" y="1700213"/>
            <a:ext cx="180022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Sanjurjo</a:t>
            </a: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7667625" y="17732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Franco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3F7CF89D0DA24182D8BD5910AD89F4" ma:contentTypeVersion="1" ma:contentTypeDescription="Create a new document." ma:contentTypeScope="" ma:versionID="567ae329f6d48215cd46cf3b313343d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104B63-ECE1-4BBC-B7A3-4B400D0042D2}">
  <ds:schemaRefs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F61754F-A3C7-49DC-8E9B-162B15047C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45A774-C1DF-4177-8097-48BC068F3F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844</Words>
  <Application>Microsoft Office PowerPoint</Application>
  <PresentationFormat>On-screen Show (4:3)</PresentationFormat>
  <Paragraphs>75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Amienne</vt:lpstr>
      <vt:lpstr>Arial</vt:lpstr>
      <vt:lpstr>Calibri</vt:lpstr>
      <vt:lpstr>Segoe Print</vt:lpstr>
      <vt:lpstr>Times New Roman</vt:lpstr>
      <vt:lpstr>Wingdings</vt:lpstr>
      <vt:lpstr>Default Design</vt:lpstr>
      <vt:lpstr>PowerPoint Presentation</vt:lpstr>
      <vt:lpstr>PowerPoint Presentation</vt:lpstr>
      <vt:lpstr>Objetivo: Entender los acontecimientos que provocaron el inicio de la Guerra Civil española.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no intervención</vt:lpstr>
      <vt:lpstr>La guerra</vt:lpstr>
      <vt:lpstr>PowerPoint Presentation</vt:lpstr>
      <vt:lpstr>Mientras tanto…</vt:lpstr>
      <vt:lpstr>Los problemas que enfrentaban a los republicanos</vt:lpstr>
      <vt:lpstr>PowerPoint Presentation</vt:lpstr>
      <vt:lpstr>PowerPoint Presentation</vt:lpstr>
      <vt:lpstr>¿Qué causó la Guerra Civil española?</vt:lpstr>
      <vt:lpstr>PowerPoint Presentation</vt:lpstr>
      <vt:lpstr>El inicio de la Guerra Civil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Dolly</dc:creator>
  <cp:lastModifiedBy>Jennifer Pyburn</cp:lastModifiedBy>
  <cp:revision>42</cp:revision>
  <dcterms:created xsi:type="dcterms:W3CDTF">2008-10-22T14:14:21Z</dcterms:created>
  <dcterms:modified xsi:type="dcterms:W3CDTF">2018-07-09T11:51:48Z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0x010100793F7CF89D0DA24182D8BD5910AD89F4</vt:lpwstr>
  </property>
</Properties>
</file>