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72" r:id="rId9"/>
    <p:sldId id="262" r:id="rId10"/>
    <p:sldId id="263" r:id="rId11"/>
    <p:sldId id="264" r:id="rId12"/>
    <p:sldId id="265" r:id="rId13"/>
    <p:sldId id="261" r:id="rId14"/>
    <p:sldId id="276" r:id="rId15"/>
    <p:sldId id="277" r:id="rId16"/>
    <p:sldId id="275" r:id="rId17"/>
    <p:sldId id="282" r:id="rId18"/>
    <p:sldId id="283" r:id="rId19"/>
    <p:sldId id="284" r:id="rId20"/>
    <p:sldId id="280" r:id="rId21"/>
    <p:sldId id="281" r:id="rId22"/>
    <p:sldId id="273" r:id="rId23"/>
  </p:sldIdLst>
  <p:sldSz cx="9144000" cy="6858000" type="screen4x3"/>
  <p:notesSz cx="6815138" cy="99425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393"/>
    <a:srgbClr val="003399"/>
    <a:srgbClr val="85765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9427F2C-D418-4CD1-B876-21FF2723184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E3ACEFC-BBF4-424A-B13B-FCFEAB7732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AB508-75E2-4A58-BB21-E2F0A5D50F6B}" type="slidenum">
              <a:rPr lang="en-GB"/>
              <a:pPr/>
              <a:t>1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C5D83-0EBD-46D2-B401-87780516FFCB}" type="slidenum">
              <a:rPr lang="en-GB"/>
              <a:pPr/>
              <a:t>12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FF271-1881-433E-B051-E8DF478B6DD0}" type="slidenum">
              <a:rPr lang="en-GB"/>
              <a:pPr/>
              <a:t>13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4BCBE-8916-4C33-AC53-7327ACE0E551}" type="slidenum">
              <a:rPr lang="en-GB"/>
              <a:pPr/>
              <a:t>14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986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4BCBE-8916-4C33-AC53-7327ACE0E551}" type="slidenum">
              <a:rPr lang="en-GB"/>
              <a:pPr/>
              <a:t>15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4019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4BCBE-8916-4C33-AC53-7327ACE0E551}" type="slidenum">
              <a:rPr lang="en-GB"/>
              <a:pPr/>
              <a:t>16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8210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4BCBE-8916-4C33-AC53-7327ACE0E551}" type="slidenum">
              <a:rPr lang="en-GB"/>
              <a:pPr/>
              <a:t>17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86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4BCBE-8916-4C33-AC53-7327ACE0E551}" type="slidenum">
              <a:rPr lang="en-GB"/>
              <a:pPr/>
              <a:t>18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954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4BCBE-8916-4C33-AC53-7327ACE0E551}" type="slidenum">
              <a:rPr lang="en-GB"/>
              <a:pPr/>
              <a:t>19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8533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4BCBE-8916-4C33-AC53-7327ACE0E551}" type="slidenum">
              <a:rPr lang="en-GB"/>
              <a:pPr/>
              <a:t>20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5961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4BCBE-8916-4C33-AC53-7327ACE0E551}" type="slidenum">
              <a:rPr lang="en-GB"/>
              <a:pPr/>
              <a:t>21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357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F688E-2D93-4104-A106-4B3ED2CCA891}" type="slidenum">
              <a:rPr lang="en-GB"/>
              <a:pPr/>
              <a:t>2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6437-314A-4BD9-B3A2-21C0F2F595ED}" type="slidenum">
              <a:rPr lang="en-GB"/>
              <a:pPr/>
              <a:t>22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64312-2A70-46B9-903B-556B7C637114}" type="slidenum">
              <a:rPr lang="en-GB"/>
              <a:pPr/>
              <a:t>3</a:t>
            </a:fld>
            <a:endParaRPr lang="en-GB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BBC73-7396-4BC3-9047-5050B117F4D8}" type="slidenum">
              <a:rPr lang="en-GB"/>
              <a:pPr/>
              <a:t>4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C6862-5F4C-404C-BD2A-BE1994A606AD}" type="slidenum">
              <a:rPr lang="en-GB"/>
              <a:pPr/>
              <a:t>5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FBF1F-A6C5-4939-BE58-634DD2676A03}" type="slidenum">
              <a:rPr lang="en-GB"/>
              <a:pPr/>
              <a:t>8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F09C6-8322-4368-B637-AD76E8922182}" type="slidenum">
              <a:rPr lang="en-GB"/>
              <a:pPr/>
              <a:t>9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0E0C9-3E21-45D5-AC31-8F827068D22D}" type="slidenum">
              <a:rPr lang="en-GB"/>
              <a:pPr/>
              <a:t>10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88001-E122-4D77-9932-0E9410BE6FCE}" type="slidenum">
              <a:rPr lang="en-GB"/>
              <a:pPr/>
              <a:t>11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/>
              <a:ahLst/>
              <a:cxnLst>
                <a:cxn ang="0">
                  <a:pos x="91" y="526"/>
                </a:cxn>
                <a:cxn ang="0">
                  <a:pos x="211" y="175"/>
                </a:cxn>
                <a:cxn ang="0">
                  <a:pos x="443" y="32"/>
                </a:cxn>
                <a:cxn ang="0">
                  <a:pos x="802" y="32"/>
                </a:cxn>
                <a:cxn ang="0">
                  <a:pos x="1206" y="10"/>
                </a:cxn>
                <a:cxn ang="0">
                  <a:pos x="1482" y="25"/>
                </a:cxn>
                <a:cxn ang="0">
                  <a:pos x="1655" y="160"/>
                </a:cxn>
                <a:cxn ang="0">
                  <a:pos x="1655" y="406"/>
                </a:cxn>
                <a:cxn ang="0">
                  <a:pos x="1572" y="736"/>
                </a:cxn>
                <a:cxn ang="0">
                  <a:pos x="1565" y="1177"/>
                </a:cxn>
                <a:cxn ang="0">
                  <a:pos x="1632" y="1581"/>
                </a:cxn>
                <a:cxn ang="0">
                  <a:pos x="1692" y="2232"/>
                </a:cxn>
                <a:cxn ang="0">
                  <a:pos x="1587" y="2830"/>
                </a:cxn>
                <a:cxn ang="0">
                  <a:pos x="1625" y="3055"/>
                </a:cxn>
                <a:cxn ang="0">
                  <a:pos x="1535" y="3234"/>
                </a:cxn>
                <a:cxn ang="0">
                  <a:pos x="1325" y="3234"/>
                </a:cxn>
                <a:cxn ang="0">
                  <a:pos x="921" y="3204"/>
                </a:cxn>
                <a:cxn ang="0">
                  <a:pos x="510" y="3249"/>
                </a:cxn>
                <a:cxn ang="0">
                  <a:pos x="136" y="3167"/>
                </a:cxn>
                <a:cxn ang="0">
                  <a:pos x="39" y="2950"/>
                </a:cxn>
                <a:cxn ang="0">
                  <a:pos x="99" y="2651"/>
                </a:cxn>
                <a:cxn ang="0">
                  <a:pos x="99" y="2232"/>
                </a:cxn>
                <a:cxn ang="0">
                  <a:pos x="9" y="1813"/>
                </a:cxn>
                <a:cxn ang="0">
                  <a:pos x="46" y="1259"/>
                </a:cxn>
                <a:cxn ang="0">
                  <a:pos x="61" y="915"/>
                </a:cxn>
                <a:cxn ang="0">
                  <a:pos x="91" y="526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797" y="3074"/>
                <a:ext cx="2346" cy="655"/>
                <a:chOff x="1865" y="1810"/>
                <a:chExt cx="2346" cy="655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2051" y="2007"/>
                  <a:ext cx="2160" cy="458"/>
                </a:xfrm>
                <a:custGeom>
                  <a:avLst/>
                  <a:gdLst/>
                  <a:ahLst/>
                  <a:cxnLst>
                    <a:cxn ang="0">
                      <a:pos x="7" y="139"/>
                    </a:cxn>
                    <a:cxn ang="0">
                      <a:pos x="89" y="266"/>
                    </a:cxn>
                    <a:cxn ang="0">
                      <a:pos x="187" y="333"/>
                    </a:cxn>
                    <a:cxn ang="0">
                      <a:pos x="351" y="303"/>
                    </a:cxn>
                    <a:cxn ang="0">
                      <a:pos x="561" y="281"/>
                    </a:cxn>
                    <a:cxn ang="0">
                      <a:pos x="852" y="259"/>
                    </a:cxn>
                    <a:cxn ang="0">
                      <a:pos x="1167" y="259"/>
                    </a:cxn>
                    <a:cxn ang="0">
                      <a:pos x="1541" y="318"/>
                    </a:cxn>
                    <a:cxn ang="0">
                      <a:pos x="1758" y="401"/>
                    </a:cxn>
                    <a:cxn ang="0">
                      <a:pos x="1907" y="453"/>
                    </a:cxn>
                    <a:cxn ang="0">
                      <a:pos x="2049" y="423"/>
                    </a:cxn>
                    <a:cxn ang="0">
                      <a:pos x="2109" y="348"/>
                    </a:cxn>
                    <a:cxn ang="0">
                      <a:pos x="2109" y="251"/>
                    </a:cxn>
                    <a:cxn ang="0">
                      <a:pos x="2004" y="154"/>
                    </a:cxn>
                    <a:cxn ang="0">
                      <a:pos x="1167" y="27"/>
                    </a:cxn>
                    <a:cxn ang="0">
                      <a:pos x="336" y="4"/>
                    </a:cxn>
                    <a:cxn ang="0">
                      <a:pos x="52" y="49"/>
                    </a:cxn>
                    <a:cxn ang="0">
                      <a:pos x="7" y="139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65" y="1810"/>
                  <a:ext cx="2340" cy="586"/>
                </a:xfrm>
                <a:custGeom>
                  <a:avLst/>
                  <a:gdLst/>
                  <a:ahLst/>
                  <a:cxnLst>
                    <a:cxn ang="0">
                      <a:pos x="506" y="441"/>
                    </a:cxn>
                    <a:cxn ang="0">
                      <a:pos x="274" y="515"/>
                    </a:cxn>
                    <a:cxn ang="0">
                      <a:pos x="72" y="486"/>
                    </a:cxn>
                    <a:cxn ang="0">
                      <a:pos x="5" y="373"/>
                    </a:cxn>
                    <a:cxn ang="0">
                      <a:pos x="43" y="224"/>
                    </a:cxn>
                    <a:cxn ang="0">
                      <a:pos x="215" y="89"/>
                    </a:cxn>
                    <a:cxn ang="0">
                      <a:pos x="476" y="52"/>
                    </a:cxn>
                    <a:cxn ang="0">
                      <a:pos x="731" y="74"/>
                    </a:cxn>
                    <a:cxn ang="0">
                      <a:pos x="1090" y="37"/>
                    </a:cxn>
                    <a:cxn ang="0">
                      <a:pos x="1367" y="7"/>
                    </a:cxn>
                    <a:cxn ang="0">
                      <a:pos x="1778" y="7"/>
                    </a:cxn>
                    <a:cxn ang="0">
                      <a:pos x="2204" y="52"/>
                    </a:cxn>
                    <a:cxn ang="0">
                      <a:pos x="2287" y="111"/>
                    </a:cxn>
                    <a:cxn ang="0">
                      <a:pos x="2332" y="246"/>
                    </a:cxn>
                    <a:cxn ang="0">
                      <a:pos x="2339" y="373"/>
                    </a:cxn>
                    <a:cxn ang="0">
                      <a:pos x="2324" y="456"/>
                    </a:cxn>
                    <a:cxn ang="0">
                      <a:pos x="2339" y="538"/>
                    </a:cxn>
                    <a:cxn ang="0">
                      <a:pos x="2309" y="583"/>
                    </a:cxn>
                    <a:cxn ang="0">
                      <a:pos x="2234" y="553"/>
                    </a:cxn>
                    <a:cxn ang="0">
                      <a:pos x="2062" y="486"/>
                    </a:cxn>
                    <a:cxn ang="0">
                      <a:pos x="1778" y="448"/>
                    </a:cxn>
                    <a:cxn ang="0">
                      <a:pos x="1613" y="448"/>
                    </a:cxn>
                    <a:cxn ang="0">
                      <a:pos x="1329" y="418"/>
                    </a:cxn>
                    <a:cxn ang="0">
                      <a:pos x="1195" y="411"/>
                    </a:cxn>
                    <a:cxn ang="0">
                      <a:pos x="895" y="426"/>
                    </a:cxn>
                    <a:cxn ang="0">
                      <a:pos x="671" y="411"/>
                    </a:cxn>
                    <a:cxn ang="0">
                      <a:pos x="506" y="441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864" y="3173"/>
                <a:ext cx="898" cy="397"/>
              </a:xfrm>
              <a:custGeom>
                <a:avLst/>
                <a:gdLst/>
                <a:ahLst/>
                <a:cxnLst>
                  <a:cxn ang="0">
                    <a:pos x="247" y="397"/>
                  </a:cxn>
                  <a:cxn ang="0">
                    <a:pos x="239" y="269"/>
                  </a:cxn>
                  <a:cxn ang="0">
                    <a:pos x="142" y="307"/>
                  </a:cxn>
                  <a:cxn ang="0">
                    <a:pos x="0" y="299"/>
                  </a:cxn>
                  <a:cxn ang="0">
                    <a:pos x="120" y="262"/>
                  </a:cxn>
                  <a:cxn ang="0">
                    <a:pos x="224" y="202"/>
                  </a:cxn>
                  <a:cxn ang="0">
                    <a:pos x="209" y="67"/>
                  </a:cxn>
                  <a:cxn ang="0">
                    <a:pos x="232" y="0"/>
                  </a:cxn>
                  <a:cxn ang="0">
                    <a:pos x="292" y="90"/>
                  </a:cxn>
                  <a:cxn ang="0">
                    <a:pos x="314" y="187"/>
                  </a:cxn>
                  <a:cxn ang="0">
                    <a:pos x="486" y="135"/>
                  </a:cxn>
                  <a:cxn ang="0">
                    <a:pos x="651" y="112"/>
                  </a:cxn>
                  <a:cxn ang="0">
                    <a:pos x="898" y="82"/>
                  </a:cxn>
                  <a:cxn ang="0">
                    <a:pos x="748" y="150"/>
                  </a:cxn>
                  <a:cxn ang="0">
                    <a:pos x="464" y="187"/>
                  </a:cxn>
                  <a:cxn ang="0">
                    <a:pos x="314" y="232"/>
                  </a:cxn>
                  <a:cxn ang="0">
                    <a:pos x="322" y="374"/>
                  </a:cxn>
                  <a:cxn ang="0">
                    <a:pos x="247" y="397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6" cy="338"/>
              </a:xfrm>
              <a:custGeom>
                <a:avLst/>
                <a:gdLst/>
                <a:ahLst/>
                <a:cxnLst>
                  <a:cxn ang="0">
                    <a:pos x="90" y="8"/>
                  </a:cxn>
                  <a:cxn ang="0">
                    <a:pos x="157" y="195"/>
                  </a:cxn>
                  <a:cxn ang="0">
                    <a:pos x="142" y="337"/>
                  </a:cxn>
                  <a:cxn ang="0">
                    <a:pos x="0" y="0"/>
                  </a:cxn>
                  <a:cxn ang="0">
                    <a:pos x="90" y="8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3306" y="3127"/>
                <a:ext cx="809" cy="397"/>
              </a:xfrm>
              <a:custGeom>
                <a:avLst/>
                <a:gdLst/>
                <a:ahLst/>
                <a:cxnLst>
                  <a:cxn ang="0">
                    <a:pos x="0" y="366"/>
                  </a:cxn>
                  <a:cxn ang="0">
                    <a:pos x="105" y="366"/>
                  </a:cxn>
                  <a:cxn ang="0">
                    <a:pos x="255" y="306"/>
                  </a:cxn>
                  <a:cxn ang="0">
                    <a:pos x="471" y="112"/>
                  </a:cxn>
                  <a:cxn ang="0">
                    <a:pos x="307" y="67"/>
                  </a:cxn>
                  <a:cxn ang="0">
                    <a:pos x="232" y="22"/>
                  </a:cxn>
                  <a:cxn ang="0">
                    <a:pos x="352" y="22"/>
                  </a:cxn>
                  <a:cxn ang="0">
                    <a:pos x="524" y="74"/>
                  </a:cxn>
                  <a:cxn ang="0">
                    <a:pos x="621" y="0"/>
                  </a:cxn>
                  <a:cxn ang="0">
                    <a:pos x="681" y="0"/>
                  </a:cxn>
                  <a:cxn ang="0">
                    <a:pos x="576" y="82"/>
                  </a:cxn>
                  <a:cxn ang="0">
                    <a:pos x="801" y="134"/>
                  </a:cxn>
                  <a:cxn ang="0">
                    <a:pos x="808" y="209"/>
                  </a:cxn>
                  <a:cxn ang="0">
                    <a:pos x="516" y="134"/>
                  </a:cxn>
                  <a:cxn ang="0">
                    <a:pos x="344" y="291"/>
                  </a:cxn>
                  <a:cxn ang="0">
                    <a:pos x="277" y="344"/>
                  </a:cxn>
                  <a:cxn ang="0">
                    <a:pos x="157" y="396"/>
                  </a:cxn>
                  <a:cxn ang="0">
                    <a:pos x="0" y="366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153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C248C7-B2B5-4915-8D67-649AA19A7A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07DB-29FD-46EC-8B35-249B10229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9E8D6-E892-43BC-A94A-532E46A1CA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BF2B-94AD-46CF-8A79-F350445129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0499-058F-4099-A619-9EF3ECD782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1B220-E555-4585-ADB5-DBDB9AC5B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4E5E-96FE-4810-802E-36E5B91748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7228-10FA-45D7-8E89-77EFECC9C0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1376-C420-4589-93BB-8354ED13B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C8F7-012E-4902-B8B2-239CBF9042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B9EE2-2B63-43E9-947F-DC91BF640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6899275" cy="6400800"/>
            <a:chOff x="0" y="96"/>
            <a:chExt cx="4346" cy="4032"/>
          </a:xfrm>
        </p:grpSpPr>
        <p:sp>
          <p:nvSpPr>
            <p:cNvPr id="14339" name="Freeform 3"/>
            <p:cNvSpPr>
              <a:spLocks/>
            </p:cNvSpPr>
            <p:nvPr userDrawn="1"/>
          </p:nvSpPr>
          <p:spPr bwMode="auto">
            <a:xfrm>
              <a:off x="0" y="1050"/>
              <a:ext cx="4346" cy="108"/>
            </a:xfrm>
            <a:custGeom>
              <a:avLst/>
              <a:gdLst/>
              <a:ahLst/>
              <a:cxnLst>
                <a:cxn ang="0">
                  <a:pos x="3477" y="10"/>
                </a:cxn>
                <a:cxn ang="0">
                  <a:pos x="4057" y="17"/>
                </a:cxn>
                <a:cxn ang="0">
                  <a:pos x="4293" y="30"/>
                </a:cxn>
                <a:cxn ang="0">
                  <a:pos x="4293" y="50"/>
                </a:cxn>
                <a:cxn ang="0">
                  <a:pos x="4329" y="73"/>
                </a:cxn>
                <a:cxn ang="0">
                  <a:pos x="4305" y="89"/>
                </a:cxn>
                <a:cxn ang="0">
                  <a:pos x="4082" y="99"/>
                </a:cxn>
                <a:cxn ang="0">
                  <a:pos x="3675" y="99"/>
                </a:cxn>
                <a:cxn ang="0">
                  <a:pos x="3129" y="94"/>
                </a:cxn>
                <a:cxn ang="0">
                  <a:pos x="2401" y="94"/>
                </a:cxn>
                <a:cxn ang="0">
                  <a:pos x="1733" y="98"/>
                </a:cxn>
                <a:cxn ang="0">
                  <a:pos x="657" y="102"/>
                </a:cxn>
                <a:cxn ang="0">
                  <a:pos x="1" y="93"/>
                </a:cxn>
                <a:cxn ang="0">
                  <a:pos x="0" y="13"/>
                </a:cxn>
                <a:cxn ang="0">
                  <a:pos x="657" y="12"/>
                </a:cxn>
                <a:cxn ang="0">
                  <a:pos x="1349" y="7"/>
                </a:cxn>
                <a:cxn ang="0">
                  <a:pos x="2265" y="9"/>
                </a:cxn>
                <a:cxn ang="0">
                  <a:pos x="2834" y="8"/>
                </a:cxn>
                <a:cxn ang="0">
                  <a:pos x="3477" y="10"/>
                </a:cxn>
              </a:cxnLst>
              <a:rect l="0" t="0" r="r" b="b"/>
              <a:pathLst>
                <a:path w="4346" h="108">
                  <a:moveTo>
                    <a:pt x="3477" y="10"/>
                  </a:moveTo>
                  <a:cubicBezTo>
                    <a:pt x="3680" y="12"/>
                    <a:pt x="3921" y="14"/>
                    <a:pt x="4057" y="17"/>
                  </a:cubicBezTo>
                  <a:cubicBezTo>
                    <a:pt x="4192" y="20"/>
                    <a:pt x="4253" y="24"/>
                    <a:pt x="4293" y="30"/>
                  </a:cubicBezTo>
                  <a:cubicBezTo>
                    <a:pt x="4333" y="36"/>
                    <a:pt x="4286" y="43"/>
                    <a:pt x="4293" y="50"/>
                  </a:cubicBezTo>
                  <a:cubicBezTo>
                    <a:pt x="4300" y="57"/>
                    <a:pt x="4328" y="67"/>
                    <a:pt x="4329" y="73"/>
                  </a:cubicBezTo>
                  <a:cubicBezTo>
                    <a:pt x="4331" y="80"/>
                    <a:pt x="4346" y="85"/>
                    <a:pt x="4305" y="89"/>
                  </a:cubicBezTo>
                  <a:cubicBezTo>
                    <a:pt x="4263" y="93"/>
                    <a:pt x="4186" y="97"/>
                    <a:pt x="4082" y="99"/>
                  </a:cubicBezTo>
                  <a:cubicBezTo>
                    <a:pt x="3977" y="100"/>
                    <a:pt x="3834" y="99"/>
                    <a:pt x="3675" y="99"/>
                  </a:cubicBezTo>
                  <a:cubicBezTo>
                    <a:pt x="3516" y="98"/>
                    <a:pt x="3341" y="95"/>
                    <a:pt x="3129" y="94"/>
                  </a:cubicBezTo>
                  <a:cubicBezTo>
                    <a:pt x="2918" y="93"/>
                    <a:pt x="2634" y="94"/>
                    <a:pt x="2401" y="94"/>
                  </a:cubicBezTo>
                  <a:cubicBezTo>
                    <a:pt x="2168" y="95"/>
                    <a:pt x="2024" y="97"/>
                    <a:pt x="1733" y="98"/>
                  </a:cubicBezTo>
                  <a:cubicBezTo>
                    <a:pt x="1442" y="99"/>
                    <a:pt x="946" y="103"/>
                    <a:pt x="657" y="102"/>
                  </a:cubicBezTo>
                  <a:cubicBezTo>
                    <a:pt x="368" y="101"/>
                    <a:pt x="110" y="108"/>
                    <a:pt x="1" y="93"/>
                  </a:cubicBezTo>
                  <a:lnTo>
                    <a:pt x="0" y="13"/>
                  </a:lnTo>
                  <a:cubicBezTo>
                    <a:pt x="109" y="0"/>
                    <a:pt x="432" y="13"/>
                    <a:pt x="657" y="12"/>
                  </a:cubicBezTo>
                  <a:cubicBezTo>
                    <a:pt x="882" y="11"/>
                    <a:pt x="1082" y="7"/>
                    <a:pt x="1349" y="7"/>
                  </a:cubicBezTo>
                  <a:cubicBezTo>
                    <a:pt x="1617" y="6"/>
                    <a:pt x="2017" y="8"/>
                    <a:pt x="2265" y="9"/>
                  </a:cubicBezTo>
                  <a:cubicBezTo>
                    <a:pt x="2513" y="9"/>
                    <a:pt x="2634" y="9"/>
                    <a:pt x="2834" y="8"/>
                  </a:cubicBezTo>
                  <a:cubicBezTo>
                    <a:pt x="3034" y="9"/>
                    <a:pt x="3273" y="9"/>
                    <a:pt x="3477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340" name="Freeform 4"/>
            <p:cNvSpPr>
              <a:spLocks/>
            </p:cNvSpPr>
            <p:nvPr userDrawn="1"/>
          </p:nvSpPr>
          <p:spPr bwMode="auto">
            <a:xfrm>
              <a:off x="125" y="96"/>
              <a:ext cx="451" cy="4032"/>
            </a:xfrm>
            <a:custGeom>
              <a:avLst/>
              <a:gdLst/>
              <a:ahLst/>
              <a:cxnLst>
                <a:cxn ang="0">
                  <a:pos x="86" y="3201"/>
                </a:cxn>
                <a:cxn ang="0">
                  <a:pos x="79" y="2730"/>
                </a:cxn>
                <a:cxn ang="0">
                  <a:pos x="64" y="2109"/>
                </a:cxn>
                <a:cxn ang="0">
                  <a:pos x="101" y="1765"/>
                </a:cxn>
                <a:cxn ang="0">
                  <a:pos x="79" y="1137"/>
                </a:cxn>
                <a:cxn ang="0">
                  <a:pos x="34" y="651"/>
                </a:cxn>
                <a:cxn ang="0">
                  <a:pos x="19" y="284"/>
                </a:cxn>
                <a:cxn ang="0">
                  <a:pos x="49" y="45"/>
                </a:cxn>
                <a:cxn ang="0">
                  <a:pos x="123" y="15"/>
                </a:cxn>
                <a:cxn ang="0">
                  <a:pos x="243" y="37"/>
                </a:cxn>
                <a:cxn ang="0">
                  <a:pos x="355" y="15"/>
                </a:cxn>
                <a:cxn ang="0">
                  <a:pos x="512" y="7"/>
                </a:cxn>
                <a:cxn ang="0">
                  <a:pos x="707" y="60"/>
                </a:cxn>
                <a:cxn ang="0">
                  <a:pos x="797" y="142"/>
                </a:cxn>
                <a:cxn ang="0">
                  <a:pos x="789" y="321"/>
                </a:cxn>
                <a:cxn ang="0">
                  <a:pos x="804" y="658"/>
                </a:cxn>
                <a:cxn ang="0">
                  <a:pos x="849" y="1047"/>
                </a:cxn>
                <a:cxn ang="0">
                  <a:pos x="834" y="1586"/>
                </a:cxn>
                <a:cxn ang="0">
                  <a:pos x="812" y="2199"/>
                </a:cxn>
                <a:cxn ang="0">
                  <a:pos x="879" y="2812"/>
                </a:cxn>
                <a:cxn ang="0">
                  <a:pos x="834" y="3329"/>
                </a:cxn>
                <a:cxn ang="0">
                  <a:pos x="842" y="3957"/>
                </a:cxn>
                <a:cxn ang="0">
                  <a:pos x="797" y="4054"/>
                </a:cxn>
                <a:cxn ang="0">
                  <a:pos x="625" y="4084"/>
                </a:cxn>
                <a:cxn ang="0">
                  <a:pos x="430" y="4039"/>
                </a:cxn>
                <a:cxn ang="0">
                  <a:pos x="251" y="4069"/>
                </a:cxn>
                <a:cxn ang="0">
                  <a:pos x="123" y="4114"/>
                </a:cxn>
                <a:cxn ang="0">
                  <a:pos x="19" y="4062"/>
                </a:cxn>
                <a:cxn ang="0">
                  <a:pos x="11" y="3875"/>
                </a:cxn>
                <a:cxn ang="0">
                  <a:pos x="64" y="3598"/>
                </a:cxn>
                <a:cxn ang="0">
                  <a:pos x="86" y="3201"/>
                </a:cxn>
              </a:cxnLst>
              <a:rect l="0" t="0" r="r" b="b"/>
              <a:pathLst>
                <a:path w="883" h="4115">
                  <a:moveTo>
                    <a:pt x="86" y="3201"/>
                  </a:moveTo>
                  <a:cubicBezTo>
                    <a:pt x="89" y="3056"/>
                    <a:pt x="83" y="2912"/>
                    <a:pt x="79" y="2730"/>
                  </a:cubicBezTo>
                  <a:cubicBezTo>
                    <a:pt x="75" y="2548"/>
                    <a:pt x="60" y="2270"/>
                    <a:pt x="64" y="2109"/>
                  </a:cubicBezTo>
                  <a:cubicBezTo>
                    <a:pt x="68" y="1948"/>
                    <a:pt x="99" y="1927"/>
                    <a:pt x="101" y="1765"/>
                  </a:cubicBezTo>
                  <a:cubicBezTo>
                    <a:pt x="103" y="1603"/>
                    <a:pt x="90" y="1323"/>
                    <a:pt x="79" y="1137"/>
                  </a:cubicBezTo>
                  <a:cubicBezTo>
                    <a:pt x="68" y="951"/>
                    <a:pt x="44" y="793"/>
                    <a:pt x="34" y="651"/>
                  </a:cubicBezTo>
                  <a:cubicBezTo>
                    <a:pt x="24" y="509"/>
                    <a:pt x="17" y="385"/>
                    <a:pt x="19" y="284"/>
                  </a:cubicBezTo>
                  <a:cubicBezTo>
                    <a:pt x="21" y="183"/>
                    <a:pt x="32" y="90"/>
                    <a:pt x="49" y="45"/>
                  </a:cubicBezTo>
                  <a:cubicBezTo>
                    <a:pt x="66" y="0"/>
                    <a:pt x="91" y="16"/>
                    <a:pt x="123" y="15"/>
                  </a:cubicBezTo>
                  <a:cubicBezTo>
                    <a:pt x="155" y="14"/>
                    <a:pt x="204" y="37"/>
                    <a:pt x="243" y="37"/>
                  </a:cubicBezTo>
                  <a:cubicBezTo>
                    <a:pt x="282" y="37"/>
                    <a:pt x="310" y="20"/>
                    <a:pt x="355" y="15"/>
                  </a:cubicBezTo>
                  <a:cubicBezTo>
                    <a:pt x="400" y="10"/>
                    <a:pt x="453" y="0"/>
                    <a:pt x="512" y="7"/>
                  </a:cubicBezTo>
                  <a:cubicBezTo>
                    <a:pt x="571" y="14"/>
                    <a:pt x="659" y="37"/>
                    <a:pt x="707" y="60"/>
                  </a:cubicBezTo>
                  <a:cubicBezTo>
                    <a:pt x="755" y="83"/>
                    <a:pt x="783" y="99"/>
                    <a:pt x="797" y="142"/>
                  </a:cubicBezTo>
                  <a:cubicBezTo>
                    <a:pt x="811" y="185"/>
                    <a:pt x="788" y="235"/>
                    <a:pt x="789" y="321"/>
                  </a:cubicBezTo>
                  <a:cubicBezTo>
                    <a:pt x="790" y="407"/>
                    <a:pt x="794" y="537"/>
                    <a:pt x="804" y="658"/>
                  </a:cubicBezTo>
                  <a:cubicBezTo>
                    <a:pt x="814" y="779"/>
                    <a:pt x="844" y="892"/>
                    <a:pt x="849" y="1047"/>
                  </a:cubicBezTo>
                  <a:cubicBezTo>
                    <a:pt x="854" y="1202"/>
                    <a:pt x="840" y="1394"/>
                    <a:pt x="834" y="1586"/>
                  </a:cubicBezTo>
                  <a:cubicBezTo>
                    <a:pt x="828" y="1778"/>
                    <a:pt x="805" y="1995"/>
                    <a:pt x="812" y="2199"/>
                  </a:cubicBezTo>
                  <a:cubicBezTo>
                    <a:pt x="819" y="2403"/>
                    <a:pt x="875" y="2624"/>
                    <a:pt x="879" y="2812"/>
                  </a:cubicBezTo>
                  <a:cubicBezTo>
                    <a:pt x="883" y="3000"/>
                    <a:pt x="840" y="3138"/>
                    <a:pt x="834" y="3329"/>
                  </a:cubicBezTo>
                  <a:cubicBezTo>
                    <a:pt x="828" y="3520"/>
                    <a:pt x="848" y="3836"/>
                    <a:pt x="842" y="3957"/>
                  </a:cubicBezTo>
                  <a:cubicBezTo>
                    <a:pt x="836" y="4078"/>
                    <a:pt x="833" y="4033"/>
                    <a:pt x="797" y="4054"/>
                  </a:cubicBezTo>
                  <a:cubicBezTo>
                    <a:pt x="761" y="4075"/>
                    <a:pt x="686" y="4086"/>
                    <a:pt x="625" y="4084"/>
                  </a:cubicBezTo>
                  <a:cubicBezTo>
                    <a:pt x="564" y="4082"/>
                    <a:pt x="492" y="4041"/>
                    <a:pt x="430" y="4039"/>
                  </a:cubicBezTo>
                  <a:cubicBezTo>
                    <a:pt x="368" y="4037"/>
                    <a:pt x="302" y="4057"/>
                    <a:pt x="251" y="4069"/>
                  </a:cubicBezTo>
                  <a:cubicBezTo>
                    <a:pt x="200" y="4081"/>
                    <a:pt x="162" y="4115"/>
                    <a:pt x="123" y="4114"/>
                  </a:cubicBezTo>
                  <a:cubicBezTo>
                    <a:pt x="84" y="4113"/>
                    <a:pt x="38" y="4102"/>
                    <a:pt x="19" y="4062"/>
                  </a:cubicBezTo>
                  <a:cubicBezTo>
                    <a:pt x="0" y="4022"/>
                    <a:pt x="3" y="3952"/>
                    <a:pt x="11" y="3875"/>
                  </a:cubicBezTo>
                  <a:cubicBezTo>
                    <a:pt x="19" y="3798"/>
                    <a:pt x="51" y="3710"/>
                    <a:pt x="64" y="3598"/>
                  </a:cubicBezTo>
                  <a:cubicBezTo>
                    <a:pt x="77" y="3486"/>
                    <a:pt x="83" y="3346"/>
                    <a:pt x="86" y="3201"/>
                  </a:cubicBez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341" name="Freeform 5"/>
            <p:cNvSpPr>
              <a:spLocks/>
            </p:cNvSpPr>
            <p:nvPr userDrawn="1"/>
          </p:nvSpPr>
          <p:spPr bwMode="invGray">
            <a:xfrm>
              <a:off x="384" y="816"/>
              <a:ext cx="96" cy="57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81" y="170"/>
                </a:cxn>
                <a:cxn ang="0">
                  <a:pos x="51" y="362"/>
                </a:cxn>
                <a:cxn ang="0">
                  <a:pos x="74" y="539"/>
                </a:cxn>
                <a:cxn ang="0">
                  <a:pos x="88" y="709"/>
                </a:cxn>
                <a:cxn ang="0">
                  <a:pos x="110" y="842"/>
                </a:cxn>
                <a:cxn ang="0">
                  <a:pos x="81" y="768"/>
                </a:cxn>
                <a:cxn ang="0">
                  <a:pos x="59" y="716"/>
                </a:cxn>
                <a:cxn ang="0">
                  <a:pos x="29" y="598"/>
                </a:cxn>
                <a:cxn ang="0">
                  <a:pos x="0" y="414"/>
                </a:cxn>
                <a:cxn ang="0">
                  <a:pos x="22" y="251"/>
                </a:cxn>
                <a:cxn ang="0">
                  <a:pos x="51" y="81"/>
                </a:cxn>
                <a:cxn ang="0">
                  <a:pos x="92" y="0"/>
                </a:cxn>
              </a:cxnLst>
              <a:rect l="0" t="0" r="r" b="b"/>
              <a:pathLst>
                <a:path w="110" h="842">
                  <a:moveTo>
                    <a:pt x="92" y="0"/>
                  </a:moveTo>
                  <a:lnTo>
                    <a:pt x="81" y="170"/>
                  </a:lnTo>
                  <a:lnTo>
                    <a:pt x="51" y="362"/>
                  </a:lnTo>
                  <a:lnTo>
                    <a:pt x="74" y="539"/>
                  </a:lnTo>
                  <a:lnTo>
                    <a:pt x="88" y="709"/>
                  </a:lnTo>
                  <a:lnTo>
                    <a:pt x="110" y="842"/>
                  </a:lnTo>
                  <a:lnTo>
                    <a:pt x="81" y="768"/>
                  </a:lnTo>
                  <a:lnTo>
                    <a:pt x="59" y="716"/>
                  </a:lnTo>
                  <a:lnTo>
                    <a:pt x="29" y="598"/>
                  </a:lnTo>
                  <a:lnTo>
                    <a:pt x="0" y="414"/>
                  </a:lnTo>
                  <a:lnTo>
                    <a:pt x="22" y="251"/>
                  </a:lnTo>
                  <a:lnTo>
                    <a:pt x="51" y="8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647D2201-274C-4F61-AB72-4FAF629263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000" dirty="0" err="1"/>
              <a:t>Imperfecto</a:t>
            </a:r>
            <a:r>
              <a:rPr lang="en-GB" sz="4000" dirty="0"/>
              <a:t> del </a:t>
            </a:r>
            <a:r>
              <a:rPr lang="en-GB" sz="4000" dirty="0" err="1"/>
              <a:t>subjuntivo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400" dirty="0" err="1"/>
              <a:t>oraciones</a:t>
            </a:r>
            <a:r>
              <a:rPr lang="en-GB" sz="2400" dirty="0"/>
              <a:t> </a:t>
            </a:r>
            <a:r>
              <a:rPr lang="en-GB" sz="2400" dirty="0" err="1"/>
              <a:t>condicionales</a:t>
            </a:r>
            <a:r>
              <a:rPr lang="en-GB" sz="2400" dirty="0"/>
              <a:t> II </a:t>
            </a:r>
            <a:r>
              <a:rPr lang="en-GB" sz="2400" dirty="0" err="1"/>
              <a:t>tipo</a:t>
            </a:r>
            <a:endParaRPr lang="en-GB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/>
              <a:t>AS Spanish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/>
              <a:t>Terminaciones del imperfecto de subjuntivo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16013" y="2133600"/>
            <a:ext cx="1871662" cy="4473575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yo</a:t>
            </a:r>
          </a:p>
          <a:p>
            <a:pPr algn="l" eaLnBrk="0" hangingPunct="0"/>
            <a:endParaRPr lang="en-US" sz="2400">
              <a:solidFill>
                <a:schemeClr val="bg1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tú</a:t>
            </a:r>
          </a:p>
          <a:p>
            <a:pPr algn="l" eaLnBrk="0" hangingPunct="0"/>
            <a:endParaRPr lang="en-US" sz="2400">
              <a:solidFill>
                <a:schemeClr val="bg1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él/ella/usted</a:t>
            </a:r>
          </a:p>
          <a:p>
            <a:pPr algn="l" eaLnBrk="0" hangingPunct="0"/>
            <a:endParaRPr lang="en-US" sz="2400">
              <a:solidFill>
                <a:schemeClr val="bg1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nosotros</a:t>
            </a:r>
            <a:r>
              <a:rPr lang="en-GB" sz="2400">
                <a:solidFill>
                  <a:schemeClr val="bg1"/>
                </a:solidFill>
                <a:latin typeface="Tahoma" pitchFamily="34" charset="0"/>
              </a:rPr>
              <a:t>/as</a:t>
            </a:r>
            <a:endParaRPr lang="en-US" sz="2400">
              <a:solidFill>
                <a:schemeClr val="bg1"/>
              </a:solidFill>
              <a:latin typeface="Tahoma" pitchFamily="34" charset="0"/>
            </a:endParaRPr>
          </a:p>
          <a:p>
            <a:pPr algn="l" eaLnBrk="0" hangingPunct="0"/>
            <a:endParaRPr lang="en-US" sz="2400">
              <a:solidFill>
                <a:schemeClr val="bg1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vosotros/as</a:t>
            </a:r>
          </a:p>
          <a:p>
            <a:pPr algn="l" eaLnBrk="0" hangingPunct="0"/>
            <a:endParaRPr lang="en-US" sz="2400">
              <a:solidFill>
                <a:schemeClr val="bg1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ellos/ellas</a:t>
            </a:r>
          </a:p>
          <a:p>
            <a:pPr algn="l" eaLnBrk="0" hangingPunct="0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ustedes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59113" y="2133600"/>
            <a:ext cx="9128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Tahoma" pitchFamily="34" charset="0"/>
              </a:rPr>
              <a:t>habla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habla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habla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habl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á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habla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habla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203575" y="1557338"/>
            <a:ext cx="647700" cy="431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/>
              <a:t>-AR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5003800" y="1557338"/>
            <a:ext cx="647700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/>
              <a:t>-ER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6804025" y="1557338"/>
            <a:ext cx="647700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/>
              <a:t>-IR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787900" y="2205038"/>
            <a:ext cx="9763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Tahoma" pitchFamily="34" charset="0"/>
              </a:rPr>
              <a:t>comie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comie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comie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comi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é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comie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comie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580063" y="2205038"/>
            <a:ext cx="10112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ras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ramos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rais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ran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779838" y="2133600"/>
            <a:ext cx="10112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ras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ramos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rais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ran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588125" y="2205038"/>
            <a:ext cx="1200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Tahoma" pitchFamily="34" charset="0"/>
              </a:rPr>
              <a:t>escribie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escribie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escribie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escribi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é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escribie</a:t>
            </a:r>
          </a:p>
          <a:p>
            <a:pPr algn="l" eaLnBrk="0" hangingPunct="0"/>
            <a:endParaRPr lang="en-US" sz="2400">
              <a:latin typeface="Tahoma" pitchFamily="34" charset="0"/>
            </a:endParaRPr>
          </a:p>
          <a:p>
            <a:pPr algn="l" eaLnBrk="0" hangingPunct="0"/>
            <a:r>
              <a:rPr lang="en-US" sz="2400">
                <a:latin typeface="Tahoma" pitchFamily="34" charset="0"/>
              </a:rPr>
              <a:t>escribie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596188" y="2205038"/>
            <a:ext cx="10112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ras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ramos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rais</a:t>
            </a:r>
          </a:p>
          <a:p>
            <a:pPr algn="l" eaLnBrk="0" hangingPunct="0"/>
            <a:endParaRPr lang="en-US" sz="2400">
              <a:solidFill>
                <a:srgbClr val="000099"/>
              </a:solidFill>
              <a:latin typeface="Tahoma" pitchFamily="34" charset="0"/>
            </a:endParaRPr>
          </a:p>
          <a:p>
            <a:pPr algn="l" eaLnBrk="0" hangingPunct="0"/>
            <a:r>
              <a:rPr lang="en-US" sz="2400">
                <a:solidFill>
                  <a:srgbClr val="000099"/>
                </a:solidFill>
                <a:latin typeface="Tahoma" pitchFamily="34" charset="0"/>
              </a:rPr>
              <a:t>ran</a:t>
            </a:r>
          </a:p>
        </p:txBody>
      </p:sp>
      <p:sp>
        <p:nvSpPr>
          <p:cNvPr id="10253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1268413"/>
            <a:ext cx="574675" cy="7921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/>
      <p:bldP spid="28681" grpId="0"/>
      <p:bldP spid="28682" grpId="0" autoUpdateAnimBg="0"/>
      <p:bldP spid="28683" grpId="0" autoUpdateAnimBg="0"/>
      <p:bldP spid="28684" grpId="0"/>
      <p:bldP spid="2868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/>
              <a:t>¡Vamos a practicar!</a:t>
            </a:r>
          </a:p>
        </p:txBody>
      </p:sp>
      <p:sp>
        <p:nvSpPr>
          <p:cNvPr id="30725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4225925" cy="41148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1.  Pensar-ella</a:t>
            </a:r>
          </a:p>
          <a:p>
            <a:pPr eaLnBrk="1" hangingPunct="1"/>
            <a:r>
              <a:rPr lang="en-US" sz="2800"/>
              <a:t>2.  Volver-yo</a:t>
            </a:r>
          </a:p>
          <a:p>
            <a:pPr eaLnBrk="1" hangingPunct="1"/>
            <a:r>
              <a:rPr lang="en-US" sz="2800"/>
              <a:t>3.  Correr-Ud.</a:t>
            </a:r>
          </a:p>
          <a:p>
            <a:pPr eaLnBrk="1" hangingPunct="1"/>
            <a:r>
              <a:rPr lang="en-US" sz="2800"/>
              <a:t>4.  Bailar-tú</a:t>
            </a:r>
          </a:p>
          <a:p>
            <a:pPr eaLnBrk="1" hangingPunct="1"/>
            <a:r>
              <a:rPr lang="en-US" sz="2800"/>
              <a:t>5.  Jugar-nosotros</a:t>
            </a:r>
          </a:p>
          <a:p>
            <a:pPr eaLnBrk="1" hangingPunct="1"/>
            <a:r>
              <a:rPr lang="en-US" sz="2800"/>
              <a:t>6.  Ser-él</a:t>
            </a:r>
          </a:p>
          <a:p>
            <a:pPr eaLnBrk="1" hangingPunct="1"/>
            <a:r>
              <a:rPr lang="en-US" sz="2800"/>
              <a:t>7.  Decir-yo</a:t>
            </a:r>
          </a:p>
          <a:p>
            <a:pPr eaLnBrk="1" hangingPunct="1"/>
            <a:r>
              <a:rPr lang="en-US" sz="2800"/>
              <a:t>8.  Estar-vosotras </a:t>
            </a:r>
          </a:p>
        </p:txBody>
      </p:sp>
      <p:sp>
        <p:nvSpPr>
          <p:cNvPr id="1126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67625" y="2060575"/>
            <a:ext cx="792163" cy="7207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003800" y="2060575"/>
            <a:ext cx="28797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320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sz="3200" b="1" i="1">
                <a:solidFill>
                  <a:srgbClr val="000099"/>
                </a:solidFill>
                <a:latin typeface="Tahoma" pitchFamily="34" charset="0"/>
              </a:rPr>
              <a:t>pensara</a:t>
            </a:r>
          </a:p>
          <a:p>
            <a:pPr algn="l" eaLnBrk="0" hangingPunct="0"/>
            <a:r>
              <a:rPr lang="en-US" sz="3200" b="1" i="1">
                <a:solidFill>
                  <a:srgbClr val="000099"/>
                </a:solidFill>
                <a:latin typeface="Tahoma" pitchFamily="34" charset="0"/>
              </a:rPr>
              <a:t> volviera</a:t>
            </a:r>
          </a:p>
          <a:p>
            <a:pPr algn="l" eaLnBrk="0" hangingPunct="0"/>
            <a:r>
              <a:rPr lang="en-US" sz="3200" b="1" i="1">
                <a:solidFill>
                  <a:srgbClr val="000099"/>
                </a:solidFill>
                <a:latin typeface="Tahoma" pitchFamily="34" charset="0"/>
              </a:rPr>
              <a:t> corriera</a:t>
            </a:r>
          </a:p>
          <a:p>
            <a:pPr algn="l" eaLnBrk="0" hangingPunct="0"/>
            <a:r>
              <a:rPr lang="en-US" sz="3200" b="1" i="1">
                <a:solidFill>
                  <a:srgbClr val="000099"/>
                </a:solidFill>
                <a:latin typeface="Tahoma" pitchFamily="34" charset="0"/>
              </a:rPr>
              <a:t> bailaras</a:t>
            </a:r>
          </a:p>
          <a:p>
            <a:pPr algn="l" eaLnBrk="0" hangingPunct="0"/>
            <a:r>
              <a:rPr lang="en-US" sz="3200" b="1" i="1">
                <a:solidFill>
                  <a:srgbClr val="000099"/>
                </a:solidFill>
                <a:latin typeface="Tahoma" pitchFamily="34" charset="0"/>
              </a:rPr>
              <a:t> jugáramos</a:t>
            </a:r>
          </a:p>
          <a:p>
            <a:pPr algn="l" eaLnBrk="0" hangingPunct="0"/>
            <a:r>
              <a:rPr lang="en-US" sz="3200" b="1" i="1">
                <a:solidFill>
                  <a:srgbClr val="000099"/>
                </a:solidFill>
                <a:latin typeface="Tahoma" pitchFamily="34" charset="0"/>
              </a:rPr>
              <a:t> fuera</a:t>
            </a:r>
          </a:p>
          <a:p>
            <a:pPr algn="l" eaLnBrk="0" hangingPunct="0"/>
            <a:r>
              <a:rPr lang="en-US" sz="3200" b="1" i="1">
                <a:solidFill>
                  <a:srgbClr val="000099"/>
                </a:solidFill>
                <a:latin typeface="Tahoma" pitchFamily="34" charset="0"/>
              </a:rPr>
              <a:t> dijera</a:t>
            </a:r>
          </a:p>
          <a:p>
            <a:pPr algn="l" eaLnBrk="0" hangingPunct="0"/>
            <a:r>
              <a:rPr lang="en-US" sz="3200" b="1" i="1">
                <a:solidFill>
                  <a:srgbClr val="000099"/>
                </a:solidFill>
                <a:latin typeface="Tahoma" pitchFamily="34" charset="0"/>
              </a:rPr>
              <a:t> estuvierais</a:t>
            </a:r>
            <a:r>
              <a:rPr lang="en-US" sz="3200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50825" y="4868863"/>
            <a:ext cx="720725" cy="12255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/>
              <a:t>Extra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  <p:bldP spid="30727" grpId="0"/>
      <p:bldP spid="307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/>
              <a:t>Completa las frases con el imperfecto de subjuntivo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60575"/>
            <a:ext cx="7772400" cy="411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sz="2400" b="1" dirty="0" smtClean="0"/>
              <a:t>Cambios en la familia .</a:t>
            </a:r>
            <a:endParaRPr lang="es-ES_tradnl" sz="2400" b="1" dirty="0"/>
          </a:p>
          <a:p>
            <a:pPr eaLnBrk="1" hangingPunct="1">
              <a:buFontTx/>
              <a:buNone/>
            </a:pPr>
            <a:endParaRPr lang="es-ES_tradnl" sz="2000" b="1" dirty="0"/>
          </a:p>
          <a:p>
            <a:pPr eaLnBrk="1" hangingPunct="1"/>
            <a:r>
              <a:rPr lang="es-ES_tradnl" sz="2000" dirty="0"/>
              <a:t>1. Viviría por mi cuenta si ……………….. (yo-conseguir) un trabajo mejor.</a:t>
            </a:r>
          </a:p>
          <a:p>
            <a:pPr eaLnBrk="1" hangingPunct="1"/>
            <a:r>
              <a:rPr lang="en-GB" sz="2000" dirty="0"/>
              <a:t>2. </a:t>
            </a:r>
            <a:r>
              <a:rPr lang="es-ES_tradnl" sz="2000" dirty="0"/>
              <a:t>Si el precio de la vivienda no…………………(estar) por las nubes los españoles se independizarían antes. </a:t>
            </a:r>
          </a:p>
          <a:p>
            <a:pPr eaLnBrk="1" hangingPunct="1"/>
            <a:r>
              <a:rPr lang="en-GB" sz="2000" dirty="0"/>
              <a:t>3. </a:t>
            </a:r>
            <a:r>
              <a:rPr lang="es-ES_tradnl" sz="2000" dirty="0"/>
              <a:t>Si los jóvenes españoles………………...(ahorrar) más dinero se emanciparían antes.</a:t>
            </a:r>
          </a:p>
          <a:p>
            <a:pPr eaLnBrk="1" hangingPunct="1"/>
            <a:r>
              <a:rPr lang="en-GB" sz="2000" dirty="0"/>
              <a:t>4</a:t>
            </a:r>
            <a:r>
              <a:rPr lang="es-ES_tradnl" sz="2000" dirty="0"/>
              <a:t>. Si las madres españolas no………………(ser) tan protectoras sus hijos se irían antes de casa.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84213" y="5589588"/>
            <a:ext cx="720725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/>
              <a:t>Extra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08175" y="5734050"/>
            <a:ext cx="4248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¿Puedes pensar en más frases relacionadas con este tema?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331913" y="549275"/>
            <a:ext cx="7561262" cy="1079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sz="2400"/>
              <a:t>¿Qué estructura tienen estas frases condicionales?</a:t>
            </a:r>
            <a:endParaRPr lang="en-GB" sz="2400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1042988" y="3357563"/>
            <a:ext cx="6697662" cy="1584325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2400"/>
              <a:t>Si </a:t>
            </a:r>
            <a:r>
              <a:rPr lang="en-GB" sz="2400">
                <a:sym typeface="Wingdings 2" pitchFamily="18" charset="2"/>
              </a:rPr>
              <a:t> imperfecto de subjuntivo  condicional</a:t>
            </a:r>
            <a:r>
              <a:rPr lang="es-ES_tradnl"/>
              <a:t> </a:t>
            </a:r>
            <a:endParaRPr lang="en-GB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3276600" y="4652963"/>
            <a:ext cx="720725" cy="1368425"/>
          </a:xfrm>
          <a:prstGeom prst="upArrow">
            <a:avLst>
              <a:gd name="adj1" fmla="val 50000"/>
              <a:gd name="adj2" fmla="val 47467"/>
            </a:avLst>
          </a:prstGeom>
          <a:solidFill>
            <a:srgbClr val="8576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116013" y="2781300"/>
            <a:ext cx="66246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Si    </a:t>
            </a:r>
            <a:r>
              <a:rPr lang="en-GB" sz="2800">
                <a:solidFill>
                  <a:srgbClr val="FF0000"/>
                </a:solidFill>
              </a:rPr>
              <a:t>viviera </a:t>
            </a:r>
            <a:r>
              <a:rPr lang="en-GB" sz="2800"/>
              <a:t>  solo    </a:t>
            </a:r>
            <a:r>
              <a:rPr lang="en-GB" sz="2800">
                <a:solidFill>
                  <a:srgbClr val="782393"/>
                </a:solidFill>
              </a:rPr>
              <a:t>me  aburriría</a:t>
            </a:r>
            <a:endParaRPr lang="es-ES_tradnl" sz="2800">
              <a:solidFill>
                <a:srgbClr val="7823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7" grpId="0" animBg="1"/>
      <p:bldP spid="24588" grpId="0" animBg="1"/>
      <p:bldP spid="245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/>
              <a:t>Más práctica</a:t>
            </a:r>
            <a:r>
              <a:rPr lang="es-ES_tradnl" sz="2400"/>
              <a:t/>
            </a:r>
            <a:br>
              <a:rPr lang="es-ES_tradnl" sz="2400"/>
            </a:br>
            <a:r>
              <a:rPr lang="es-ES_tradnl" sz="2400"/>
              <a:t>Haz frases utilizando esta estructura condicional y las fotos que aparecen.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83568" y="1958323"/>
            <a:ext cx="3385567" cy="1511300"/>
          </a:xfrm>
          <a:prstGeom prst="homePlate">
            <a:avLst>
              <a:gd name="adj" fmla="val 571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dirty="0" smtClean="0"/>
              <a:t>Los valores tradicionales</a:t>
            </a:r>
          </a:p>
          <a:p>
            <a:r>
              <a:rPr lang="es-ES_tradnl" dirty="0" smtClean="0"/>
              <a:t> y modernos</a:t>
            </a:r>
            <a:endParaRPr lang="es-ES_tradnl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24360" y="4581128"/>
            <a:ext cx="705728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/>
              <a:t>Si </a:t>
            </a:r>
            <a:r>
              <a:rPr lang="es-ES_tradnl" sz="2000" dirty="0" smtClean="0"/>
              <a:t>mi novio fuera católico, me casaría por la iglesia.  </a:t>
            </a:r>
            <a:endParaRPr lang="es-ES_tradnl" sz="2000" dirty="0"/>
          </a:p>
        </p:txBody>
      </p:sp>
      <p:pic>
        <p:nvPicPr>
          <p:cNvPr id="2050" name="Picture 2" descr="Image result for el matrimon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24008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/>
              <a:t>Más práctica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/>
              <a:t>Haz frases utilizando esta estructura condicional y las fotos que aparecen.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23528" y="1958323"/>
            <a:ext cx="3745607" cy="1511300"/>
          </a:xfrm>
          <a:prstGeom prst="homePlate">
            <a:avLst>
              <a:gd name="adj" fmla="val 571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dirty="0" smtClean="0"/>
              <a:t>El ciberespacio </a:t>
            </a:r>
            <a:endParaRPr lang="es-ES_tradnl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27584" y="4797152"/>
            <a:ext cx="767021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/>
              <a:t>Si </a:t>
            </a:r>
            <a:r>
              <a:rPr lang="es-ES_tradnl" sz="2000" dirty="0" smtClean="0"/>
              <a:t>no supiera cómo navegar por internet, no tendría acceso a toda la información que necesito para mis deberes</a:t>
            </a:r>
            <a:endParaRPr lang="es-ES_tradnl" sz="2000" dirty="0"/>
          </a:p>
        </p:txBody>
      </p:sp>
      <p:pic>
        <p:nvPicPr>
          <p:cNvPr id="1026" name="Picture 2" descr="Image result for inter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20" y="1512962"/>
            <a:ext cx="3877089" cy="29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00447" y="5717426"/>
            <a:ext cx="767021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/>
              <a:t>Si </a:t>
            </a:r>
            <a:r>
              <a:rPr lang="es-ES_tradnl" sz="2000" dirty="0" smtClean="0"/>
              <a:t>yo tuviera hijos, limitaría el tiempo que pasan el sus teléfonos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4024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7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/>
              <a:t>Más práctica</a:t>
            </a:r>
            <a:r>
              <a:rPr lang="es-ES_tradnl" sz="2400"/>
              <a:t/>
            </a:r>
            <a:br>
              <a:rPr lang="es-ES_tradnl" sz="2400"/>
            </a:br>
            <a:r>
              <a:rPr lang="es-ES_tradnl" sz="2400"/>
              <a:t>Haz frases utilizando esta estructura condicional y las fotos que aparecen.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827088" y="1844675"/>
            <a:ext cx="3457575" cy="1511300"/>
          </a:xfrm>
          <a:prstGeom prst="homePlate">
            <a:avLst>
              <a:gd name="adj" fmla="val 571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dirty="0" smtClean="0"/>
              <a:t>La influencia de los ídolos 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19052" y="4456064"/>
            <a:ext cx="705728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/>
              <a:t>Si </a:t>
            </a:r>
            <a:r>
              <a:rPr lang="es-ES_tradnl" sz="2000" dirty="0" smtClean="0"/>
              <a:t>las estrellas de televisión no solo se preocuparan por su apariencia, inspirarían positivamente a más jóvenes</a:t>
            </a:r>
            <a:endParaRPr lang="es-ES_tradnl" sz="2000" dirty="0"/>
          </a:p>
        </p:txBody>
      </p:sp>
      <p:pic>
        <p:nvPicPr>
          <p:cNvPr id="1026" name="Picture 2" descr="Image result for salma hayek unic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81" y="1844675"/>
            <a:ext cx="4090559" cy="22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19846" y="5474703"/>
            <a:ext cx="705728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/>
              <a:t>Si </a:t>
            </a:r>
            <a:r>
              <a:rPr lang="es-ES_tradnl" sz="2000" dirty="0" smtClean="0"/>
              <a:t>yo fuera famoso, haría muchos trabajo solidario para ayudar a las personas que más lo necesitan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1249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/>
              <a:t>Más práctica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/>
              <a:t>Haz frases utilizando esta estructura condicional y las fotos que aparecen.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23528" y="1958323"/>
            <a:ext cx="3745607" cy="1511300"/>
          </a:xfrm>
          <a:prstGeom prst="homePlate">
            <a:avLst>
              <a:gd name="adj" fmla="val 571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dirty="0" smtClean="0"/>
              <a:t>La igualdad de los sexos </a:t>
            </a:r>
            <a:endParaRPr lang="es-ES_tradnl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066800" y="4661767"/>
            <a:ext cx="767021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/>
              <a:t>Durante la dictadura se esperaba que las mujeres </a:t>
            </a:r>
            <a:r>
              <a:rPr lang="es-ES_tradnl" sz="2000" dirty="0" smtClean="0">
                <a:solidFill>
                  <a:srgbClr val="FF0000"/>
                </a:solidFill>
              </a:rPr>
              <a:t>se quedaran </a:t>
            </a:r>
            <a:r>
              <a:rPr lang="es-ES_tradnl" sz="2000" dirty="0" smtClean="0"/>
              <a:t>en casa</a:t>
            </a:r>
            <a:endParaRPr lang="es-ES_tradnl" sz="2000" dirty="0"/>
          </a:p>
        </p:txBody>
      </p:sp>
      <p:sp>
        <p:nvSpPr>
          <p:cNvPr id="2" name="AutoShape 2" descr="Image result for mujeres Ã©poca de fr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12750"/>
            <a:ext cx="2686050" cy="170497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66800" y="5503410"/>
            <a:ext cx="767021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/>
              <a:t>Si mi hijo </a:t>
            </a:r>
            <a:r>
              <a:rPr lang="es-ES_tradnl" sz="2000" dirty="0" smtClean="0">
                <a:solidFill>
                  <a:srgbClr val="FF0000"/>
                </a:solidFill>
              </a:rPr>
              <a:t>fuera</a:t>
            </a:r>
            <a:r>
              <a:rPr lang="es-ES_tradnl" sz="2000" dirty="0" smtClean="0"/>
              <a:t> homosexual, lo apoyaría</a:t>
            </a:r>
            <a:endParaRPr lang="es-ES_tradnl" sz="2000" dirty="0"/>
          </a:p>
        </p:txBody>
      </p:sp>
      <p:pic>
        <p:nvPicPr>
          <p:cNvPr id="2052" name="Picture 4" descr="Image result for matrimonio homosexu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30" y="2758148"/>
            <a:ext cx="2821676" cy="18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6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/>
              <a:t>Más práctica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/>
              <a:t>Haz frases utilizando esta estructura condicional y las fotos que aparecen.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23528" y="1958323"/>
            <a:ext cx="3745607" cy="1511300"/>
          </a:xfrm>
          <a:prstGeom prst="homePlate">
            <a:avLst>
              <a:gd name="adj" fmla="val 571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dirty="0" smtClean="0"/>
              <a:t>Identidad regional de España</a:t>
            </a:r>
            <a:endParaRPr lang="es-ES_tradnl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066800" y="3959861"/>
            <a:ext cx="767021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/>
              <a:t>Si yo </a:t>
            </a:r>
            <a:r>
              <a:rPr lang="es-ES_tradnl" sz="2000" dirty="0" smtClean="0">
                <a:solidFill>
                  <a:srgbClr val="FF0000"/>
                </a:solidFill>
              </a:rPr>
              <a:t>tuviera</a:t>
            </a:r>
            <a:r>
              <a:rPr lang="es-ES_tradnl" sz="2000" dirty="0" smtClean="0"/>
              <a:t> el dinero para ir a una fiesta española, iría a la </a:t>
            </a:r>
            <a:r>
              <a:rPr lang="es-ES_tradnl" sz="2000" dirty="0" err="1" smtClean="0"/>
              <a:t>Tomatina</a:t>
            </a:r>
            <a:endParaRPr lang="es-ES_tradnl" sz="2000" dirty="0"/>
          </a:p>
        </p:txBody>
      </p:sp>
      <p:sp>
        <p:nvSpPr>
          <p:cNvPr id="2" name="AutoShape 2" descr="Image result for mujeres Ã©poca de fr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tom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35" y="1622577"/>
            <a:ext cx="2649568" cy="158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17892" y="4900638"/>
            <a:ext cx="767021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/>
              <a:t>Si </a:t>
            </a:r>
            <a:r>
              <a:rPr lang="es-ES_tradnl" sz="2000" dirty="0" smtClean="0">
                <a:solidFill>
                  <a:srgbClr val="FF0000"/>
                </a:solidFill>
              </a:rPr>
              <a:t>trabajara</a:t>
            </a:r>
            <a:r>
              <a:rPr lang="es-ES_tradnl" sz="2000" dirty="0" smtClean="0"/>
              <a:t> en el gobierno, lucharía para crea una ley que proteja las </a:t>
            </a:r>
            <a:r>
              <a:rPr lang="es-ES_tradnl" sz="2000" dirty="0" err="1" smtClean="0"/>
              <a:t>las</a:t>
            </a:r>
            <a:r>
              <a:rPr lang="es-ES_tradnl" sz="2000" dirty="0" smtClean="0"/>
              <a:t> lenguas </a:t>
            </a:r>
            <a:r>
              <a:rPr lang="es-ES_tradnl" sz="2000" dirty="0" err="1" smtClean="0"/>
              <a:t>coeficiales</a:t>
            </a:r>
            <a:r>
              <a:rPr lang="es-ES_tradnl" sz="2000" dirty="0" smtClean="0"/>
              <a:t> </a:t>
            </a:r>
            <a:endParaRPr lang="es-ES_tradnl" sz="20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74390" y="5973255"/>
            <a:ext cx="767021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/>
              <a:t>Si </a:t>
            </a:r>
            <a:r>
              <a:rPr lang="es-ES_tradnl" sz="2000" dirty="0" err="1" smtClean="0"/>
              <a:t>pudierá</a:t>
            </a:r>
            <a:r>
              <a:rPr lang="es-ES_tradnl" sz="2000" dirty="0" smtClean="0"/>
              <a:t>, aprendería catalán</a:t>
            </a:r>
            <a:endParaRPr lang="es-ES_tradnl" sz="2000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03" y="1577911"/>
            <a:ext cx="2296699" cy="17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7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/>
              <a:t>Más práctica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/>
              <a:t>Haz frases utilizando esta estructura condicional y las fotos que aparecen.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23528" y="1958323"/>
            <a:ext cx="3745607" cy="1511300"/>
          </a:xfrm>
          <a:prstGeom prst="homePlate">
            <a:avLst>
              <a:gd name="adj" fmla="val 571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dirty="0" smtClean="0"/>
              <a:t>Patrimonio cultural </a:t>
            </a:r>
            <a:endParaRPr lang="es-ES_tradnl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066800" y="4534570"/>
            <a:ext cx="767021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/>
              <a:t>Si todos supiéramos lo importante que es proteger los monumentos históricos, los cuidaríamos más</a:t>
            </a:r>
            <a:endParaRPr lang="es-ES_tradnl" sz="2000" dirty="0"/>
          </a:p>
        </p:txBody>
      </p:sp>
      <p:sp>
        <p:nvSpPr>
          <p:cNvPr id="2" name="AutoShape 2" descr="Image result for mujeres Ã©poca de fr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Image result for la mezquita de cordo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79261"/>
            <a:ext cx="3540172" cy="2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68984" y="5581211"/>
            <a:ext cx="767021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/>
              <a:t>Preferiría que el gobierno gastara más dinero en proteger los monumentos antiguos  y no, en construir nuevos.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6987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81000"/>
            <a:ext cx="838835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4000" i="1"/>
              <a:t/>
            </a:r>
            <a:br>
              <a:rPr lang="en-GB" sz="4000" i="1"/>
            </a:br>
            <a:r>
              <a:rPr lang="en-GB" sz="3200" i="1"/>
              <a:t>Vive de tus padres hasta que puedas.</a:t>
            </a:r>
            <a:br>
              <a:rPr lang="en-GB" sz="3200" i="1"/>
            </a:br>
            <a:r>
              <a:rPr lang="en-GB" sz="1800"/>
              <a:t>Tres jóvenes españoles nos hablan de la convivencia con sus padres:</a:t>
            </a:r>
            <a:r>
              <a:rPr lang="en-GB" sz="4000"/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627313" y="4652963"/>
            <a:ext cx="2160587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/>
              <a:t>Pedro 28 años</a:t>
            </a:r>
          </a:p>
          <a:p>
            <a:r>
              <a:rPr lang="en-GB"/>
              <a:t>Trabaja para una </a:t>
            </a:r>
          </a:p>
          <a:p>
            <a:r>
              <a:rPr lang="en-GB"/>
              <a:t>multinacional alemana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981200" y="1614488"/>
            <a:ext cx="2157413" cy="1392237"/>
          </a:xfrm>
          <a:prstGeom prst="wedgeEllipseCallout">
            <a:avLst>
              <a:gd name="adj1" fmla="val -50884"/>
              <a:gd name="adj2" fmla="val 77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¿No has pensado en buscarte un piso con tus amigos?</a:t>
            </a:r>
            <a:r>
              <a:rPr lang="en-GB"/>
              <a:t> 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23850" y="3429000"/>
            <a:ext cx="1727200" cy="1655763"/>
          </a:xfrm>
          <a:prstGeom prst="cloudCallout">
            <a:avLst>
              <a:gd name="adj1" fmla="val 17097"/>
              <a:gd name="adj2" fmla="val -686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1400"/>
              <a:t>Quizás tenga que empezar a pedirte el alquiler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643438" y="1773238"/>
            <a:ext cx="3816350" cy="1368425"/>
          </a:xfrm>
          <a:prstGeom prst="wedgeRoundRectCallout">
            <a:avLst>
              <a:gd name="adj1" fmla="val -64060"/>
              <a:gd name="adj2" fmla="val 680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Pues, no. Aquí entro, salgo y hago lo que me apetece, no tengo gastos. Si ganara más dinero tampoco me iría.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2" grpId="0" animBg="1"/>
      <p:bldP spid="16393" grpId="0" animBg="1"/>
      <p:bldP spid="163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/>
              <a:t>Más práctica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/>
              <a:t>Haz frases utilizando esta estructura condicional y las fotos que aparecen.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23528" y="1958323"/>
            <a:ext cx="3745607" cy="1511300"/>
          </a:xfrm>
          <a:prstGeom prst="homePlate">
            <a:avLst>
              <a:gd name="adj" fmla="val 571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dirty="0" smtClean="0"/>
              <a:t>Volver </a:t>
            </a:r>
            <a:endParaRPr lang="es-ES_tradnl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27584" y="4797152"/>
            <a:ext cx="767021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/>
              <a:t>Si </a:t>
            </a:r>
            <a:r>
              <a:rPr lang="es-ES_tradnl" sz="2000" dirty="0" err="1" smtClean="0"/>
              <a:t>Almodovar</a:t>
            </a:r>
            <a:r>
              <a:rPr lang="es-ES_tradnl" sz="2000" dirty="0" smtClean="0"/>
              <a:t> no usara el plano principal cuando Paula le cuenta a </a:t>
            </a:r>
            <a:r>
              <a:rPr lang="es-ES_tradnl" sz="2000" dirty="0" err="1" smtClean="0"/>
              <a:t>Raimunda</a:t>
            </a:r>
            <a:r>
              <a:rPr lang="es-ES_tradnl" sz="2000" dirty="0" smtClean="0"/>
              <a:t> cómo murió  Paco, su historia no nos afectaría tanto  </a:t>
            </a:r>
            <a:endParaRPr lang="es-ES_tradnl" sz="20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813" y="2072540"/>
            <a:ext cx="365981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22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400" b="1" dirty="0"/>
              <a:t>Más práctica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/>
              <a:t>Haz frases utilizando esta estructura condicional y las fotos que aparecen.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23528" y="1958323"/>
            <a:ext cx="3745607" cy="1511300"/>
          </a:xfrm>
          <a:prstGeom prst="homePlate">
            <a:avLst>
              <a:gd name="adj" fmla="val 571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dirty="0" smtClean="0"/>
              <a:t>Volver </a:t>
            </a:r>
            <a:endParaRPr lang="es-ES_tradnl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27584" y="4797152"/>
            <a:ext cx="767021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/>
              <a:t>¡Habla de nuestra madre como si estuviera viva!</a:t>
            </a:r>
            <a:endParaRPr lang="es-ES_tradnl" sz="20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382" y="1983030"/>
            <a:ext cx="4350501" cy="245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1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/>
              <a:t>Para resumir </a:t>
            </a:r>
            <a:r>
              <a:rPr lang="es-ES_tradnl" sz="3600"/>
              <a:t>¿Cuándo utilizamos el imperfecto del subjuntivo?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1116013" y="2205038"/>
            <a:ext cx="1512887" cy="719137"/>
          </a:xfrm>
          <a:custGeom>
            <a:avLst/>
            <a:gdLst>
              <a:gd name="T0" fmla="*/ 1134665 w 21600"/>
              <a:gd name="T1" fmla="*/ 0 h 21600"/>
              <a:gd name="T2" fmla="*/ 0 w 21600"/>
              <a:gd name="T3" fmla="*/ 359569 h 21600"/>
              <a:gd name="T4" fmla="*/ 1134665 w 21600"/>
              <a:gd name="T5" fmla="*/ 719137 h 21600"/>
              <a:gd name="T6" fmla="*/ 1512887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78239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1116013" y="4221163"/>
            <a:ext cx="1512887" cy="719137"/>
          </a:xfrm>
          <a:custGeom>
            <a:avLst/>
            <a:gdLst>
              <a:gd name="T0" fmla="*/ 1134665 w 21600"/>
              <a:gd name="T1" fmla="*/ 0 h 21600"/>
              <a:gd name="T2" fmla="*/ 0 w 21600"/>
              <a:gd name="T3" fmla="*/ 359569 h 21600"/>
              <a:gd name="T4" fmla="*/ 1134665 w 21600"/>
              <a:gd name="T5" fmla="*/ 719137 h 21600"/>
              <a:gd name="T6" fmla="*/ 1512887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78239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843213" y="2133600"/>
            <a:ext cx="5473700" cy="7191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_tradnl" dirty="0"/>
              <a:t>En condicionales </a:t>
            </a:r>
          </a:p>
          <a:p>
            <a:r>
              <a:rPr lang="es-ES_tradnl" dirty="0"/>
              <a:t>que no se ven muy probables  </a:t>
            </a: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700338" y="4076700"/>
            <a:ext cx="5543550" cy="11525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_tradnl"/>
              <a:t>Con las mismas estructuras donde</a:t>
            </a:r>
          </a:p>
          <a:p>
            <a:r>
              <a:rPr lang="es-ES_tradnl"/>
              <a:t> utilizamos el presente de subjuntivo </a:t>
            </a:r>
          </a:p>
          <a:p>
            <a:r>
              <a:rPr lang="es-ES_tradnl"/>
              <a:t> cuando  hablamos del pasado  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619250" y="2349500"/>
            <a:ext cx="64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>
                <a:sym typeface="Wingdings" pitchFamily="2" charset="2"/>
              </a:rPr>
              <a:t>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547813" y="4365625"/>
            <a:ext cx="574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>
                <a:sym typeface="Wingdings" pitchFamily="2" charset="2"/>
              </a:rPr>
              <a:t></a:t>
            </a: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3779838" y="3141663"/>
            <a:ext cx="3457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Si </a:t>
            </a:r>
            <a:r>
              <a:rPr lang="en-GB" sz="2000">
                <a:solidFill>
                  <a:srgbClr val="003399"/>
                </a:solidFill>
              </a:rPr>
              <a:t>viviera</a:t>
            </a:r>
            <a:r>
              <a:rPr lang="en-GB" sz="2000"/>
              <a:t> solo me aburríria</a:t>
            </a:r>
            <a:endParaRPr lang="es-ES_tradnl" sz="2000"/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47625" y="5565775"/>
            <a:ext cx="90963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La semana pasada le dije a mi hermana que </a:t>
            </a:r>
            <a:r>
              <a:rPr lang="en-US" sz="2000" i="1">
                <a:solidFill>
                  <a:srgbClr val="000099"/>
                </a:solidFill>
              </a:rPr>
              <a:t>viera </a:t>
            </a:r>
            <a:r>
              <a:rPr lang="en-US" sz="2000"/>
              <a:t>la nueva película de Almod</a:t>
            </a:r>
            <a:r>
              <a:rPr lang="es-ES_tradnl" sz="2000"/>
              <a:t>ó</a:t>
            </a:r>
            <a:r>
              <a:rPr lang="en-US" sz="2000"/>
              <a:t>var.</a:t>
            </a:r>
            <a:endParaRPr lang="es-ES_tradnl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/>
      <p:bldP spid="50184" grpId="0"/>
      <p:bldP spid="501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i="1"/>
              <a:t>Vive de tus padres hasta que puedas</a:t>
            </a:r>
            <a:br>
              <a:rPr lang="en-GB" sz="3200" i="1"/>
            </a:br>
            <a:r>
              <a:rPr lang="en-GB" sz="2000"/>
              <a:t>Tres jóvenes españoles nos hablan de la convivencia con sus padres: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989138"/>
            <a:ext cx="3651250" cy="3100387"/>
          </a:xfrm>
          <a:noFill/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331913" y="5300663"/>
            <a:ext cx="3095625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/>
              <a:t>Francisco 24 años</a:t>
            </a:r>
          </a:p>
          <a:p>
            <a:r>
              <a:rPr lang="en-GB"/>
              <a:t>Trabaja desde hace 3 años.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635375" y="2060575"/>
            <a:ext cx="3600450" cy="1152525"/>
          </a:xfrm>
          <a:prstGeom prst="wedgeEllipseCallout">
            <a:avLst>
              <a:gd name="adj1" fmla="val -64727"/>
              <a:gd name="adj2" fmla="val 87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Estoy muy bien en mi casa. Si viviera solo me aburríria. 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427538" y="4005263"/>
            <a:ext cx="2808287" cy="863897"/>
          </a:xfrm>
          <a:prstGeom prst="cloudCallout">
            <a:avLst>
              <a:gd name="adj1" fmla="val -72361"/>
              <a:gd name="adj2" fmla="val -5465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/>
              <a:t>Yo también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i="1"/>
              <a:t>Vive de tus padres hasta que puedas</a:t>
            </a:r>
            <a:br>
              <a:rPr lang="en-GB" sz="3200" i="1"/>
            </a:br>
            <a:r>
              <a:rPr lang="en-GB" sz="2000"/>
              <a:t>Tres jóvenes españoles nos hablan de la convivencia con sus padres:</a:t>
            </a:r>
          </a:p>
        </p:txBody>
      </p:sp>
      <p:pic>
        <p:nvPicPr>
          <p:cNvPr id="20485" name="Picture 5" descr="j04019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276475"/>
            <a:ext cx="310356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1619250" y="5445125"/>
            <a:ext cx="3313113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/>
              <a:t>Marisa 26</a:t>
            </a:r>
          </a:p>
          <a:p>
            <a:r>
              <a:rPr lang="en-GB"/>
              <a:t>Profesora de instituto 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843213" y="2205038"/>
            <a:ext cx="4465637" cy="1728787"/>
          </a:xfrm>
          <a:prstGeom prst="wedgeEllipseCallout">
            <a:avLst>
              <a:gd name="adj1" fmla="val -47509"/>
              <a:gd name="adj2" fmla="val 444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En casa se vive como en un hotel. Te planchan, te ponen la comida..</a:t>
            </a:r>
          </a:p>
          <a:p>
            <a:r>
              <a:rPr lang="en-GB"/>
              <a:t>Pero está claro, me iría de casa si tuviera novio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825" y="404813"/>
            <a:ext cx="8893175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700">
                <a:solidFill>
                  <a:srgbClr val="782393"/>
                </a:solidFill>
              </a:rPr>
              <a:t>Busca en los textos tres ejemplos de </a:t>
            </a:r>
          </a:p>
          <a:p>
            <a:r>
              <a:rPr lang="en-GB" sz="2700">
                <a:solidFill>
                  <a:srgbClr val="782393"/>
                </a:solidFill>
              </a:rPr>
              <a:t>situaciones que los jóvenes ven como poco probables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187450" y="2636838"/>
            <a:ext cx="3529013" cy="1439862"/>
          </a:xfrm>
          <a:prstGeom prst="wedgeRoundRectCallout">
            <a:avLst>
              <a:gd name="adj1" fmla="val -18333"/>
              <a:gd name="adj2" fmla="val 1246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Pues, no. Aquí entro, salgo y hago lo que me apetece, no tengo gastos. Si ganara más dinero tampoco me iría.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403350" y="4365625"/>
            <a:ext cx="165576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/>
              <a:t>Pedro 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292725" y="2852738"/>
            <a:ext cx="3382963" cy="1152525"/>
          </a:xfrm>
          <a:prstGeom prst="wedgeEllipseCallout">
            <a:avLst>
              <a:gd name="adj1" fmla="val -35921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Estoy muy bien en mi casa. Si viviera solo me aburríria. 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6084888" y="4221163"/>
            <a:ext cx="2449512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  <a:p>
            <a:r>
              <a:rPr lang="en-GB"/>
              <a:t>Francisco </a:t>
            </a:r>
          </a:p>
          <a:p>
            <a:endParaRPr lang="en-GB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4356100" y="4724400"/>
            <a:ext cx="4464050" cy="1873250"/>
          </a:xfrm>
          <a:prstGeom prst="wedgeEllipseCallout">
            <a:avLst>
              <a:gd name="adj1" fmla="val -61523"/>
              <a:gd name="adj2" fmla="val 38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En casa se vive como en un hotel. Te planchan, te ponen la comida..</a:t>
            </a:r>
          </a:p>
          <a:p>
            <a:r>
              <a:rPr lang="en-GB"/>
              <a:t>Pero está claro, me iría de casa si tuviera novio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1979613" y="5805488"/>
            <a:ext cx="17287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  <a:p>
            <a:r>
              <a:rPr lang="en-GB"/>
              <a:t>Marisa</a:t>
            </a:r>
          </a:p>
          <a:p>
            <a:endParaRPr lang="en-GB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6948488" y="3573463"/>
            <a:ext cx="1079500" cy="0"/>
          </a:xfrm>
          <a:prstGeom prst="line">
            <a:avLst/>
          </a:prstGeom>
          <a:noFill/>
          <a:ln w="28575">
            <a:solidFill>
              <a:srgbClr val="78239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132138" y="3573463"/>
            <a:ext cx="1438275" cy="0"/>
          </a:xfrm>
          <a:prstGeom prst="line">
            <a:avLst/>
          </a:prstGeom>
          <a:noFill/>
          <a:ln w="28575">
            <a:solidFill>
              <a:srgbClr val="78239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763713" y="3860800"/>
            <a:ext cx="2520950" cy="0"/>
          </a:xfrm>
          <a:prstGeom prst="line">
            <a:avLst/>
          </a:prstGeom>
          <a:noFill/>
          <a:ln w="28575">
            <a:solidFill>
              <a:srgbClr val="78239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6011863" y="3860800"/>
            <a:ext cx="1584325" cy="0"/>
          </a:xfrm>
          <a:prstGeom prst="line">
            <a:avLst/>
          </a:prstGeom>
          <a:noFill/>
          <a:ln w="28575">
            <a:solidFill>
              <a:srgbClr val="78239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6948488" y="6092825"/>
            <a:ext cx="1081087" cy="0"/>
          </a:xfrm>
          <a:prstGeom prst="line">
            <a:avLst/>
          </a:prstGeom>
          <a:noFill/>
          <a:ln w="28575">
            <a:solidFill>
              <a:srgbClr val="78239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580063" y="6381750"/>
            <a:ext cx="1944687" cy="0"/>
          </a:xfrm>
          <a:prstGeom prst="line">
            <a:avLst/>
          </a:prstGeom>
          <a:noFill/>
          <a:ln w="28575">
            <a:solidFill>
              <a:srgbClr val="78239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08" y="188640"/>
            <a:ext cx="8659688" cy="759296"/>
          </a:xfrm>
          <a:solidFill>
            <a:schemeClr val="accent2"/>
          </a:solidFill>
        </p:spPr>
        <p:txBody>
          <a:bodyPr/>
          <a:lstStyle/>
          <a:p>
            <a:r>
              <a:rPr lang="en-GB" sz="3600" dirty="0" err="1"/>
              <a:t>Usas</a:t>
            </a:r>
            <a:r>
              <a:rPr lang="en-GB" sz="3600" dirty="0"/>
              <a:t> el </a:t>
            </a:r>
            <a:r>
              <a:rPr lang="en-GB" sz="3600" dirty="0" err="1" smtClean="0"/>
              <a:t>imperfecto</a:t>
            </a:r>
            <a:r>
              <a:rPr lang="en-GB" sz="3600" dirty="0" smtClean="0"/>
              <a:t> </a:t>
            </a:r>
            <a:r>
              <a:rPr lang="en-GB" sz="3600" dirty="0"/>
              <a:t>del </a:t>
            </a:r>
            <a:r>
              <a:rPr lang="en-GB" sz="3600" dirty="0" err="1"/>
              <a:t>subjuntivo</a:t>
            </a:r>
            <a:r>
              <a:rPr lang="en-GB" sz="3600" dirty="0"/>
              <a:t> para: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7772400" cy="5256584"/>
          </a:xfrm>
          <a:solidFill>
            <a:schemeClr val="bg1"/>
          </a:solidFill>
        </p:spPr>
        <p:txBody>
          <a:bodyPr/>
          <a:lstStyle/>
          <a:p>
            <a:r>
              <a:rPr lang="en-GB" dirty="0" err="1" smtClean="0"/>
              <a:t>expresar</a:t>
            </a:r>
            <a:r>
              <a:rPr lang="en-GB" dirty="0" smtClean="0"/>
              <a:t> </a:t>
            </a:r>
            <a:r>
              <a:rPr lang="en-GB" dirty="0" err="1" smtClean="0"/>
              <a:t>dudas</a:t>
            </a:r>
            <a:r>
              <a:rPr lang="en-GB" dirty="0" smtClean="0"/>
              <a:t>, </a:t>
            </a:r>
            <a:r>
              <a:rPr lang="en-GB" dirty="0" err="1" smtClean="0"/>
              <a:t>incertidumbres</a:t>
            </a:r>
            <a:r>
              <a:rPr lang="en-GB" dirty="0" smtClean="0"/>
              <a:t>, </a:t>
            </a:r>
            <a:r>
              <a:rPr lang="en-GB" dirty="0" err="1" smtClean="0"/>
              <a:t>preferencias</a:t>
            </a:r>
            <a:r>
              <a:rPr lang="en-GB" dirty="0" smtClean="0"/>
              <a:t>, </a:t>
            </a:r>
            <a:r>
              <a:rPr lang="en-GB" dirty="0" err="1" smtClean="0"/>
              <a:t>recomendaciones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Expresar</a:t>
            </a:r>
            <a:r>
              <a:rPr lang="en-GB" dirty="0" smtClean="0"/>
              <a:t> que </a:t>
            </a:r>
            <a:r>
              <a:rPr lang="en-GB" dirty="0" err="1" smtClean="0"/>
              <a:t>algo</a:t>
            </a:r>
            <a:r>
              <a:rPr lang="en-GB" dirty="0" smtClean="0"/>
              <a:t> no </a:t>
            </a:r>
            <a:r>
              <a:rPr lang="en-GB" dirty="0" err="1" smtClean="0"/>
              <a:t>exixtió</a:t>
            </a:r>
            <a:r>
              <a:rPr lang="en-GB" dirty="0" smtClean="0"/>
              <a:t> o que el </a:t>
            </a:r>
            <a:r>
              <a:rPr lang="en-GB" dirty="0" err="1" smtClean="0"/>
              <a:t>hablante</a:t>
            </a:r>
            <a:r>
              <a:rPr lang="en-GB" dirty="0" smtClean="0"/>
              <a:t> no </a:t>
            </a:r>
            <a:r>
              <a:rPr lang="en-GB" dirty="0" err="1" smtClean="0"/>
              <a:t>esta</a:t>
            </a:r>
            <a:r>
              <a:rPr lang="en-GB" dirty="0" smtClean="0"/>
              <a:t> </a:t>
            </a:r>
            <a:r>
              <a:rPr lang="en-GB" dirty="0" err="1" smtClean="0"/>
              <a:t>seguro</a:t>
            </a:r>
            <a:r>
              <a:rPr lang="en-GB" dirty="0" smtClean="0"/>
              <a:t> de </a:t>
            </a:r>
            <a:r>
              <a:rPr lang="en-GB" dirty="0" err="1" smtClean="0"/>
              <a:t>qye</a:t>
            </a:r>
            <a:r>
              <a:rPr lang="en-GB" dirty="0" smtClean="0"/>
              <a:t> </a:t>
            </a:r>
            <a:r>
              <a:rPr lang="en-GB" dirty="0" err="1" smtClean="0"/>
              <a:t>exisatió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el </a:t>
            </a:r>
            <a:r>
              <a:rPr lang="en-GB" dirty="0" err="1" smtClean="0"/>
              <a:t>pasado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Siempre</a:t>
            </a:r>
            <a:r>
              <a:rPr lang="en-GB" dirty="0" smtClean="0"/>
              <a:t> que el </a:t>
            </a:r>
            <a:r>
              <a:rPr lang="en-GB" dirty="0" err="1" smtClean="0"/>
              <a:t>verbo</a:t>
            </a:r>
            <a:r>
              <a:rPr lang="en-GB" dirty="0" smtClean="0"/>
              <a:t> de la </a:t>
            </a:r>
            <a:r>
              <a:rPr lang="en-GB" dirty="0" err="1" smtClean="0"/>
              <a:t>frase</a:t>
            </a:r>
            <a:r>
              <a:rPr lang="en-GB" dirty="0" smtClean="0"/>
              <a:t> </a:t>
            </a:r>
            <a:r>
              <a:rPr lang="en-GB" dirty="0" err="1" smtClean="0"/>
              <a:t>printipal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pasado</a:t>
            </a:r>
            <a:r>
              <a:rPr lang="en-GB" dirty="0" smtClean="0"/>
              <a:t> y </a:t>
            </a:r>
            <a:r>
              <a:rPr lang="en-GB" dirty="0" err="1" smtClean="0"/>
              <a:t>provoque</a:t>
            </a:r>
            <a:r>
              <a:rPr lang="en-GB" dirty="0" smtClean="0"/>
              <a:t> el </a:t>
            </a:r>
            <a:r>
              <a:rPr lang="en-GB" dirty="0" err="1" smtClean="0"/>
              <a:t>uso</a:t>
            </a:r>
            <a:r>
              <a:rPr lang="en-GB" dirty="0" smtClean="0"/>
              <a:t> del </a:t>
            </a:r>
            <a:r>
              <a:rPr lang="en-GB" dirty="0" err="1" smtClean="0"/>
              <a:t>subjuntivo</a:t>
            </a:r>
            <a:r>
              <a:rPr lang="en-GB" dirty="0" smtClean="0"/>
              <a:t>, la </a:t>
            </a:r>
            <a:r>
              <a:rPr lang="en-GB" dirty="0" err="1" smtClean="0"/>
              <a:t>frase</a:t>
            </a:r>
            <a:r>
              <a:rPr lang="en-GB" dirty="0" smtClean="0"/>
              <a:t> </a:t>
            </a:r>
            <a:r>
              <a:rPr lang="en-GB" dirty="0" err="1" smtClean="0"/>
              <a:t>subordinada</a:t>
            </a:r>
            <a:r>
              <a:rPr lang="en-GB" dirty="0" smtClean="0"/>
              <a:t> </a:t>
            </a:r>
            <a:r>
              <a:rPr lang="en-GB" dirty="0" err="1" smtClean="0"/>
              <a:t>usa</a:t>
            </a:r>
            <a:r>
              <a:rPr lang="en-GB" dirty="0" smtClean="0"/>
              <a:t> el imperfect del </a:t>
            </a:r>
            <a:r>
              <a:rPr lang="en-GB" dirty="0" err="1" smtClean="0"/>
              <a:t>subjuntivo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01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Ejemplos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Mi</a:t>
            </a:r>
            <a:r>
              <a:rPr lang="en-GB" b="1" dirty="0"/>
              <a:t> amigo </a:t>
            </a:r>
            <a:r>
              <a:rPr lang="en-GB" b="1" u="sng" dirty="0" err="1"/>
              <a:t>dudaba</a:t>
            </a:r>
            <a:r>
              <a:rPr lang="en-GB" b="1" dirty="0"/>
              <a:t> que</a:t>
            </a:r>
            <a:r>
              <a:rPr lang="en-GB" dirty="0"/>
              <a:t> </a:t>
            </a:r>
            <a:r>
              <a:rPr lang="en-GB" b="1" dirty="0" err="1"/>
              <a:t>nuestro</a:t>
            </a:r>
            <a:r>
              <a:rPr lang="en-GB" b="1" dirty="0"/>
              <a:t> </a:t>
            </a:r>
            <a:r>
              <a:rPr lang="en-GB" b="1" dirty="0" err="1"/>
              <a:t>equipo</a:t>
            </a:r>
            <a:r>
              <a:rPr lang="en-GB" b="1" dirty="0"/>
              <a:t> </a:t>
            </a:r>
            <a:r>
              <a:rPr lang="en-GB" b="1" dirty="0" err="1"/>
              <a:t>ganara</a:t>
            </a:r>
            <a:r>
              <a:rPr lang="en-GB" b="1" dirty="0"/>
              <a:t> el </a:t>
            </a:r>
            <a:r>
              <a:rPr lang="en-GB" b="1" dirty="0" err="1"/>
              <a:t>campeonato</a:t>
            </a:r>
            <a:r>
              <a:rPr lang="en-GB" dirty="0"/>
              <a:t>. </a:t>
            </a:r>
            <a:r>
              <a:rPr lang="en-GB" sz="2000" dirty="0" smtClean="0">
                <a:solidFill>
                  <a:srgbClr val="00B0F0"/>
                </a:solidFill>
              </a:rPr>
              <a:t>(</a:t>
            </a:r>
            <a:r>
              <a:rPr lang="en-GB" sz="2000" dirty="0" err="1" smtClean="0">
                <a:solidFill>
                  <a:srgbClr val="00B0F0"/>
                </a:solidFill>
              </a:rPr>
              <a:t>duda</a:t>
            </a:r>
            <a:r>
              <a:rPr lang="en-GB" sz="2000" dirty="0" smtClean="0">
                <a:solidFill>
                  <a:srgbClr val="00B0F0"/>
                </a:solidFill>
              </a:rPr>
              <a:t>, </a:t>
            </a:r>
            <a:r>
              <a:rPr lang="en-GB" sz="2000" dirty="0" err="1" smtClean="0">
                <a:solidFill>
                  <a:srgbClr val="00B0F0"/>
                </a:solidFill>
              </a:rPr>
              <a:t>incertidumbre</a:t>
            </a:r>
            <a:r>
              <a:rPr lang="en-GB" sz="2000" dirty="0" smtClean="0">
                <a:solidFill>
                  <a:srgbClr val="00B0F0"/>
                </a:solidFill>
              </a:rPr>
              <a:t>)</a:t>
            </a:r>
          </a:p>
          <a:p>
            <a:pPr marL="0" indent="0">
              <a:buNone/>
            </a:pPr>
            <a:endParaRPr lang="en-GB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00B0F0"/>
              </a:solidFill>
            </a:endParaRPr>
          </a:p>
          <a:p>
            <a:r>
              <a:rPr lang="en-GB" b="1" u="sng" dirty="0" err="1" smtClean="0"/>
              <a:t>Preferiría</a:t>
            </a:r>
            <a:r>
              <a:rPr lang="en-GB" b="1" dirty="0" smtClean="0"/>
              <a:t> que </a:t>
            </a:r>
            <a:r>
              <a:rPr lang="en-GB" b="1" dirty="0" err="1" smtClean="0"/>
              <a:t>tu</a:t>
            </a:r>
            <a:r>
              <a:rPr lang="en-GB" b="1" dirty="0" smtClean="0"/>
              <a:t> </a:t>
            </a:r>
            <a:r>
              <a:rPr lang="en-GB" b="1" dirty="0" err="1" smtClean="0"/>
              <a:t>leyeras</a:t>
            </a:r>
            <a:r>
              <a:rPr lang="en-GB" b="1" dirty="0" smtClean="0"/>
              <a:t> el </a:t>
            </a:r>
            <a:r>
              <a:rPr lang="en-GB" b="1" dirty="0" err="1" smtClean="0"/>
              <a:t>artículo</a:t>
            </a:r>
            <a:r>
              <a:rPr lang="en-GB" b="1" dirty="0" smtClean="0"/>
              <a:t> primero</a:t>
            </a:r>
          </a:p>
          <a:p>
            <a:r>
              <a:rPr lang="en-GB" b="1" u="sng" dirty="0" smtClean="0"/>
              <a:t> </a:t>
            </a:r>
            <a:r>
              <a:rPr lang="en-GB" b="1" u="sng" dirty="0" err="1" smtClean="0"/>
              <a:t>Esperaba</a:t>
            </a:r>
            <a:r>
              <a:rPr lang="en-GB" b="1" dirty="0" smtClean="0"/>
              <a:t> que</a:t>
            </a:r>
            <a:r>
              <a:rPr lang="en-GB" dirty="0" smtClean="0"/>
              <a:t> </a:t>
            </a:r>
            <a:r>
              <a:rPr lang="en-GB" b="1" dirty="0" err="1" smtClean="0"/>
              <a:t>los</a:t>
            </a:r>
            <a:r>
              <a:rPr lang="en-GB" b="1" dirty="0" smtClean="0"/>
              <a:t> </a:t>
            </a:r>
            <a:r>
              <a:rPr lang="en-GB" b="1" dirty="0" err="1" smtClean="0"/>
              <a:t>estudiantes</a:t>
            </a:r>
            <a:r>
              <a:rPr lang="en-GB" b="1" dirty="0" smtClean="0"/>
              <a:t> </a:t>
            </a:r>
            <a:r>
              <a:rPr lang="en-GB" b="1" dirty="0" err="1" smtClean="0"/>
              <a:t>comprendieran</a:t>
            </a:r>
            <a:r>
              <a:rPr lang="en-GB" b="1" dirty="0" smtClean="0"/>
              <a:t> las </a:t>
            </a:r>
            <a:r>
              <a:rPr lang="en-GB" b="1" dirty="0" err="1" smtClean="0"/>
              <a:t>actividades</a:t>
            </a:r>
            <a:r>
              <a:rPr lang="en-GB" dirty="0" smtClean="0"/>
              <a:t>. </a:t>
            </a:r>
            <a:r>
              <a:rPr lang="en-GB" sz="1800" dirty="0" smtClean="0">
                <a:solidFill>
                  <a:srgbClr val="00B0F0"/>
                </a:solidFill>
              </a:rPr>
              <a:t>(</a:t>
            </a:r>
            <a:r>
              <a:rPr lang="en-GB" sz="1800" dirty="0" err="1" smtClean="0">
                <a:solidFill>
                  <a:srgbClr val="00B0F0"/>
                </a:solidFill>
              </a:rPr>
              <a:t>preferencias</a:t>
            </a:r>
            <a:r>
              <a:rPr lang="en-GB" sz="1800" dirty="0" smtClean="0">
                <a:solidFill>
                  <a:srgbClr val="00B0F0"/>
                </a:solidFill>
              </a:rPr>
              <a:t>, </a:t>
            </a:r>
            <a:r>
              <a:rPr lang="en-GB" sz="1800" dirty="0" err="1" smtClean="0">
                <a:solidFill>
                  <a:srgbClr val="00B0F0"/>
                </a:solidFill>
              </a:rPr>
              <a:t>deseos</a:t>
            </a:r>
            <a:r>
              <a:rPr lang="en-GB" sz="1800" dirty="0" smtClean="0">
                <a:solidFill>
                  <a:srgbClr val="00B0F0"/>
                </a:solidFill>
              </a:rPr>
              <a:t>, </a:t>
            </a:r>
            <a:r>
              <a:rPr lang="en-GB" sz="1800" dirty="0" err="1" smtClean="0">
                <a:solidFill>
                  <a:srgbClr val="00B0F0"/>
                </a:solidFill>
              </a:rPr>
              <a:t>esperanzas</a:t>
            </a:r>
            <a:r>
              <a:rPr lang="en-GB" sz="18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GB" sz="1800" dirty="0">
                <a:solidFill>
                  <a:srgbClr val="00B0F0"/>
                </a:solidFill>
              </a:rPr>
              <a:t/>
            </a:r>
            <a:br>
              <a:rPr lang="en-GB" sz="1800" dirty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3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dirty="0" smtClean="0">
                <a:latin typeface="Tahoma" pitchFamily="34" charset="0"/>
              </a:rPr>
              <a:t>¿</a:t>
            </a:r>
            <a:r>
              <a:rPr lang="en-US" dirty="0" err="1" smtClean="0">
                <a:latin typeface="Tahoma" pitchFamily="34" charset="0"/>
              </a:rPr>
              <a:t>subjuntivo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presente</a:t>
            </a:r>
            <a:r>
              <a:rPr lang="en-US" dirty="0" smtClean="0">
                <a:latin typeface="Tahoma" pitchFamily="34" charset="0"/>
              </a:rPr>
              <a:t> o </a:t>
            </a:r>
            <a:r>
              <a:rPr lang="en-US" dirty="0" err="1" smtClean="0">
                <a:latin typeface="Tahoma" pitchFamily="34" charset="0"/>
              </a:rPr>
              <a:t>imperfecto</a:t>
            </a:r>
            <a:r>
              <a:rPr lang="en-US" dirty="0" smtClean="0">
                <a:latin typeface="Tahoma" pitchFamily="34" charset="0"/>
              </a:rPr>
              <a:t>?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17525" y="1404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endParaRPr lang="es-ES_tradnl" sz="2400">
              <a:latin typeface="Tahoma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90575" y="1268413"/>
            <a:ext cx="835342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0" hangingPunct="0">
              <a:buFontTx/>
              <a:buAutoNum type="arabicPeriod"/>
            </a:pPr>
            <a:r>
              <a:rPr lang="en-US" sz="2600" dirty="0">
                <a:latin typeface="Tahoma" pitchFamily="34" charset="0"/>
              </a:rPr>
              <a:t>Su jefe le </a:t>
            </a:r>
            <a:r>
              <a:rPr lang="en-US" sz="2600" dirty="0" err="1">
                <a:latin typeface="Tahoma" pitchFamily="34" charset="0"/>
              </a:rPr>
              <a:t>pidió</a:t>
            </a:r>
            <a:r>
              <a:rPr lang="en-US" sz="2600" dirty="0">
                <a:latin typeface="Tahoma" pitchFamily="34" charset="0"/>
              </a:rPr>
              <a:t> que (</a:t>
            </a:r>
            <a:r>
              <a:rPr lang="en-US" sz="2600" i="1" dirty="0" err="1">
                <a:solidFill>
                  <a:srgbClr val="000099"/>
                </a:solidFill>
                <a:latin typeface="Tahoma" pitchFamily="34" charset="0"/>
              </a:rPr>
              <a:t>llegara</a:t>
            </a:r>
            <a:r>
              <a:rPr lang="en-GB" sz="2600" i="1" dirty="0">
                <a:solidFill>
                  <a:srgbClr val="000099"/>
                </a:solidFill>
                <a:latin typeface="Tahoma" pitchFamily="34" charset="0"/>
              </a:rPr>
              <a:t>/</a:t>
            </a:r>
            <a:r>
              <a:rPr lang="en-GB" sz="2600" i="1" dirty="0" err="1">
                <a:solidFill>
                  <a:srgbClr val="000099"/>
                </a:solidFill>
                <a:latin typeface="Tahoma" pitchFamily="34" charset="0"/>
              </a:rPr>
              <a:t>llegue</a:t>
            </a:r>
            <a:r>
              <a:rPr lang="en-GB" sz="2600" i="1" dirty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sz="2600" dirty="0">
                <a:latin typeface="Tahoma" pitchFamily="34" charset="0"/>
              </a:rPr>
              <a:t>)</a:t>
            </a:r>
            <a:r>
              <a:rPr lang="en-US" sz="2600" i="1" dirty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sz="2600" i="1" dirty="0">
                <a:latin typeface="Tahoma" pitchFamily="34" charset="0"/>
              </a:rPr>
              <a:t>a </a:t>
            </a:r>
            <a:r>
              <a:rPr lang="en-US" sz="2600" i="1" dirty="0" err="1">
                <a:latin typeface="Tahoma" pitchFamily="34" charset="0"/>
              </a:rPr>
              <a:t>tiempo</a:t>
            </a:r>
            <a:r>
              <a:rPr lang="en-US" sz="2600" i="1" dirty="0">
                <a:latin typeface="Tahoma" pitchFamily="34" charset="0"/>
              </a:rPr>
              <a:t> a la </a:t>
            </a:r>
            <a:r>
              <a:rPr lang="en-US" sz="2600" i="1" dirty="0" err="1">
                <a:latin typeface="Tahoma" pitchFamily="34" charset="0"/>
              </a:rPr>
              <a:t>reunión</a:t>
            </a:r>
            <a:r>
              <a:rPr lang="en-US" sz="2600" i="1" dirty="0">
                <a:latin typeface="Tahoma" pitchFamily="34" charset="0"/>
              </a:rPr>
              <a:t> de </a:t>
            </a:r>
            <a:r>
              <a:rPr lang="en-US" sz="2600" i="1" dirty="0" err="1">
                <a:latin typeface="Tahoma" pitchFamily="34" charset="0"/>
              </a:rPr>
              <a:t>ayer</a:t>
            </a:r>
            <a:r>
              <a:rPr lang="en-US" sz="2600" dirty="0">
                <a:latin typeface="Tahoma" pitchFamily="34" charset="0"/>
              </a:rPr>
              <a:t>.</a:t>
            </a:r>
          </a:p>
          <a:p>
            <a:pPr marL="457200" indent="-457200" algn="l" eaLnBrk="0" hangingPunct="0"/>
            <a:r>
              <a:rPr lang="en-US" sz="2600" dirty="0">
                <a:latin typeface="Tahoma" pitchFamily="34" charset="0"/>
              </a:rPr>
              <a:t>2.  </a:t>
            </a:r>
            <a:r>
              <a:rPr lang="en-US" sz="2600" dirty="0" err="1">
                <a:latin typeface="Tahoma" pitchFamily="34" charset="0"/>
              </a:rPr>
              <a:t>Prefiero</a:t>
            </a:r>
            <a:r>
              <a:rPr lang="en-US" sz="2600" dirty="0">
                <a:latin typeface="Tahoma" pitchFamily="34" charset="0"/>
              </a:rPr>
              <a:t> que </a:t>
            </a:r>
            <a:r>
              <a:rPr lang="en-US" sz="2600" dirty="0" err="1">
                <a:latin typeface="Tahoma" pitchFamily="34" charset="0"/>
              </a:rPr>
              <a:t>los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peri</a:t>
            </a:r>
            <a:r>
              <a:rPr lang="es-ES_tradnl" sz="2600" dirty="0" err="1">
                <a:latin typeface="Tahoma" pitchFamily="34" charset="0"/>
              </a:rPr>
              <a:t>ódicos</a:t>
            </a:r>
            <a:r>
              <a:rPr lang="es-ES_tradnl" sz="2600" dirty="0">
                <a:latin typeface="Tahoma" pitchFamily="34" charset="0"/>
              </a:rPr>
              <a:t> no</a:t>
            </a:r>
            <a:r>
              <a:rPr lang="en-US" sz="2600" dirty="0">
                <a:latin typeface="Tahoma" pitchFamily="34" charset="0"/>
              </a:rPr>
              <a:t> (</a:t>
            </a:r>
            <a:r>
              <a:rPr lang="en-US" sz="2600" i="1" dirty="0" err="1">
                <a:solidFill>
                  <a:srgbClr val="000099"/>
                </a:solidFill>
                <a:latin typeface="Tahoma" pitchFamily="34" charset="0"/>
              </a:rPr>
              <a:t>mostraran</a:t>
            </a:r>
            <a:r>
              <a:rPr lang="en-GB" sz="2600" i="1" dirty="0">
                <a:solidFill>
                  <a:srgbClr val="000099"/>
                </a:solidFill>
                <a:latin typeface="Tahoma" pitchFamily="34" charset="0"/>
              </a:rPr>
              <a:t>/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i="1" dirty="0" err="1">
                <a:solidFill>
                  <a:srgbClr val="000099"/>
                </a:solidFill>
                <a:latin typeface="Tahoma" pitchFamily="34" charset="0"/>
              </a:rPr>
              <a:t>muestren</a:t>
            </a:r>
            <a:r>
              <a:rPr lang="en-US" sz="2600" dirty="0">
                <a:latin typeface="Tahoma" pitchFamily="34" charset="0"/>
              </a:rPr>
              <a:t>) </a:t>
            </a:r>
            <a:r>
              <a:rPr lang="en-US" sz="2600" dirty="0" err="1">
                <a:latin typeface="Tahoma" pitchFamily="34" charset="0"/>
              </a:rPr>
              <a:t>imágenes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sangrientas</a:t>
            </a:r>
            <a:r>
              <a:rPr lang="en-US" sz="2600" dirty="0">
                <a:latin typeface="Tahoma" pitchFamily="34" charset="0"/>
              </a:rPr>
              <a:t>.</a:t>
            </a:r>
          </a:p>
          <a:p>
            <a:pPr marL="457200" indent="-457200" algn="l" eaLnBrk="0" hangingPunct="0">
              <a:buFontTx/>
              <a:buAutoNum type="arabicPeriod" startAt="3"/>
            </a:pPr>
            <a:r>
              <a:rPr lang="en-US" sz="2600" dirty="0">
                <a:latin typeface="Tahoma" pitchFamily="34" charset="0"/>
              </a:rPr>
              <a:t>La </a:t>
            </a:r>
            <a:r>
              <a:rPr lang="en-US" sz="2600" dirty="0" err="1">
                <a:latin typeface="Tahoma" pitchFamily="34" charset="0"/>
              </a:rPr>
              <a:t>semana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pasada</a:t>
            </a:r>
            <a:r>
              <a:rPr lang="en-US" sz="2600" dirty="0">
                <a:latin typeface="Tahoma" pitchFamily="34" charset="0"/>
              </a:rPr>
              <a:t> le </a:t>
            </a:r>
            <a:r>
              <a:rPr lang="en-US" sz="2600" dirty="0" err="1">
                <a:latin typeface="Tahoma" pitchFamily="34" charset="0"/>
              </a:rPr>
              <a:t>dije</a:t>
            </a:r>
            <a:r>
              <a:rPr lang="en-US" sz="2600" dirty="0">
                <a:latin typeface="Tahoma" pitchFamily="34" charset="0"/>
              </a:rPr>
              <a:t> a mi </a:t>
            </a:r>
            <a:r>
              <a:rPr lang="en-US" sz="2600" dirty="0" err="1">
                <a:latin typeface="Tahoma" pitchFamily="34" charset="0"/>
              </a:rPr>
              <a:t>hermana</a:t>
            </a:r>
            <a:r>
              <a:rPr lang="en-US" sz="2600" dirty="0">
                <a:latin typeface="Tahoma" pitchFamily="34" charset="0"/>
              </a:rPr>
              <a:t> que (</a:t>
            </a:r>
            <a:r>
              <a:rPr lang="en-US" sz="2600" i="1" dirty="0" err="1">
                <a:solidFill>
                  <a:srgbClr val="000099"/>
                </a:solidFill>
                <a:latin typeface="Tahoma" pitchFamily="34" charset="0"/>
              </a:rPr>
              <a:t>viera</a:t>
            </a:r>
            <a:r>
              <a:rPr lang="en-US" sz="2600" i="1" dirty="0">
                <a:solidFill>
                  <a:srgbClr val="000099"/>
                </a:solidFill>
                <a:latin typeface="Tahoma" pitchFamily="34" charset="0"/>
              </a:rPr>
              <a:t>/</a:t>
            </a:r>
            <a:r>
              <a:rPr lang="en-US" sz="2600" i="1" dirty="0" err="1">
                <a:solidFill>
                  <a:srgbClr val="000099"/>
                </a:solidFill>
                <a:latin typeface="Tahoma" pitchFamily="34" charset="0"/>
              </a:rPr>
              <a:t>vea</a:t>
            </a:r>
            <a:r>
              <a:rPr lang="en-US" sz="2600" i="1" dirty="0">
                <a:solidFill>
                  <a:srgbClr val="000099"/>
                </a:solidFill>
                <a:latin typeface="Tahoma" pitchFamily="34" charset="0"/>
              </a:rPr>
              <a:t>) </a:t>
            </a:r>
            <a:r>
              <a:rPr lang="en-US" sz="2600" dirty="0">
                <a:latin typeface="Tahoma" pitchFamily="34" charset="0"/>
              </a:rPr>
              <a:t>la </a:t>
            </a:r>
            <a:r>
              <a:rPr lang="en-US" sz="2600" dirty="0" err="1">
                <a:latin typeface="Tahoma" pitchFamily="34" charset="0"/>
              </a:rPr>
              <a:t>nueva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película</a:t>
            </a:r>
            <a:r>
              <a:rPr lang="en-US" sz="2600" dirty="0">
                <a:latin typeface="Tahoma" pitchFamily="34" charset="0"/>
              </a:rPr>
              <a:t> de </a:t>
            </a:r>
            <a:r>
              <a:rPr lang="en-US" sz="2600" dirty="0" err="1">
                <a:latin typeface="Tahoma" pitchFamily="34" charset="0"/>
              </a:rPr>
              <a:t>Almod</a:t>
            </a:r>
            <a:r>
              <a:rPr lang="es-ES_tradnl" sz="2600" dirty="0" err="1">
                <a:latin typeface="Tahoma" pitchFamily="34" charset="0"/>
              </a:rPr>
              <a:t>ó</a:t>
            </a:r>
            <a:r>
              <a:rPr lang="en-US" sz="2600" dirty="0">
                <a:latin typeface="Tahoma" pitchFamily="34" charset="0"/>
              </a:rPr>
              <a:t>var.</a:t>
            </a:r>
          </a:p>
          <a:p>
            <a:pPr marL="457200" indent="-457200" algn="l" eaLnBrk="0" hangingPunct="0"/>
            <a:r>
              <a:rPr lang="en-US" sz="2600" dirty="0">
                <a:latin typeface="Tahoma" pitchFamily="34" charset="0"/>
              </a:rPr>
              <a:t>4. El </a:t>
            </a:r>
            <a:r>
              <a:rPr lang="en-US" sz="2600" dirty="0" err="1">
                <a:latin typeface="Tahoma" pitchFamily="34" charset="0"/>
              </a:rPr>
              <a:t>médico</a:t>
            </a:r>
            <a:r>
              <a:rPr lang="en-US" sz="2600" dirty="0">
                <a:latin typeface="Tahoma" pitchFamily="34" charset="0"/>
              </a:rPr>
              <a:t> le </a:t>
            </a:r>
            <a:r>
              <a:rPr lang="en-US" sz="2600" dirty="0" err="1">
                <a:latin typeface="Tahoma" pitchFamily="34" charset="0"/>
              </a:rPr>
              <a:t>aconseja</a:t>
            </a:r>
            <a:r>
              <a:rPr lang="en-US" sz="2600" dirty="0">
                <a:latin typeface="Tahoma" pitchFamily="34" charset="0"/>
              </a:rPr>
              <a:t> a mi </a:t>
            </a:r>
            <a:r>
              <a:rPr lang="en-US" sz="2600" dirty="0" err="1">
                <a:latin typeface="Tahoma" pitchFamily="34" charset="0"/>
              </a:rPr>
              <a:t>abuela</a:t>
            </a:r>
            <a:r>
              <a:rPr lang="en-US" sz="2600" dirty="0">
                <a:latin typeface="Tahoma" pitchFamily="34" charset="0"/>
              </a:rPr>
              <a:t> que (</a:t>
            </a:r>
            <a:r>
              <a:rPr lang="en-US" sz="2600" i="1" dirty="0" err="1">
                <a:solidFill>
                  <a:srgbClr val="000099"/>
                </a:solidFill>
                <a:latin typeface="Tahoma" pitchFamily="34" charset="0"/>
              </a:rPr>
              <a:t>siga</a:t>
            </a:r>
            <a:r>
              <a:rPr lang="en-GB" sz="2600" i="1" dirty="0">
                <a:solidFill>
                  <a:srgbClr val="000099"/>
                </a:solidFill>
                <a:latin typeface="Tahoma" pitchFamily="34" charset="0"/>
              </a:rPr>
              <a:t>/</a:t>
            </a:r>
            <a:r>
              <a:rPr lang="en-GB" sz="2600" i="1" dirty="0" err="1">
                <a:solidFill>
                  <a:srgbClr val="000099"/>
                </a:solidFill>
                <a:latin typeface="Tahoma" pitchFamily="34" charset="0"/>
              </a:rPr>
              <a:t>siguiera</a:t>
            </a:r>
            <a:r>
              <a:rPr lang="en-US" sz="2600" dirty="0">
                <a:latin typeface="Tahoma" pitchFamily="34" charset="0"/>
              </a:rPr>
              <a:t>) </a:t>
            </a:r>
            <a:r>
              <a:rPr lang="en-US" sz="2600" dirty="0" err="1">
                <a:latin typeface="Tahoma" pitchFamily="34" charset="0"/>
              </a:rPr>
              <a:t>una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dieta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rica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en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calcio</a:t>
            </a:r>
            <a:r>
              <a:rPr lang="en-US" sz="2600" dirty="0">
                <a:latin typeface="Tahoma" pitchFamily="34" charset="0"/>
              </a:rPr>
              <a:t>. </a:t>
            </a:r>
          </a:p>
          <a:p>
            <a:pPr marL="457200" indent="-457200" algn="l" eaLnBrk="0" hangingPunct="0"/>
            <a:r>
              <a:rPr lang="en-US" sz="2600" dirty="0">
                <a:latin typeface="Tahoma" pitchFamily="34" charset="0"/>
              </a:rPr>
              <a:t>5. No me </a:t>
            </a:r>
            <a:r>
              <a:rPr lang="en-US" sz="2600" dirty="0" err="1">
                <a:latin typeface="Tahoma" pitchFamily="34" charset="0"/>
              </a:rPr>
              <a:t>gusta</a:t>
            </a:r>
            <a:r>
              <a:rPr lang="en-US" sz="2600" dirty="0">
                <a:latin typeface="Tahoma" pitchFamily="34" charset="0"/>
              </a:rPr>
              <a:t> que el f</a:t>
            </a:r>
            <a:r>
              <a:rPr lang="es-ES_tradnl" sz="2600" dirty="0" err="1">
                <a:latin typeface="Tahoma" pitchFamily="34" charset="0"/>
              </a:rPr>
              <a:t>útbol</a:t>
            </a:r>
            <a:r>
              <a:rPr lang="en-US" sz="2600" dirty="0">
                <a:latin typeface="Tahoma" pitchFamily="34" charset="0"/>
              </a:rPr>
              <a:t> (</a:t>
            </a:r>
            <a:r>
              <a:rPr lang="en-US" sz="2600" dirty="0">
                <a:solidFill>
                  <a:srgbClr val="000099"/>
                </a:solidFill>
                <a:latin typeface="Tahoma" pitchFamily="34" charset="0"/>
              </a:rPr>
              <a:t>sea/</a:t>
            </a:r>
            <a:r>
              <a:rPr lang="en-US" sz="2600" dirty="0" err="1">
                <a:solidFill>
                  <a:srgbClr val="000099"/>
                </a:solidFill>
                <a:latin typeface="Tahoma" pitchFamily="34" charset="0"/>
              </a:rPr>
              <a:t>fuera</a:t>
            </a:r>
            <a:r>
              <a:rPr lang="en-US" sz="2600" dirty="0">
                <a:latin typeface="Tahoma" pitchFamily="34" charset="0"/>
              </a:rPr>
              <a:t>) el </a:t>
            </a:r>
            <a:r>
              <a:rPr lang="en-US" sz="2600" dirty="0" err="1">
                <a:latin typeface="Tahoma" pitchFamily="34" charset="0"/>
              </a:rPr>
              <a:t>deporte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más</a:t>
            </a:r>
            <a:r>
              <a:rPr lang="en-US" sz="2600" dirty="0">
                <a:latin typeface="Tahoma" pitchFamily="34" charset="0"/>
              </a:rPr>
              <a:t> popular </a:t>
            </a:r>
            <a:r>
              <a:rPr lang="en-US" sz="2600" dirty="0" err="1">
                <a:latin typeface="Tahoma" pitchFamily="34" charset="0"/>
              </a:rPr>
              <a:t>en</a:t>
            </a:r>
            <a:r>
              <a:rPr lang="en-US" sz="2600" dirty="0">
                <a:latin typeface="Tahoma" pitchFamily="34" charset="0"/>
              </a:rPr>
              <a:t> la TV.</a:t>
            </a:r>
          </a:p>
          <a:p>
            <a:pPr marL="457200" indent="-457200" algn="l" eaLnBrk="0" hangingPunct="0"/>
            <a:r>
              <a:rPr lang="en-US" sz="2600" dirty="0">
                <a:latin typeface="Tahoma" pitchFamily="34" charset="0"/>
              </a:rPr>
              <a:t>6. Me </a:t>
            </a:r>
            <a:r>
              <a:rPr lang="en-US" sz="2600" dirty="0" err="1">
                <a:latin typeface="Tahoma" pitchFamily="34" charset="0"/>
              </a:rPr>
              <a:t>sorprendió</a:t>
            </a:r>
            <a:r>
              <a:rPr lang="en-US" sz="2600" dirty="0">
                <a:latin typeface="Tahoma" pitchFamily="34" charset="0"/>
              </a:rPr>
              <a:t> que  </a:t>
            </a:r>
            <a:r>
              <a:rPr lang="en-US" sz="2600" dirty="0" err="1">
                <a:latin typeface="Tahoma" pitchFamily="34" charset="0"/>
              </a:rPr>
              <a:t>España</a:t>
            </a:r>
            <a:r>
              <a:rPr lang="en-US" sz="2600" dirty="0">
                <a:latin typeface="Tahoma" pitchFamily="34" charset="0"/>
              </a:rPr>
              <a:t> (</a:t>
            </a:r>
            <a:r>
              <a:rPr lang="en-US" sz="2600" dirty="0" err="1">
                <a:solidFill>
                  <a:srgbClr val="000099"/>
                </a:solidFill>
                <a:latin typeface="Tahoma" pitchFamily="34" charset="0"/>
              </a:rPr>
              <a:t>tuviera</a:t>
            </a:r>
            <a:r>
              <a:rPr lang="en-US" sz="2600" dirty="0">
                <a:solidFill>
                  <a:srgbClr val="000099"/>
                </a:solidFill>
                <a:latin typeface="Tahoma" pitchFamily="34" charset="0"/>
              </a:rPr>
              <a:t>/</a:t>
            </a:r>
            <a:r>
              <a:rPr lang="en-US" sz="2600" dirty="0" err="1">
                <a:solidFill>
                  <a:srgbClr val="000099"/>
                </a:solidFill>
                <a:latin typeface="Tahoma" pitchFamily="34" charset="0"/>
              </a:rPr>
              <a:t>tenga</a:t>
            </a:r>
            <a:r>
              <a:rPr lang="en-US" sz="2600" dirty="0">
                <a:latin typeface="Tahoma" pitchFamily="34" charset="0"/>
              </a:rPr>
              <a:t>) </a:t>
            </a:r>
            <a:r>
              <a:rPr lang="en-US" sz="2600" dirty="0" err="1">
                <a:latin typeface="Tahoma" pitchFamily="34" charset="0"/>
              </a:rPr>
              <a:t>unos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precios</a:t>
            </a:r>
            <a:r>
              <a:rPr lang="en-US" sz="2600" dirty="0">
                <a:latin typeface="Tahoma" pitchFamily="34" charset="0"/>
              </a:rPr>
              <a:t> tan </a:t>
            </a:r>
            <a:r>
              <a:rPr lang="en-US" sz="2600" dirty="0" err="1">
                <a:latin typeface="Tahoma" pitchFamily="34" charset="0"/>
              </a:rPr>
              <a:t>bajos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durante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los</a:t>
            </a:r>
            <a:r>
              <a:rPr lang="en-US" sz="2600" dirty="0">
                <a:latin typeface="Tahoma" pitchFamily="34" charset="0"/>
              </a:rPr>
              <a:t> </a:t>
            </a:r>
            <a:r>
              <a:rPr lang="en-US" sz="2600" dirty="0" err="1">
                <a:latin typeface="Tahoma" pitchFamily="34" charset="0"/>
              </a:rPr>
              <a:t>años</a:t>
            </a:r>
            <a:r>
              <a:rPr lang="en-US" sz="2600" dirty="0">
                <a:latin typeface="Tahoma" pitchFamily="34" charset="0"/>
              </a:rPr>
              <a:t> 70.</a:t>
            </a:r>
          </a:p>
          <a:p>
            <a:pPr marL="457200" indent="-457200" algn="l" eaLnBrk="0" hangingPunct="0">
              <a:buFontTx/>
              <a:buChar char="•"/>
            </a:pPr>
            <a:endParaRPr lang="en-US" sz="2600" dirty="0">
              <a:latin typeface="Tahoma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867400" y="2133600"/>
            <a:ext cx="2017713" cy="36036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508625" y="1341438"/>
            <a:ext cx="935038" cy="36036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339975" y="3357563"/>
            <a:ext cx="719138" cy="36036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7812088" y="3716338"/>
            <a:ext cx="1152525" cy="36036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867400" y="4508500"/>
            <a:ext cx="792163" cy="36036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659563" y="5300663"/>
            <a:ext cx="792162" cy="36036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-3799309" y="3895725"/>
            <a:ext cx="720725" cy="12255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 dirty="0"/>
              <a:t>Extra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2" grpId="0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¿Cómo se forma el imperfecto de subjuntivo?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971550" y="1844675"/>
            <a:ext cx="1296988" cy="936625"/>
          </a:xfrm>
          <a:prstGeom prst="rightArrow">
            <a:avLst>
              <a:gd name="adj1" fmla="val 50000"/>
              <a:gd name="adj2" fmla="val 346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258888" y="2060575"/>
            <a:ext cx="649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>
                <a:sym typeface="Wingdings" pitchFamily="2" charset="2"/>
              </a:rPr>
              <a:t>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555875" y="1844675"/>
            <a:ext cx="3384550" cy="720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/>
              <a:t>Forma de </a:t>
            </a:r>
            <a:r>
              <a:rPr lang="en-GB" b="1"/>
              <a:t>ellos </a:t>
            </a:r>
            <a:r>
              <a:rPr lang="es-ES_tradnl"/>
              <a:t>del</a:t>
            </a:r>
            <a:r>
              <a:rPr lang="en-GB"/>
              <a:t> </a:t>
            </a:r>
            <a:r>
              <a:rPr lang="es-ES_tradnl"/>
              <a:t>pretérito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2771775" y="2852738"/>
            <a:ext cx="1944688" cy="6492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  <a:p>
            <a:r>
              <a:rPr lang="es-ES_tradnl"/>
              <a:t>HABLAR</a:t>
            </a:r>
          </a:p>
          <a:p>
            <a:endParaRPr lang="es-ES_tradnl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2771775" y="2852738"/>
            <a:ext cx="1944688" cy="6492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  <a:p>
            <a:r>
              <a:rPr lang="es-ES_tradnl" sz="2000"/>
              <a:t>hablaron</a:t>
            </a:r>
          </a:p>
          <a:p>
            <a:endParaRPr lang="es-ES_tradnl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900113" y="3573463"/>
            <a:ext cx="1296987" cy="936625"/>
          </a:xfrm>
          <a:prstGeom prst="rightArrow">
            <a:avLst>
              <a:gd name="adj1" fmla="val 50000"/>
              <a:gd name="adj2" fmla="val 346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1547813" y="38608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_tradnl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331913" y="3789363"/>
            <a:ext cx="57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>
                <a:sym typeface="Wingdings" pitchFamily="2" charset="2"/>
              </a:rPr>
              <a:t>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555875" y="3789363"/>
            <a:ext cx="3384550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_tradnl"/>
              <a:t>Quitamos </a:t>
            </a:r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“-ron”</a:t>
            </a:r>
            <a:endParaRPr lang="es-ES_tradnl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2771775" y="4508500"/>
            <a:ext cx="1944688" cy="6492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  <a:p>
            <a:r>
              <a:rPr lang="es-ES_tradnl" sz="2000"/>
              <a:t>habla</a:t>
            </a:r>
          </a:p>
          <a:p>
            <a:endParaRPr lang="es-ES_tradnl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900113" y="5300663"/>
            <a:ext cx="1296987" cy="936625"/>
          </a:xfrm>
          <a:prstGeom prst="rightArrow">
            <a:avLst>
              <a:gd name="adj1" fmla="val 50000"/>
              <a:gd name="adj2" fmla="val 346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187450" y="5516563"/>
            <a:ext cx="57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>
                <a:sym typeface="Wingdings" pitchFamily="2" charset="2"/>
              </a:rPr>
              <a:t>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555875" y="5373688"/>
            <a:ext cx="3168650" cy="6477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/>
              <a:t>Añadimos las </a:t>
            </a:r>
            <a:r>
              <a:rPr lang="en-GB" b="1"/>
              <a:t>terminaciones </a:t>
            </a:r>
          </a:p>
          <a:p>
            <a:r>
              <a:rPr lang="en-GB"/>
              <a:t>del imperfecto de subjuntivo</a:t>
            </a: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2555875" y="6237288"/>
            <a:ext cx="576263" cy="431800"/>
          </a:xfrm>
          <a:prstGeom prst="diamond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/>
              <a:t>Yo</a:t>
            </a:r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5076825" y="6237288"/>
            <a:ext cx="576263" cy="2889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/>
              <a:t>ra</a:t>
            </a:r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3348038" y="6165850"/>
            <a:ext cx="1223962" cy="4603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  <a:p>
            <a:r>
              <a:rPr lang="es-ES_tradnl" sz="2000"/>
              <a:t>habla</a:t>
            </a:r>
          </a:p>
          <a:p>
            <a:endParaRPr lang="es-ES_tradnl"/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4572000" y="61658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sym typeface="Wingdings 2" pitchFamily="18" charset="2"/>
              </a:rPr>
              <a:t>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6804025" y="5949950"/>
            <a:ext cx="1873250" cy="6477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7164388" y="6021388"/>
            <a:ext cx="1296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hablara</a:t>
            </a:r>
            <a:endParaRPr lang="es-ES_tradnl" sz="2400"/>
          </a:p>
        </p:txBody>
      </p:sp>
      <p:sp>
        <p:nvSpPr>
          <p:cNvPr id="9238" name="Text Box 29"/>
          <p:cNvSpPr txBox="1">
            <a:spLocks noChangeArrowheads="1"/>
          </p:cNvSpPr>
          <p:nvPr/>
        </p:nvSpPr>
        <p:spPr bwMode="auto">
          <a:xfrm>
            <a:off x="5651500" y="6165850"/>
            <a:ext cx="936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=</a:t>
            </a:r>
            <a:endParaRPr lang="es-ES_tradnl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/>
      <p:bldP spid="26632" grpId="0" animBg="1"/>
      <p:bldP spid="26633" grpId="0" animBg="1"/>
      <p:bldP spid="26633" grpId="1" animBg="1"/>
      <p:bldP spid="26635" grpId="0" animBg="1"/>
      <p:bldP spid="26636" grpId="0" animBg="1"/>
      <p:bldP spid="26638" grpId="0"/>
      <p:bldP spid="26639" grpId="0" animBg="1"/>
      <p:bldP spid="26640" grpId="0" animBg="1"/>
      <p:bldP spid="26641" grpId="0" animBg="1"/>
      <p:bldP spid="26642" grpId="0"/>
      <p:bldP spid="26643" grpId="0" animBg="1"/>
      <p:bldP spid="26644" grpId="0" animBg="1"/>
      <p:bldP spid="26645" grpId="0" animBg="1"/>
      <p:bldP spid="26646" grpId="0" animBg="1"/>
      <p:bldP spid="26649" grpId="0" animBg="1"/>
      <p:bldP spid="26651" grpId="0"/>
    </p:bldLst>
  </p:timing>
</p:sld>
</file>

<file path=ppt/theme/theme1.xml><?xml version="1.0" encoding="utf-8"?>
<a:theme xmlns:a="http://schemas.openxmlformats.org/drawingml/2006/main" name="LOOSE">
  <a:themeElements>
    <a:clrScheme name="LOOS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LOOSE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LOOS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OS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OS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LOOSE</Template>
  <TotalTime>797</TotalTime>
  <Words>980</Words>
  <Application>Microsoft Office PowerPoint</Application>
  <PresentationFormat>On-screen Show (4:3)</PresentationFormat>
  <Paragraphs>243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Comic Sans MS</vt:lpstr>
      <vt:lpstr>Tahoma</vt:lpstr>
      <vt:lpstr>Wingdings</vt:lpstr>
      <vt:lpstr>Wingdings 2</vt:lpstr>
      <vt:lpstr>LOOSE</vt:lpstr>
      <vt:lpstr>Imperfecto del subjuntivo oraciones condicionales II tipo</vt:lpstr>
      <vt:lpstr> Vive de tus padres hasta que puedas. Tres jóvenes españoles nos hablan de la convivencia con sus padres: </vt:lpstr>
      <vt:lpstr>Vive de tus padres hasta que puedas Tres jóvenes españoles nos hablan de la convivencia con sus padres:</vt:lpstr>
      <vt:lpstr>Vive de tus padres hasta que puedas Tres jóvenes españoles nos hablan de la convivencia con sus padres:</vt:lpstr>
      <vt:lpstr>PowerPoint Presentation</vt:lpstr>
      <vt:lpstr>Usas el imperfecto del subjuntivo para: </vt:lpstr>
      <vt:lpstr>Ejemplos </vt:lpstr>
      <vt:lpstr>¿subjuntivo presente o imperfecto?</vt:lpstr>
      <vt:lpstr>¿Cómo se forma el imperfecto de subjuntivo?</vt:lpstr>
      <vt:lpstr>Terminaciones del imperfecto de subjuntivo</vt:lpstr>
      <vt:lpstr>¡Vamos a practicar!</vt:lpstr>
      <vt:lpstr>Completa las frases con el imperfecto de subjuntivo</vt:lpstr>
      <vt:lpstr>PowerPoint Presentation</vt:lpstr>
      <vt:lpstr>Más práctica Haz frases utilizando esta estructura condicional y las fotos que aparecen.</vt:lpstr>
      <vt:lpstr>Más práctica Haz frases utilizando esta estructura condicional y las fotos que aparecen.</vt:lpstr>
      <vt:lpstr>Más práctica Haz frases utilizando esta estructura condicional y las fotos que aparecen.</vt:lpstr>
      <vt:lpstr>Más práctica Haz frases utilizando esta estructura condicional y las fotos que aparecen.</vt:lpstr>
      <vt:lpstr>Más práctica Haz frases utilizando esta estructura condicional y las fotos que aparecen.</vt:lpstr>
      <vt:lpstr>Más práctica Haz frases utilizando esta estructura condicional y las fotos que aparecen.</vt:lpstr>
      <vt:lpstr>Más práctica Haz frases utilizando esta estructura condicional y las fotos que aparecen.</vt:lpstr>
      <vt:lpstr>Más práctica Haz frases utilizando esta estructura condicional y las fotos que aparecen.</vt:lpstr>
      <vt:lpstr>Para resumir ¿Cuándo utilizamos el imperfecto del subjuntivo?</vt:lpstr>
    </vt:vector>
  </TitlesOfParts>
  <Company>SOUTHWARK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Revisión del imperfecto del subjuntivo</dc:title>
  <dc:creator>Cristina</dc:creator>
  <cp:lastModifiedBy>Jennifer Pyburn</cp:lastModifiedBy>
  <cp:revision>74</cp:revision>
  <dcterms:created xsi:type="dcterms:W3CDTF">2008-05-10T18:04:56Z</dcterms:created>
  <dcterms:modified xsi:type="dcterms:W3CDTF">2019-04-04T15:54:12Z</dcterms:modified>
</cp:coreProperties>
</file>