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57" r:id="rId5"/>
    <p:sldId id="258" r:id="rId6"/>
    <p:sldId id="259" r:id="rId7"/>
    <p:sldId id="260" r:id="rId8"/>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24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7F9334C-A178-41EB-9AF9-D6C61E2CB578}"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1164906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F9334C-A178-41EB-9AF9-D6C61E2CB578}"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4186413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F9334C-A178-41EB-9AF9-D6C61E2CB578}"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3060022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F9334C-A178-41EB-9AF9-D6C61E2CB578}"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1056260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F9334C-A178-41EB-9AF9-D6C61E2CB578}" type="datetimeFigureOut">
              <a:rPr lang="en-GB" smtClean="0"/>
              <a:t>10/09/2021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3041740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F9334C-A178-41EB-9AF9-D6C61E2CB578}" type="datetimeFigureOut">
              <a:rPr lang="en-GB" smtClean="0"/>
              <a:t>10/09/2021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377953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7F9334C-A178-41EB-9AF9-D6C61E2CB578}" type="datetimeFigureOut">
              <a:rPr lang="en-GB" smtClean="0"/>
              <a:t>10/09/2021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227756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7F9334C-A178-41EB-9AF9-D6C61E2CB578}" type="datetimeFigureOut">
              <a:rPr lang="en-GB" smtClean="0"/>
              <a:t>10/09/2021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107514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F9334C-A178-41EB-9AF9-D6C61E2CB578}" type="datetimeFigureOut">
              <a:rPr lang="en-GB" smtClean="0"/>
              <a:t>10/09/2021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2692530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F9334C-A178-41EB-9AF9-D6C61E2CB578}" type="datetimeFigureOut">
              <a:rPr lang="en-GB" smtClean="0"/>
              <a:t>10/09/2021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3207369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F9334C-A178-41EB-9AF9-D6C61E2CB578}" type="datetimeFigureOut">
              <a:rPr lang="en-GB" smtClean="0"/>
              <a:t>10/09/2021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FCF88A-BDE0-4960-89D8-85C1EABA4A94}" type="slidenum">
              <a:rPr lang="en-GB" smtClean="0"/>
              <a:t>‹#›</a:t>
            </a:fld>
            <a:endParaRPr lang="en-GB"/>
          </a:p>
        </p:txBody>
      </p:sp>
    </p:spTree>
    <p:extLst>
      <p:ext uri="{BB962C8B-B14F-4D97-AF65-F5344CB8AC3E}">
        <p14:creationId xmlns:p14="http://schemas.microsoft.com/office/powerpoint/2010/main" val="142867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7F9334C-A178-41EB-9AF9-D6C61E2CB578}" type="datetimeFigureOut">
              <a:rPr lang="en-GB" smtClean="0"/>
              <a:t>10/09/2021</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BFCF88A-BDE0-4960-89D8-85C1EABA4A94}" type="slidenum">
              <a:rPr lang="en-GB" smtClean="0"/>
              <a:t>‹#›</a:t>
            </a:fld>
            <a:endParaRPr lang="en-GB"/>
          </a:p>
        </p:txBody>
      </p:sp>
    </p:spTree>
    <p:extLst>
      <p:ext uri="{BB962C8B-B14F-4D97-AF65-F5344CB8AC3E}">
        <p14:creationId xmlns:p14="http://schemas.microsoft.com/office/powerpoint/2010/main" val="408162119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ienceblogs.com/eruptions/EtnaP1-2.jpg"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60648" y="35500"/>
            <a:ext cx="6273824" cy="498439"/>
          </a:xfrm>
          <a:prstGeom prst="rect">
            <a:avLst/>
          </a:prstGeom>
          <a:solidFill>
            <a:schemeClr val="bg1"/>
          </a:solidFill>
          <a:effectLst/>
        </p:spPr>
        <p:style>
          <a:lnRef idx="0">
            <a:schemeClr val="accent3"/>
          </a:lnRef>
          <a:fillRef idx="3">
            <a:schemeClr val="accent3"/>
          </a:fillRef>
          <a:effectRef idx="3">
            <a:schemeClr val="accent3"/>
          </a:effectRef>
          <a:fontRef idx="minor">
            <a:schemeClr val="lt1"/>
          </a:fontRef>
        </p:style>
        <p:txBody>
          <a:bodyPr vert="horz" lIns="91440" tIns="45721" rIns="91440" bIns="45721"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sz="1600" b="1" u="sng" dirty="0">
                <a:solidFill>
                  <a:schemeClr val="tx1"/>
                </a:solidFill>
              </a:rPr>
              <a:t>Volcanic event case study: Mount Etna, Italy </a:t>
            </a:r>
          </a:p>
        </p:txBody>
      </p:sp>
      <p:sp>
        <p:nvSpPr>
          <p:cNvPr id="5" name="Content Placeholder 2"/>
          <p:cNvSpPr>
            <a:spLocks noGrp="1"/>
          </p:cNvSpPr>
          <p:nvPr>
            <p:ph idx="1"/>
          </p:nvPr>
        </p:nvSpPr>
        <p:spPr>
          <a:xfrm>
            <a:off x="104004" y="611559"/>
            <a:ext cx="5053188" cy="4794436"/>
          </a:xfrm>
        </p:spPr>
        <p:txBody>
          <a:bodyPr>
            <a:normAutofit/>
          </a:bodyPr>
          <a:lstStyle/>
          <a:p>
            <a:pPr marL="0" indent="0">
              <a:buNone/>
            </a:pPr>
            <a:r>
              <a:rPr lang="en-GB" sz="1401" dirty="0"/>
              <a:t>Throughout the winter of 2002/2003, the complex volcano of Mt Etna erupted a series of manageable eruptions which brought a range of impacts to areas within close vicinity e.g. </a:t>
            </a:r>
            <a:r>
              <a:rPr lang="en-GB" sz="1401" dirty="0" smtClean="0"/>
              <a:t>Catania.</a:t>
            </a:r>
            <a:endParaRPr lang="en-GB" sz="1401" dirty="0"/>
          </a:p>
        </p:txBody>
      </p:sp>
      <p:pic>
        <p:nvPicPr>
          <p:cNvPr id="6" name="Picture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059068" y="759211"/>
            <a:ext cx="1534995" cy="2479608"/>
          </a:xfrm>
          <a:prstGeom prst="rect">
            <a:avLst/>
          </a:prstGeom>
        </p:spPr>
      </p:pic>
      <p:sp>
        <p:nvSpPr>
          <p:cNvPr id="7" name="Title 1"/>
          <p:cNvSpPr txBox="1">
            <a:spLocks/>
          </p:cNvSpPr>
          <p:nvPr/>
        </p:nvSpPr>
        <p:spPr>
          <a:xfrm>
            <a:off x="104001" y="1530618"/>
            <a:ext cx="4837161" cy="274452"/>
          </a:xfrm>
          <a:prstGeom prst="rect">
            <a:avLst/>
          </a:prstGeom>
          <a:ln>
            <a:solidFill>
              <a:schemeClr val="bg1"/>
            </a:solidFill>
          </a:ln>
          <a:effectLst/>
        </p:spPr>
        <p:style>
          <a:lnRef idx="2">
            <a:schemeClr val="dk1"/>
          </a:lnRef>
          <a:fillRef idx="1">
            <a:schemeClr val="lt1"/>
          </a:fillRef>
          <a:effectRef idx="0">
            <a:schemeClr val="dk1"/>
          </a:effectRef>
          <a:fontRef idx="minor">
            <a:schemeClr val="dk1"/>
          </a:fontRef>
        </p:style>
        <p:txBody>
          <a:bodyPr vert="horz" lIns="91440" tIns="45721" rIns="91440" bIns="45721"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GB" sz="1400" b="1" u="sng" dirty="0">
                <a:solidFill>
                  <a:schemeClr val="tx1"/>
                </a:solidFill>
              </a:rPr>
              <a:t>The cause of the eruption(s)</a:t>
            </a:r>
          </a:p>
        </p:txBody>
      </p:sp>
      <p:sp>
        <p:nvSpPr>
          <p:cNvPr id="8" name="Rectangle 7"/>
          <p:cNvSpPr/>
          <p:nvPr/>
        </p:nvSpPr>
        <p:spPr>
          <a:xfrm>
            <a:off x="153188" y="1969816"/>
            <a:ext cx="4856696" cy="1385764"/>
          </a:xfrm>
          <a:prstGeom prst="rect">
            <a:avLst/>
          </a:prstGeom>
        </p:spPr>
        <p:txBody>
          <a:bodyPr wrap="square">
            <a:spAutoFit/>
          </a:bodyPr>
          <a:lstStyle/>
          <a:p>
            <a:r>
              <a:rPr lang="en-GB" sz="1401" b="1" dirty="0"/>
              <a:t>Complex plate margin (Destructive </a:t>
            </a:r>
            <a:r>
              <a:rPr lang="en-GB" sz="1401" b="1" i="1" dirty="0"/>
              <a:t>and </a:t>
            </a:r>
            <a:r>
              <a:rPr lang="en-GB" sz="1401" b="1" dirty="0"/>
              <a:t>constructive)</a:t>
            </a:r>
          </a:p>
          <a:p>
            <a:endParaRPr lang="en-GB" sz="1401" b="1" u="sng" dirty="0"/>
          </a:p>
          <a:p>
            <a:pPr marL="285758" indent="-285758">
              <a:buFont typeface="Arial" pitchFamily="34" charset="0"/>
              <a:buChar char="•"/>
            </a:pPr>
            <a:r>
              <a:rPr lang="en-GB" sz="1401" dirty="0"/>
              <a:t>Etna is the result of </a:t>
            </a:r>
            <a:r>
              <a:rPr lang="en-GB" sz="1401" b="1" dirty="0"/>
              <a:t>collision</a:t>
            </a:r>
            <a:r>
              <a:rPr lang="en-GB" sz="1401" dirty="0"/>
              <a:t> of </a:t>
            </a:r>
            <a:r>
              <a:rPr lang="en-GB" sz="1401" b="1" dirty="0"/>
              <a:t>African</a:t>
            </a:r>
            <a:r>
              <a:rPr lang="en-GB" sz="1401" dirty="0"/>
              <a:t> and </a:t>
            </a:r>
            <a:r>
              <a:rPr lang="en-GB" sz="1401" b="1" dirty="0"/>
              <a:t>Eurasian</a:t>
            </a:r>
            <a:r>
              <a:rPr lang="en-GB" sz="1401" dirty="0"/>
              <a:t> plates, leading to the formation of a </a:t>
            </a:r>
            <a:r>
              <a:rPr lang="en-GB" sz="1401" b="1" dirty="0"/>
              <a:t>stratovolcano </a:t>
            </a:r>
            <a:r>
              <a:rPr lang="en-GB" sz="1401" dirty="0"/>
              <a:t>upper </a:t>
            </a:r>
            <a:r>
              <a:rPr lang="en-GB" sz="1401" dirty="0" smtClean="0"/>
              <a:t>half.</a:t>
            </a:r>
            <a:endParaRPr lang="en-GB" sz="1401" dirty="0"/>
          </a:p>
          <a:p>
            <a:pPr marL="285758" indent="-285758">
              <a:buFont typeface="Arial" pitchFamily="34" charset="0"/>
              <a:buChar char="•"/>
            </a:pPr>
            <a:r>
              <a:rPr lang="en-GB" sz="1401" b="1" dirty="0"/>
              <a:t>Constructive</a:t>
            </a:r>
            <a:r>
              <a:rPr lang="en-GB" sz="1401" dirty="0"/>
              <a:t> style </a:t>
            </a:r>
            <a:r>
              <a:rPr lang="en-GB" sz="1401" b="1" dirty="0"/>
              <a:t>continental rifting </a:t>
            </a:r>
            <a:r>
              <a:rPr lang="en-GB" sz="1401" dirty="0"/>
              <a:t>(Sicily pulling away from Italy) has led to the formation a </a:t>
            </a:r>
            <a:r>
              <a:rPr lang="en-GB" sz="1401" b="1" dirty="0"/>
              <a:t>shield volcano </a:t>
            </a:r>
            <a:r>
              <a:rPr lang="en-GB" sz="1401" dirty="0"/>
              <a:t>at base</a:t>
            </a:r>
            <a:r>
              <a:rPr lang="en-GB" sz="1401" b="1" dirty="0"/>
              <a:t>.  </a:t>
            </a:r>
          </a:p>
        </p:txBody>
      </p:sp>
      <p:pic>
        <p:nvPicPr>
          <p:cNvPr id="9" name="Picture 2" descr="EtnaP1-2.jpg">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60648" y="3648665"/>
            <a:ext cx="2245750" cy="1675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2506398" y="3531904"/>
            <a:ext cx="4351604" cy="2032479"/>
          </a:xfrm>
          <a:prstGeom prst="rect">
            <a:avLst/>
          </a:prstGeom>
          <a:noFill/>
        </p:spPr>
        <p:txBody>
          <a:bodyPr wrap="square" rtlCol="0">
            <a:spAutoFit/>
          </a:bodyPr>
          <a:lstStyle/>
          <a:p>
            <a:pPr marL="285758" indent="-285758">
              <a:buFont typeface="Arial" pitchFamily="34" charset="0"/>
              <a:buChar char="•"/>
            </a:pPr>
            <a:r>
              <a:rPr lang="en-GB" sz="1401" b="1" dirty="0"/>
              <a:t>Calderas</a:t>
            </a:r>
            <a:r>
              <a:rPr lang="en-GB" sz="1401" dirty="0"/>
              <a:t> form at the surface when then the </a:t>
            </a:r>
            <a:r>
              <a:rPr lang="en-GB" sz="1401" b="1" dirty="0"/>
              <a:t>crater collapses</a:t>
            </a:r>
            <a:r>
              <a:rPr lang="en-GB" sz="1401" dirty="0"/>
              <a:t> during large eruptions e.g. </a:t>
            </a:r>
            <a:r>
              <a:rPr lang="en-GB" sz="1401" b="1" dirty="0"/>
              <a:t>Valle del </a:t>
            </a:r>
            <a:r>
              <a:rPr lang="en-GB" sz="1401" b="1" dirty="0" err="1"/>
              <a:t>Bove</a:t>
            </a:r>
            <a:r>
              <a:rPr lang="en-GB" sz="1401" dirty="0"/>
              <a:t>.</a:t>
            </a:r>
          </a:p>
          <a:p>
            <a:pPr marL="285758" indent="-285758">
              <a:buFont typeface="Arial" pitchFamily="34" charset="0"/>
              <a:buChar char="•"/>
            </a:pPr>
            <a:r>
              <a:rPr lang="en-GB" sz="1401" b="1" dirty="0"/>
              <a:t>Effusive</a:t>
            </a:r>
            <a:r>
              <a:rPr lang="en-GB" sz="1401" dirty="0"/>
              <a:t> (lava flow) eruptions flow from </a:t>
            </a:r>
            <a:r>
              <a:rPr lang="en-GB" sz="1401" b="1" dirty="0"/>
              <a:t>fissures</a:t>
            </a:r>
            <a:r>
              <a:rPr lang="en-GB" sz="1401" dirty="0"/>
              <a:t> on flanks</a:t>
            </a:r>
          </a:p>
          <a:p>
            <a:pPr marL="285758" indent="-285758">
              <a:buFont typeface="Arial" pitchFamily="34" charset="0"/>
              <a:buChar char="•"/>
            </a:pPr>
            <a:r>
              <a:rPr lang="en-GB" sz="1401" b="1" dirty="0" err="1"/>
              <a:t>Strombolian</a:t>
            </a:r>
            <a:r>
              <a:rPr lang="en-GB" sz="1401" dirty="0"/>
              <a:t> style eruptions erupt from crater.</a:t>
            </a:r>
          </a:p>
          <a:p>
            <a:pPr marL="285758" indent="-285758">
              <a:buFont typeface="Arial" pitchFamily="34" charset="0"/>
              <a:buChar char="•"/>
            </a:pPr>
            <a:r>
              <a:rPr lang="en-GB" sz="1401" dirty="0"/>
              <a:t>Rare </a:t>
            </a:r>
            <a:r>
              <a:rPr lang="en-GB" sz="1401" b="1" dirty="0"/>
              <a:t>pyroclastic flows </a:t>
            </a:r>
            <a:r>
              <a:rPr lang="en-GB" sz="1401" dirty="0"/>
              <a:t>erupt from fissures when rising magma mixes </a:t>
            </a:r>
            <a:r>
              <a:rPr lang="en-GB" sz="1401" dirty="0" smtClean="0"/>
              <a:t>with </a:t>
            </a:r>
            <a:r>
              <a:rPr lang="en-GB" sz="1401" dirty="0"/>
              <a:t>groundwater.</a:t>
            </a:r>
          </a:p>
          <a:p>
            <a:pPr marL="285758" indent="-285758">
              <a:buFont typeface="Arial" pitchFamily="34" charset="0"/>
              <a:buChar char="•"/>
            </a:pPr>
            <a:r>
              <a:rPr lang="en-GB" sz="1401" b="1" dirty="0"/>
              <a:t>Magma</a:t>
            </a:r>
            <a:r>
              <a:rPr lang="en-GB" sz="1401" dirty="0"/>
              <a:t> is generally </a:t>
            </a:r>
            <a:r>
              <a:rPr lang="en-GB" sz="1401" b="1" dirty="0"/>
              <a:t>basaltic</a:t>
            </a:r>
            <a:r>
              <a:rPr lang="en-GB" sz="1401" dirty="0"/>
              <a:t> in nature so is </a:t>
            </a:r>
            <a:r>
              <a:rPr lang="en-GB" sz="1401" dirty="0" smtClean="0"/>
              <a:t>relatively easy </a:t>
            </a:r>
            <a:r>
              <a:rPr lang="en-GB" sz="1401" dirty="0"/>
              <a:t>to manage.</a:t>
            </a:r>
          </a:p>
        </p:txBody>
      </p:sp>
      <p:sp>
        <p:nvSpPr>
          <p:cNvPr id="13" name="Title 1"/>
          <p:cNvSpPr txBox="1">
            <a:spLocks/>
          </p:cNvSpPr>
          <p:nvPr/>
        </p:nvSpPr>
        <p:spPr>
          <a:xfrm>
            <a:off x="260648" y="5712460"/>
            <a:ext cx="5400601" cy="256672"/>
          </a:xfrm>
          <a:prstGeom prst="rect">
            <a:avLst/>
          </a:prstGeom>
          <a:noFill/>
          <a:effectLst/>
        </p:spPr>
        <p:style>
          <a:lnRef idx="0">
            <a:schemeClr val="accent3"/>
          </a:lnRef>
          <a:fillRef idx="3">
            <a:schemeClr val="accent3"/>
          </a:fillRef>
          <a:effectRef idx="3">
            <a:schemeClr val="accent3"/>
          </a:effectRef>
          <a:fontRef idx="minor">
            <a:schemeClr val="lt1"/>
          </a:fontRef>
        </p:style>
        <p:txBody>
          <a:bodyPr vert="horz" lIns="91440" tIns="45721" rIns="91440" bIns="45721"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GB" sz="1400" b="1" u="sng" dirty="0">
                <a:solidFill>
                  <a:schemeClr val="tx1"/>
                </a:solidFill>
              </a:rPr>
              <a:t>Timeline of key events</a:t>
            </a:r>
          </a:p>
        </p:txBody>
      </p:sp>
      <p:sp>
        <p:nvSpPr>
          <p:cNvPr id="14" name="Rectangle 13"/>
          <p:cNvSpPr/>
          <p:nvPr/>
        </p:nvSpPr>
        <p:spPr>
          <a:xfrm>
            <a:off x="3" y="6069956"/>
            <a:ext cx="4838846" cy="3048527"/>
          </a:xfrm>
          <a:prstGeom prst="rect">
            <a:avLst/>
          </a:prstGeom>
        </p:spPr>
        <p:txBody>
          <a:bodyPr wrap="square">
            <a:spAutoFit/>
          </a:bodyPr>
          <a:lstStyle/>
          <a:p>
            <a:pPr marL="285758" indent="-285758">
              <a:buFont typeface="Arial" pitchFamily="34" charset="0"/>
              <a:buChar char="•"/>
            </a:pPr>
            <a:r>
              <a:rPr lang="en-GB" sz="1401" b="1" dirty="0"/>
              <a:t>25</a:t>
            </a:r>
            <a:r>
              <a:rPr lang="en-GB" sz="1401" b="1" baseline="30000" dirty="0"/>
              <a:t>th</a:t>
            </a:r>
            <a:r>
              <a:rPr lang="en-GB" sz="1401" b="1" dirty="0"/>
              <a:t> October 2002 </a:t>
            </a:r>
            <a:r>
              <a:rPr lang="en-GB" sz="1401" dirty="0"/>
              <a:t>– 3.6 magnitude </a:t>
            </a:r>
            <a:r>
              <a:rPr lang="en-GB" sz="1401" dirty="0" smtClean="0"/>
              <a:t>tremors </a:t>
            </a:r>
            <a:r>
              <a:rPr lang="en-GB" sz="1401" dirty="0"/>
              <a:t>(</a:t>
            </a:r>
            <a:r>
              <a:rPr lang="en-GB" sz="1401" dirty="0" smtClean="0"/>
              <a:t>indicated </a:t>
            </a:r>
            <a:r>
              <a:rPr lang="en-GB" sz="1401" dirty="0"/>
              <a:t>magma was rising towards </a:t>
            </a:r>
            <a:r>
              <a:rPr lang="en-GB" sz="1401" dirty="0" smtClean="0"/>
              <a:t>crater.</a:t>
            </a:r>
          </a:p>
          <a:p>
            <a:pPr marL="285758" indent="-285758">
              <a:buFont typeface="Arial" pitchFamily="34" charset="0"/>
              <a:buChar char="•"/>
            </a:pPr>
            <a:endParaRPr lang="en-GB" sz="800" dirty="0" smtClean="0"/>
          </a:p>
          <a:p>
            <a:pPr marL="285758" indent="-285758">
              <a:buFont typeface="Arial" pitchFamily="34" charset="0"/>
              <a:buChar char="•"/>
            </a:pPr>
            <a:r>
              <a:rPr lang="en-GB" sz="1401" b="1" dirty="0" smtClean="0"/>
              <a:t>26</a:t>
            </a:r>
            <a:r>
              <a:rPr lang="en-GB" sz="1401" b="1" baseline="30000" dirty="0" smtClean="0"/>
              <a:t>th</a:t>
            </a:r>
            <a:r>
              <a:rPr lang="en-GB" sz="1401" b="1" dirty="0" smtClean="0"/>
              <a:t> </a:t>
            </a:r>
            <a:r>
              <a:rPr lang="en-GB" sz="1401" b="1" dirty="0"/>
              <a:t>Oct </a:t>
            </a:r>
            <a:r>
              <a:rPr lang="en-GB" sz="1401" dirty="0"/>
              <a:t>– 1km fissure opened on the flanks of the volcano.  Ash plume 3km </a:t>
            </a:r>
            <a:r>
              <a:rPr lang="en-GB" sz="1401" dirty="0" smtClean="0"/>
              <a:t>high. </a:t>
            </a:r>
            <a:r>
              <a:rPr lang="en-GB" sz="1401" dirty="0"/>
              <a:t>Catania airport shut for 2 weeks. </a:t>
            </a:r>
            <a:endParaRPr lang="en-GB" sz="800" dirty="0" smtClean="0"/>
          </a:p>
          <a:p>
            <a:r>
              <a:rPr lang="en-GB" sz="800" dirty="0" smtClean="0"/>
              <a:t> </a:t>
            </a:r>
            <a:endParaRPr lang="en-GB" sz="800" dirty="0"/>
          </a:p>
          <a:p>
            <a:pPr marL="285758" indent="-285758">
              <a:buFont typeface="Arial" pitchFamily="34" charset="0"/>
              <a:buChar char="•"/>
            </a:pPr>
            <a:r>
              <a:rPr lang="en-GB" sz="1401" b="1" dirty="0"/>
              <a:t>28</a:t>
            </a:r>
            <a:r>
              <a:rPr lang="en-GB" sz="1401" b="1" baseline="30000" dirty="0"/>
              <a:t>th</a:t>
            </a:r>
            <a:r>
              <a:rPr lang="en-GB" sz="1401" b="1" dirty="0"/>
              <a:t> Oct - 28</a:t>
            </a:r>
            <a:r>
              <a:rPr lang="en-GB" sz="1401" b="1" baseline="30000" dirty="0"/>
              <a:t>th</a:t>
            </a:r>
            <a:r>
              <a:rPr lang="en-GB" sz="1401" b="1" dirty="0"/>
              <a:t> Jan</a:t>
            </a:r>
            <a:r>
              <a:rPr lang="en-GB" sz="1401" dirty="0"/>
              <a:t>:  20 million cubic metres of lava erupted onto the southern flanks. </a:t>
            </a:r>
            <a:r>
              <a:rPr lang="en-GB" sz="1401" dirty="0" smtClean="0"/>
              <a:t>Skiing </a:t>
            </a:r>
            <a:r>
              <a:rPr lang="en-GB" sz="1401" dirty="0"/>
              <a:t>resort of Piano </a:t>
            </a:r>
            <a:r>
              <a:rPr lang="en-GB" sz="1401" dirty="0" err="1"/>
              <a:t>Provenzana</a:t>
            </a:r>
            <a:r>
              <a:rPr lang="en-GB" sz="1401" dirty="0"/>
              <a:t> destroyed</a:t>
            </a:r>
            <a:r>
              <a:rPr lang="en-GB" sz="1401" dirty="0" smtClean="0"/>
              <a:t>.</a:t>
            </a:r>
          </a:p>
          <a:p>
            <a:pPr marL="285758" indent="-285758">
              <a:buFont typeface="Arial" pitchFamily="34" charset="0"/>
              <a:buChar char="•"/>
            </a:pPr>
            <a:endParaRPr lang="en-GB" sz="800" dirty="0"/>
          </a:p>
          <a:p>
            <a:pPr marL="285758" indent="-285758">
              <a:buFont typeface="Arial" pitchFamily="34" charset="0"/>
              <a:buChar char="•"/>
            </a:pPr>
            <a:r>
              <a:rPr lang="en-GB" sz="1401" b="1" dirty="0"/>
              <a:t>Throughout January 2003 </a:t>
            </a:r>
            <a:r>
              <a:rPr lang="en-GB" sz="1401" dirty="0"/>
              <a:t>– pyroclastic flows from fissures (lava mixed with groundwater) measured 40-50million m</a:t>
            </a:r>
            <a:r>
              <a:rPr lang="en-GB" sz="1401" baseline="30000" dirty="0"/>
              <a:t>3</a:t>
            </a:r>
            <a:r>
              <a:rPr lang="en-GB" sz="1401" dirty="0"/>
              <a:t>.  Catania airport shut again for 2 weeks.  Tephra falls set forests ablaze, leaving 1000 people from Santa </a:t>
            </a:r>
            <a:r>
              <a:rPr lang="en-GB" sz="1401" dirty="0" err="1"/>
              <a:t>Venerina</a:t>
            </a:r>
            <a:r>
              <a:rPr lang="en-GB" sz="1401" dirty="0"/>
              <a:t> homeless</a:t>
            </a:r>
            <a:r>
              <a:rPr lang="en-GB" sz="1401" dirty="0" smtClean="0"/>
              <a:t>.</a:t>
            </a:r>
            <a:endParaRPr lang="en-GB" sz="1401" dirty="0"/>
          </a:p>
        </p:txBody>
      </p:sp>
      <p:pic>
        <p:nvPicPr>
          <p:cNvPr id="15" name="Picture 1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841777" y="6200020"/>
            <a:ext cx="1692695" cy="1128464"/>
          </a:xfrm>
          <a:prstGeom prst="rect">
            <a:avLst/>
          </a:prstGeom>
        </p:spPr>
      </p:pic>
      <p:pic>
        <p:nvPicPr>
          <p:cNvPr id="16" name="Picture 1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840312" y="7594219"/>
            <a:ext cx="1695623" cy="1272598"/>
          </a:xfrm>
          <a:prstGeom prst="rect">
            <a:avLst/>
          </a:prstGeom>
        </p:spPr>
      </p:pic>
    </p:spTree>
    <p:extLst>
      <p:ext uri="{BB962C8B-B14F-4D97-AF65-F5344CB8AC3E}">
        <p14:creationId xmlns:p14="http://schemas.microsoft.com/office/powerpoint/2010/main" val="73321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61087" y="205387"/>
            <a:ext cx="4133900" cy="268660"/>
          </a:xfrm>
          <a:prstGeom prst="rect">
            <a:avLst/>
          </a:prstGeom>
          <a:noFill/>
          <a:effectLst/>
        </p:spPr>
        <p:style>
          <a:lnRef idx="0">
            <a:schemeClr val="accent3"/>
          </a:lnRef>
          <a:fillRef idx="3">
            <a:schemeClr val="accent3"/>
          </a:fillRef>
          <a:effectRef idx="3">
            <a:schemeClr val="accent3"/>
          </a:effectRef>
          <a:fontRef idx="minor">
            <a:schemeClr val="lt1"/>
          </a:fontRef>
        </p:style>
        <p:txBody>
          <a:bodyPr vert="horz" lIns="91440" tIns="45721" rIns="91440" bIns="45721"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GB" sz="1400" b="1" u="sng" dirty="0">
                <a:solidFill>
                  <a:schemeClr val="tx1"/>
                </a:solidFill>
              </a:rPr>
              <a:t>Key impacts</a:t>
            </a:r>
          </a:p>
        </p:txBody>
      </p:sp>
      <p:sp>
        <p:nvSpPr>
          <p:cNvPr id="5" name="Rectangle 4"/>
          <p:cNvSpPr/>
          <p:nvPr/>
        </p:nvSpPr>
        <p:spPr>
          <a:xfrm>
            <a:off x="42119" y="625389"/>
            <a:ext cx="5333973" cy="2248051"/>
          </a:xfrm>
          <a:prstGeom prst="rect">
            <a:avLst/>
          </a:prstGeom>
        </p:spPr>
        <p:txBody>
          <a:bodyPr wrap="square">
            <a:spAutoFit/>
          </a:bodyPr>
          <a:lstStyle/>
          <a:p>
            <a:pPr marL="342909" indent="-342909">
              <a:buFont typeface="Arial" pitchFamily="34" charset="0"/>
              <a:buChar char="•"/>
            </a:pPr>
            <a:r>
              <a:rPr lang="en-GB" sz="1401" dirty="0"/>
              <a:t>Ski resorts of Piano </a:t>
            </a:r>
            <a:r>
              <a:rPr lang="en-GB" sz="1401" dirty="0" err="1"/>
              <a:t>Provenzana</a:t>
            </a:r>
            <a:r>
              <a:rPr lang="en-GB" sz="1401" dirty="0"/>
              <a:t> and </a:t>
            </a:r>
            <a:r>
              <a:rPr lang="en-GB" sz="1401" dirty="0" err="1"/>
              <a:t>Rifugio</a:t>
            </a:r>
            <a:r>
              <a:rPr lang="en-GB" sz="1401" dirty="0"/>
              <a:t> </a:t>
            </a:r>
            <a:r>
              <a:rPr lang="en-GB" sz="1401" dirty="0" err="1"/>
              <a:t>Sapienza</a:t>
            </a:r>
            <a:r>
              <a:rPr lang="en-GB" sz="1401" dirty="0"/>
              <a:t> destroyed by </a:t>
            </a:r>
            <a:r>
              <a:rPr lang="en-GB" sz="1401" b="1" dirty="0"/>
              <a:t>lava flows</a:t>
            </a:r>
          </a:p>
          <a:p>
            <a:pPr marL="342909" indent="-342909">
              <a:buFont typeface="Arial" pitchFamily="34" charset="0"/>
              <a:buChar char="•"/>
            </a:pPr>
            <a:r>
              <a:rPr lang="en-GB" sz="1401" dirty="0"/>
              <a:t>Catania </a:t>
            </a:r>
            <a:r>
              <a:rPr lang="en-GB" sz="1401" b="1" dirty="0"/>
              <a:t>airport shut </a:t>
            </a:r>
            <a:r>
              <a:rPr lang="en-GB" sz="1401" dirty="0"/>
              <a:t>for several weeks – affecting winter </a:t>
            </a:r>
            <a:r>
              <a:rPr lang="en-GB" sz="1401" dirty="0" smtClean="0"/>
              <a:t>tourism.</a:t>
            </a:r>
            <a:endParaRPr lang="en-GB" sz="1401" dirty="0"/>
          </a:p>
          <a:p>
            <a:pPr marL="342909" indent="-342909">
              <a:buFont typeface="Arial" pitchFamily="34" charset="0"/>
              <a:buChar char="•"/>
            </a:pPr>
            <a:r>
              <a:rPr lang="en-GB" sz="1401" dirty="0"/>
              <a:t>Residential areas (e.g. </a:t>
            </a:r>
            <a:r>
              <a:rPr lang="en-GB" sz="1401" dirty="0" err="1"/>
              <a:t>Linguaglossa</a:t>
            </a:r>
            <a:r>
              <a:rPr lang="en-GB" sz="1401" dirty="0"/>
              <a:t>) were </a:t>
            </a:r>
            <a:r>
              <a:rPr lang="en-GB" sz="1401" b="1" dirty="0"/>
              <a:t>evacuated</a:t>
            </a:r>
            <a:r>
              <a:rPr lang="en-GB" sz="1401" dirty="0"/>
              <a:t> = 1000 people </a:t>
            </a:r>
            <a:r>
              <a:rPr lang="en-GB" sz="1401" dirty="0" smtClean="0"/>
              <a:t>left their homes.</a:t>
            </a:r>
          </a:p>
          <a:p>
            <a:pPr marL="342909" indent="-342909">
              <a:buFont typeface="Arial" pitchFamily="34" charset="0"/>
              <a:buChar char="•"/>
            </a:pPr>
            <a:r>
              <a:rPr lang="en-GB" sz="1401" dirty="0" smtClean="0"/>
              <a:t>Hundreds </a:t>
            </a:r>
            <a:r>
              <a:rPr lang="en-GB" sz="1401" dirty="0"/>
              <a:t>of hectares of </a:t>
            </a:r>
            <a:r>
              <a:rPr lang="en-GB" sz="1401" b="1" dirty="0"/>
              <a:t>forest</a:t>
            </a:r>
            <a:r>
              <a:rPr lang="en-GB" sz="1401" dirty="0"/>
              <a:t> were destroyed.</a:t>
            </a:r>
          </a:p>
          <a:p>
            <a:pPr marL="342909" indent="-342909">
              <a:buFont typeface="Arial" pitchFamily="34" charset="0"/>
              <a:buChar char="•"/>
            </a:pPr>
            <a:r>
              <a:rPr lang="en-GB" sz="1401" dirty="0"/>
              <a:t>300 </a:t>
            </a:r>
            <a:r>
              <a:rPr lang="en-GB" sz="1401" b="1" dirty="0"/>
              <a:t>family businesses </a:t>
            </a:r>
            <a:r>
              <a:rPr lang="en-GB" sz="1401" dirty="0"/>
              <a:t>affected = loss of earnings for many people. </a:t>
            </a:r>
          </a:p>
          <a:p>
            <a:pPr marL="342909" indent="-342909">
              <a:buFont typeface="Arial" pitchFamily="34" charset="0"/>
              <a:buChar char="•"/>
            </a:pPr>
            <a:r>
              <a:rPr lang="en-GB" sz="1401" b="1" dirty="0"/>
              <a:t>Ski schools </a:t>
            </a:r>
            <a:r>
              <a:rPr lang="en-GB" sz="1401" dirty="0"/>
              <a:t>closed = many people leaving the island to find work.</a:t>
            </a:r>
          </a:p>
          <a:p>
            <a:pPr marL="342909" indent="-342909">
              <a:buFont typeface="Arial" pitchFamily="34" charset="0"/>
              <a:buChar char="•"/>
            </a:pPr>
            <a:r>
              <a:rPr lang="en-GB" sz="1401" dirty="0"/>
              <a:t>75% of local </a:t>
            </a:r>
            <a:r>
              <a:rPr lang="en-GB" sz="1401" b="1" dirty="0"/>
              <a:t>agricultural jobs lost </a:t>
            </a:r>
            <a:r>
              <a:rPr lang="en-GB" sz="1401" dirty="0"/>
              <a:t>(produce couldn’t be harvested) = 140 million euros lost in the local economy</a:t>
            </a:r>
            <a:r>
              <a:rPr lang="en-GB" sz="1401" dirty="0" smtClean="0"/>
              <a:t>.</a:t>
            </a:r>
            <a:endParaRPr lang="en-GB" sz="1401" dirty="0"/>
          </a:p>
        </p:txBody>
      </p:sp>
      <p:sp>
        <p:nvSpPr>
          <p:cNvPr id="8" name="Title 1"/>
          <p:cNvSpPr txBox="1">
            <a:spLocks/>
          </p:cNvSpPr>
          <p:nvPr/>
        </p:nvSpPr>
        <p:spPr>
          <a:xfrm>
            <a:off x="261087" y="3348775"/>
            <a:ext cx="4176464" cy="208116"/>
          </a:xfrm>
          <a:prstGeom prst="rect">
            <a:avLst/>
          </a:prstGeom>
          <a:noFill/>
          <a:effectLst/>
        </p:spPr>
        <p:style>
          <a:lnRef idx="0">
            <a:schemeClr val="accent3"/>
          </a:lnRef>
          <a:fillRef idx="3">
            <a:schemeClr val="accent3"/>
          </a:fillRef>
          <a:effectRef idx="3">
            <a:schemeClr val="accent3"/>
          </a:effectRef>
          <a:fontRef idx="minor">
            <a:schemeClr val="lt1"/>
          </a:fontRef>
        </p:style>
        <p:txBody>
          <a:bodyPr vert="horz" lIns="91440" tIns="45721" rIns="91440" bIns="45721"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GB" sz="1400" b="1" u="sng" dirty="0">
                <a:solidFill>
                  <a:schemeClr val="tx1"/>
                </a:solidFill>
              </a:rPr>
              <a:t>How are eruptions predicted?</a:t>
            </a:r>
          </a:p>
        </p:txBody>
      </p:sp>
      <p:sp>
        <p:nvSpPr>
          <p:cNvPr id="9" name="Rectangle 8"/>
          <p:cNvSpPr/>
          <p:nvPr/>
        </p:nvSpPr>
        <p:spPr>
          <a:xfrm>
            <a:off x="261087" y="3632461"/>
            <a:ext cx="6224127" cy="523477"/>
          </a:xfrm>
          <a:prstGeom prst="rect">
            <a:avLst/>
          </a:prstGeom>
        </p:spPr>
        <p:txBody>
          <a:bodyPr wrap="square">
            <a:spAutoFit/>
          </a:bodyPr>
          <a:lstStyle/>
          <a:p>
            <a:r>
              <a:rPr lang="en-GB" sz="1401" dirty="0"/>
              <a:t>Since 1971 – aerial photos used to map locations of previous flank eruptions.  Hazard map produced as a result (to identify areas at risk of lava/pyroclastic flows</a:t>
            </a:r>
            <a:r>
              <a:rPr lang="en-GB" sz="1401" dirty="0" smtClean="0"/>
              <a:t>).</a:t>
            </a:r>
            <a:endParaRPr lang="en-GB" sz="1401" dirty="0"/>
          </a:p>
        </p:txBody>
      </p:sp>
      <p:pic>
        <p:nvPicPr>
          <p:cNvPr id="10" name="Picture 9"/>
          <p:cNvPicPr>
            <a:picLocks noChangeAspect="1"/>
          </p:cNvPicPr>
          <p:nvPr/>
        </p:nvPicPr>
        <p:blipFill>
          <a:blip r:embed="rId2"/>
          <a:stretch>
            <a:fillRect/>
          </a:stretch>
        </p:blipFill>
        <p:spPr>
          <a:xfrm>
            <a:off x="261087" y="4420002"/>
            <a:ext cx="6335834" cy="2425436"/>
          </a:xfrm>
          <a:prstGeom prst="rect">
            <a:avLst/>
          </a:prstGeom>
        </p:spPr>
      </p:pic>
      <p:sp>
        <p:nvSpPr>
          <p:cNvPr id="11" name="Rectangle 10"/>
          <p:cNvSpPr/>
          <p:nvPr/>
        </p:nvSpPr>
        <p:spPr>
          <a:xfrm>
            <a:off x="196443" y="7245977"/>
            <a:ext cx="6353413" cy="1385764"/>
          </a:xfrm>
          <a:prstGeom prst="rect">
            <a:avLst/>
          </a:prstGeom>
        </p:spPr>
        <p:txBody>
          <a:bodyPr wrap="square">
            <a:spAutoFit/>
          </a:bodyPr>
          <a:lstStyle/>
          <a:p>
            <a:pPr lvl="0"/>
            <a:r>
              <a:rPr lang="en-GB" sz="1401" dirty="0"/>
              <a:t>The </a:t>
            </a:r>
            <a:r>
              <a:rPr lang="en-GB" sz="1401" b="1" dirty="0" err="1"/>
              <a:t>instituto</a:t>
            </a:r>
            <a:r>
              <a:rPr lang="en-GB" sz="1401" b="1" dirty="0"/>
              <a:t> </a:t>
            </a:r>
            <a:r>
              <a:rPr lang="en-GB" sz="1401" b="1" dirty="0" err="1"/>
              <a:t>Nazionale</a:t>
            </a:r>
            <a:r>
              <a:rPr lang="en-GB" sz="1401" b="1" dirty="0"/>
              <a:t> di </a:t>
            </a:r>
            <a:r>
              <a:rPr lang="en-GB" sz="1401" b="1" dirty="0" err="1"/>
              <a:t>Geofisica</a:t>
            </a:r>
            <a:r>
              <a:rPr lang="en-GB" sz="1401" b="1" dirty="0"/>
              <a:t> e </a:t>
            </a:r>
            <a:r>
              <a:rPr lang="en-GB" sz="1401" b="1" dirty="0" err="1"/>
              <a:t>Vulcanologia</a:t>
            </a:r>
            <a:r>
              <a:rPr lang="en-GB" sz="1401" b="1" dirty="0"/>
              <a:t> (INGV) </a:t>
            </a:r>
            <a:r>
              <a:rPr lang="en-GB" sz="1401" dirty="0"/>
              <a:t>has monitored the volcano 20 years with a permanent network of remote sensors connected to the eruption centre in </a:t>
            </a:r>
            <a:r>
              <a:rPr lang="en-GB" sz="1401" dirty="0" smtClean="0"/>
              <a:t>Catania:</a:t>
            </a:r>
          </a:p>
          <a:p>
            <a:pPr lvl="0"/>
            <a:endParaRPr lang="en-GB" sz="1401" b="1" dirty="0" smtClean="0"/>
          </a:p>
          <a:p>
            <a:pPr lvl="0"/>
            <a:endParaRPr lang="en-GB" sz="1401" b="1" dirty="0"/>
          </a:p>
          <a:p>
            <a:pPr marL="342909" indent="-342909">
              <a:buFont typeface="Arial" pitchFamily="34" charset="0"/>
              <a:buChar char="•"/>
            </a:pPr>
            <a:endParaRPr lang="en-GB" sz="1401" b="1" dirty="0"/>
          </a:p>
        </p:txBody>
      </p:sp>
      <p:pic>
        <p:nvPicPr>
          <p:cNvPr id="12" name="Picture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15069" y="7938859"/>
            <a:ext cx="1357841" cy="1018381"/>
          </a:xfrm>
          <a:prstGeom prst="rect">
            <a:avLst/>
          </a:prstGeom>
        </p:spPr>
      </p:pic>
      <p:pic>
        <p:nvPicPr>
          <p:cNvPr id="13" name="Picture 1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426916" y="722088"/>
            <a:ext cx="1164276" cy="776184"/>
          </a:xfrm>
          <a:prstGeom prst="rect">
            <a:avLst/>
          </a:prstGeom>
        </p:spPr>
      </p:pic>
      <p:pic>
        <p:nvPicPr>
          <p:cNvPr id="14" name="Picture 1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421375" y="1840426"/>
            <a:ext cx="1169818" cy="781651"/>
          </a:xfrm>
          <a:prstGeom prst="rect">
            <a:avLst/>
          </a:prstGeom>
        </p:spPr>
      </p:pic>
      <p:sp>
        <p:nvSpPr>
          <p:cNvPr id="2" name="Rectangle 1"/>
          <p:cNvSpPr/>
          <p:nvPr/>
        </p:nvSpPr>
        <p:spPr>
          <a:xfrm>
            <a:off x="219497" y="8078173"/>
            <a:ext cx="4990801" cy="954107"/>
          </a:xfrm>
          <a:prstGeom prst="rect">
            <a:avLst/>
          </a:prstGeom>
        </p:spPr>
        <p:txBody>
          <a:bodyPr wrap="square">
            <a:spAutoFit/>
          </a:bodyPr>
          <a:lstStyle/>
          <a:p>
            <a:pPr lvl="0"/>
            <a:r>
              <a:rPr lang="en-GB" sz="1400" b="1" dirty="0"/>
              <a:t>Seismometers</a:t>
            </a:r>
            <a:r>
              <a:rPr lang="en-GB" sz="1400" dirty="0"/>
              <a:t> to measure rising magma;</a:t>
            </a:r>
          </a:p>
          <a:p>
            <a:pPr lvl="0"/>
            <a:r>
              <a:rPr lang="en-GB" sz="1400" b="1" dirty="0" err="1"/>
              <a:t>Tiltmeters</a:t>
            </a:r>
            <a:r>
              <a:rPr lang="en-GB" sz="1400" dirty="0"/>
              <a:t> to measure changes in slope angle;</a:t>
            </a:r>
          </a:p>
          <a:p>
            <a:pPr lvl="0"/>
            <a:r>
              <a:rPr lang="en-GB" sz="1400" b="1" dirty="0"/>
              <a:t>Sulphur dioxide </a:t>
            </a:r>
            <a:r>
              <a:rPr lang="en-GB" sz="1400" dirty="0"/>
              <a:t>and </a:t>
            </a:r>
            <a:r>
              <a:rPr lang="en-GB" sz="1400" b="1" dirty="0"/>
              <a:t>radon gas </a:t>
            </a:r>
            <a:r>
              <a:rPr lang="en-GB" sz="1400" dirty="0"/>
              <a:t>levels measured from </a:t>
            </a:r>
            <a:r>
              <a:rPr lang="en-GB" sz="1400" dirty="0" smtClean="0"/>
              <a:t>summit;</a:t>
            </a:r>
            <a:endParaRPr lang="en-GB" sz="1400" dirty="0"/>
          </a:p>
          <a:p>
            <a:pPr lvl="0"/>
            <a:r>
              <a:rPr lang="en-GB" sz="1400" b="1" dirty="0"/>
              <a:t>Aerial observation </a:t>
            </a:r>
            <a:r>
              <a:rPr lang="en-GB" sz="1400" dirty="0"/>
              <a:t>of craters on Etna’s surface from helicopter.</a:t>
            </a:r>
          </a:p>
        </p:txBody>
      </p:sp>
    </p:spTree>
    <p:extLst>
      <p:ext uri="{BB962C8B-B14F-4D97-AF65-F5344CB8AC3E}">
        <p14:creationId xmlns:p14="http://schemas.microsoft.com/office/powerpoint/2010/main" val="871370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65808" y="260102"/>
            <a:ext cx="6201817" cy="282414"/>
          </a:xfrm>
          <a:prstGeom prst="rect">
            <a:avLst/>
          </a:prstGeom>
          <a:noFill/>
          <a:effectLst/>
        </p:spPr>
        <p:style>
          <a:lnRef idx="0">
            <a:schemeClr val="accent3"/>
          </a:lnRef>
          <a:fillRef idx="3">
            <a:schemeClr val="accent3"/>
          </a:fillRef>
          <a:effectRef idx="3">
            <a:schemeClr val="accent3"/>
          </a:effectRef>
          <a:fontRef idx="minor">
            <a:schemeClr val="lt1"/>
          </a:fontRef>
        </p:style>
        <p:txBody>
          <a:bodyPr vert="horz" lIns="91440" tIns="45721" rIns="91440" bIns="45721"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GB" sz="1400" b="1" u="sng" dirty="0">
                <a:solidFill>
                  <a:schemeClr val="tx1"/>
                </a:solidFill>
              </a:rPr>
              <a:t>How were eruptions managed?</a:t>
            </a:r>
          </a:p>
        </p:txBody>
      </p:sp>
      <p:sp>
        <p:nvSpPr>
          <p:cNvPr id="5" name="Content Placeholder 2"/>
          <p:cNvSpPr>
            <a:spLocks noGrp="1"/>
          </p:cNvSpPr>
          <p:nvPr>
            <p:ph idx="1"/>
          </p:nvPr>
        </p:nvSpPr>
        <p:spPr>
          <a:xfrm>
            <a:off x="62879" y="658679"/>
            <a:ext cx="4349463" cy="5073428"/>
          </a:xfrm>
        </p:spPr>
        <p:txBody>
          <a:bodyPr>
            <a:noAutofit/>
          </a:bodyPr>
          <a:lstStyle/>
          <a:p>
            <a:r>
              <a:rPr lang="en-GB" sz="1401" dirty="0"/>
              <a:t>Bulldozers were used to crack tarmac to build barriers in a car park to create a channel to direct the lava away from residential areas at </a:t>
            </a:r>
            <a:r>
              <a:rPr lang="en-GB" sz="1401" dirty="0" err="1"/>
              <a:t>Linguaglossa</a:t>
            </a:r>
            <a:r>
              <a:rPr lang="en-GB" sz="1401" dirty="0"/>
              <a:t>. </a:t>
            </a:r>
          </a:p>
          <a:p>
            <a:r>
              <a:rPr lang="en-GB" sz="1401" dirty="0"/>
              <a:t>Dams of soil and volcanic rock were put up to protect </a:t>
            </a:r>
            <a:r>
              <a:rPr lang="en-GB" sz="1401" dirty="0" err="1"/>
              <a:t>Zafferena</a:t>
            </a:r>
            <a:r>
              <a:rPr lang="en-GB" sz="1401" dirty="0"/>
              <a:t>.  These </a:t>
            </a:r>
            <a:r>
              <a:rPr lang="en-GB" sz="1401" dirty="0" smtClean="0"/>
              <a:t>failed </a:t>
            </a:r>
            <a:r>
              <a:rPr lang="en-GB" sz="1401" dirty="0"/>
              <a:t>on 9</a:t>
            </a:r>
            <a:r>
              <a:rPr lang="en-GB" sz="1401" baseline="30000" dirty="0"/>
              <a:t>th</a:t>
            </a:r>
            <a:r>
              <a:rPr lang="en-GB" sz="1401" dirty="0"/>
              <a:t> April.  Explosives instead used to divert lava flows.</a:t>
            </a:r>
          </a:p>
          <a:p>
            <a:endParaRPr lang="en-GB" sz="1401" dirty="0"/>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412342" y="694200"/>
            <a:ext cx="1924655" cy="1242005"/>
          </a:xfrm>
          <a:prstGeom prst="rect">
            <a:avLst/>
          </a:prstGeom>
        </p:spPr>
      </p:pic>
      <p:sp>
        <p:nvSpPr>
          <p:cNvPr id="7" name="Rectangle 6"/>
          <p:cNvSpPr/>
          <p:nvPr/>
        </p:nvSpPr>
        <p:spPr>
          <a:xfrm>
            <a:off x="1625600" y="2326453"/>
            <a:ext cx="4842025" cy="2894510"/>
          </a:xfrm>
          <a:prstGeom prst="rect">
            <a:avLst/>
          </a:prstGeom>
        </p:spPr>
        <p:txBody>
          <a:bodyPr wrap="square">
            <a:spAutoFit/>
          </a:bodyPr>
          <a:lstStyle/>
          <a:p>
            <a:pPr marL="342909" indent="-342909">
              <a:buFont typeface="Arial" pitchFamily="34" charset="0"/>
              <a:buChar char="•"/>
            </a:pPr>
            <a:r>
              <a:rPr lang="en-GB" sz="1401" dirty="0"/>
              <a:t>The Italian Army used helicopters to divert lava flows with 2ton concrete blocks.  THESE WERE SUCCESSFUL – lavas stopped 850m short of </a:t>
            </a:r>
            <a:r>
              <a:rPr lang="en-GB" sz="1401" dirty="0" err="1"/>
              <a:t>Zafferena</a:t>
            </a:r>
            <a:r>
              <a:rPr lang="en-GB" sz="1401" dirty="0" smtClean="0"/>
              <a:t>.</a:t>
            </a:r>
          </a:p>
          <a:p>
            <a:pPr marL="342909" indent="-342909">
              <a:buFont typeface="Arial" pitchFamily="34" charset="0"/>
              <a:buChar char="•"/>
            </a:pPr>
            <a:endParaRPr lang="en-GB" sz="700" dirty="0"/>
          </a:p>
          <a:p>
            <a:pPr marL="342909" indent="-342909">
              <a:buFont typeface="Arial" pitchFamily="34" charset="0"/>
              <a:buChar char="•"/>
            </a:pPr>
            <a:r>
              <a:rPr lang="en-GB" sz="1401" dirty="0"/>
              <a:t>Tax breaks were given to some people affected to help them survive the impacts of the eruption</a:t>
            </a:r>
            <a:r>
              <a:rPr lang="en-GB" sz="1401" dirty="0" smtClean="0"/>
              <a:t>.</a:t>
            </a:r>
          </a:p>
          <a:p>
            <a:pPr marL="342909" indent="-342909">
              <a:buFont typeface="Arial" pitchFamily="34" charset="0"/>
              <a:buChar char="•"/>
            </a:pPr>
            <a:endParaRPr lang="en-GB" sz="700" dirty="0"/>
          </a:p>
          <a:p>
            <a:pPr marL="342909" indent="-342909">
              <a:buFont typeface="Arial" pitchFamily="34" charset="0"/>
              <a:buChar char="•"/>
            </a:pPr>
            <a:r>
              <a:rPr lang="en-GB" sz="1401" dirty="0"/>
              <a:t>£5.6 million was used as immediate financial assistance</a:t>
            </a:r>
            <a:r>
              <a:rPr lang="en-GB" sz="1401" dirty="0" smtClean="0"/>
              <a:t>.</a:t>
            </a:r>
          </a:p>
          <a:p>
            <a:pPr marL="342909" indent="-342909">
              <a:buFont typeface="Arial" pitchFamily="34" charset="0"/>
              <a:buChar char="•"/>
            </a:pPr>
            <a:endParaRPr lang="en-GB" sz="700" dirty="0"/>
          </a:p>
          <a:p>
            <a:pPr marL="342909" indent="-342909">
              <a:buFont typeface="Arial" pitchFamily="34" charset="0"/>
              <a:buChar char="•"/>
            </a:pPr>
            <a:r>
              <a:rPr lang="en-GB" sz="1401" dirty="0"/>
              <a:t>Houses have sloping roofs – prevent collapse (ash falls</a:t>
            </a:r>
            <a:r>
              <a:rPr lang="en-GB" sz="1401" dirty="0" smtClean="0"/>
              <a:t>).</a:t>
            </a:r>
          </a:p>
          <a:p>
            <a:pPr marL="342909" indent="-342909">
              <a:buFont typeface="Arial" pitchFamily="34" charset="0"/>
              <a:buChar char="•"/>
            </a:pPr>
            <a:endParaRPr lang="en-GB" sz="700" dirty="0"/>
          </a:p>
          <a:p>
            <a:pPr marL="342909" indent="-342909">
              <a:buFont typeface="Arial" pitchFamily="34" charset="0"/>
              <a:buChar char="•"/>
            </a:pPr>
            <a:r>
              <a:rPr lang="en-GB" sz="1401" dirty="0"/>
              <a:t>HOWEVER, in most instances, local people rebuilt their own properties from salvaged materials relocated elsewhere.  Government intervention is generally quite rare.</a:t>
            </a:r>
          </a:p>
          <a:p>
            <a:pPr marL="342909" indent="-342909">
              <a:buFont typeface="Arial" pitchFamily="34" charset="0"/>
              <a:buChar char="•"/>
            </a:pPr>
            <a:endParaRPr lang="en-GB" sz="1401"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5812" y="2377644"/>
            <a:ext cx="1329788" cy="871012"/>
          </a:xfrm>
          <a:prstGeom prst="rect">
            <a:avLst/>
          </a:prstGeom>
        </p:spPr>
      </p:pic>
      <p:pic>
        <p:nvPicPr>
          <p:cNvPr id="9" name="Picture 8"/>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65808" y="3650150"/>
            <a:ext cx="1359792" cy="930385"/>
          </a:xfrm>
          <a:prstGeom prst="rect">
            <a:avLst/>
          </a:prstGeom>
        </p:spPr>
      </p:pic>
    </p:spTree>
    <p:extLst>
      <p:ext uri="{BB962C8B-B14F-4D97-AF65-F5344CB8AC3E}">
        <p14:creationId xmlns:p14="http://schemas.microsoft.com/office/powerpoint/2010/main" val="453123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u="sng" dirty="0"/>
              <a:t>Perceptions of Risk for Volcanic Hazards at </a:t>
            </a:r>
            <a:r>
              <a:rPr lang="en-GB" sz="2800" b="1" u="sng" dirty="0" err="1"/>
              <a:t>Vesuvio</a:t>
            </a:r>
            <a:r>
              <a:rPr lang="en-GB" sz="2800" b="1" u="sng" dirty="0"/>
              <a:t> and Etna, Italy                                                     </a:t>
            </a:r>
            <a:r>
              <a:rPr lang="en-GB" sz="2800" dirty="0"/>
              <a:t>The Australasian Journal of Disaster and Trauma Studies</a:t>
            </a:r>
            <a:br>
              <a:rPr lang="en-GB" sz="2800" dirty="0"/>
            </a:br>
            <a:endParaRPr lang="en-GB" sz="2800" dirty="0"/>
          </a:p>
        </p:txBody>
      </p:sp>
      <p:sp>
        <p:nvSpPr>
          <p:cNvPr id="3" name="Content Placeholder 2"/>
          <p:cNvSpPr>
            <a:spLocks noGrp="1"/>
          </p:cNvSpPr>
          <p:nvPr>
            <p:ph idx="1"/>
          </p:nvPr>
        </p:nvSpPr>
        <p:spPr>
          <a:xfrm>
            <a:off x="0" y="2045970"/>
            <a:ext cx="6858000" cy="7098030"/>
          </a:xfrm>
        </p:spPr>
        <p:txBody>
          <a:bodyPr>
            <a:normAutofit lnSpcReduction="10000"/>
          </a:bodyPr>
          <a:lstStyle/>
          <a:p>
            <a:r>
              <a:rPr lang="en-GB" u="sng" dirty="0"/>
              <a:t>Summary statement for Etna</a:t>
            </a:r>
            <a:endParaRPr lang="en-GB" dirty="0"/>
          </a:p>
          <a:p>
            <a:r>
              <a:rPr lang="en-GB" dirty="0"/>
              <a:t>At Etna, where the population has had numerous and recent experiences with the effects of eruptions, the salience of the threat is relatively high. When asked to list the most serious problems facing their communities, the volcano was the third most commonly mentioned issue. Approximately 47% of Etna residents think about the possibility of an eruption “often”, “very often” or “almost always”, indicating that for many, the hazards facing them are quite apparent. Furthermore, while these residents rated the likelihood of an eruption within the next five years as significantly higher than did those at </a:t>
            </a:r>
            <a:r>
              <a:rPr lang="en-GB" dirty="0" err="1"/>
              <a:t>Vesuvio</a:t>
            </a:r>
            <a:r>
              <a:rPr lang="en-GB" dirty="0"/>
              <a:t>, which is in all probability an accurate perception, they also tended to be less concerned about the possible severity of consequences of such an eruption. They feel that they have control over their exposure to the eruption’s effects, they rate their own preparedness and that of their government officials as fairly high, and they have relatively strong bonds to their community. It would seem that residents of the towns surrounding Etna are displaying realistic and objective patterns of risk perception that most government officials in at-risk areas could only hope for. It is likely that this positive state of affairs is attributable to the government’s success in protecting citizens during Etna’s 2001 and 2002-2003 eruptions.</a:t>
            </a:r>
          </a:p>
          <a:p>
            <a:pPr marL="0" indent="0">
              <a:buNone/>
            </a:pPr>
            <a:endParaRPr lang="en-GB" dirty="0"/>
          </a:p>
        </p:txBody>
      </p:sp>
    </p:spTree>
    <p:extLst>
      <p:ext uri="{BB962C8B-B14F-4D97-AF65-F5344CB8AC3E}">
        <p14:creationId xmlns:p14="http://schemas.microsoft.com/office/powerpoint/2010/main" val="1935402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DFDC108911E5A42BFF1627DC4BFD37C" ma:contentTypeVersion="1" ma:contentTypeDescription="Create a new document." ma:contentTypeScope="" ma:versionID="4dca7180ccb05fcd7cbcf7241bc8c3a0">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AAB04DC-775F-4521-8303-6C369F34228A}">
  <ds:schemaRefs>
    <ds:schemaRef ds:uri="http://schemas.microsoft.com/sharepoint/v3/contenttype/forms"/>
  </ds:schemaRefs>
</ds:datastoreItem>
</file>

<file path=customXml/itemProps2.xml><?xml version="1.0" encoding="utf-8"?>
<ds:datastoreItem xmlns:ds="http://schemas.openxmlformats.org/officeDocument/2006/customXml" ds:itemID="{0E1F30D2-56D8-4AFD-9D26-8810215A5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6DBD6D-31DF-43CD-8D3B-DD7F76952903}">
  <ds:schemaRefs>
    <ds:schemaRef ds:uri="http://schemas.microsoft.com/sharepoint/v3"/>
    <ds:schemaRef ds:uri="http://purl.org/dc/elements/1.1/"/>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143</TotalTime>
  <Words>878</Words>
  <Application>Microsoft Office PowerPoint</Application>
  <PresentationFormat>On-screen Show (4:3)</PresentationFormat>
  <Paragraphs>51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Perceptions of Risk for Volcanic Hazards at Vesuvio and Etna, Italy                                                     The Australasian Journal of Disaster and Trauma Studies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 Hooper</dc:creator>
  <cp:lastModifiedBy>Deborah Knox</cp:lastModifiedBy>
  <cp:revision>10</cp:revision>
  <dcterms:created xsi:type="dcterms:W3CDTF">2019-10-02T13:51:59Z</dcterms:created>
  <dcterms:modified xsi:type="dcterms:W3CDTF">2021-09-10T08:16:27Z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0x010100ADFDC108911E5A42BFF1627DC4BFD37C</vt:lpwstr>
  </property>
</Properties>
</file>