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257" r:id="rId5"/>
    <p:sldId id="266" r:id="rId6"/>
    <p:sldId id="258" r:id="rId7"/>
    <p:sldId id="259" r:id="rId8"/>
    <p:sldId id="260" r:id="rId9"/>
    <p:sldId id="261" r:id="rId10"/>
    <p:sldId id="262" r:id="rId11"/>
    <p:sldId id="263" r:id="rId12"/>
    <p:sldId id="272" r:id="rId13"/>
    <p:sldId id="271" r:id="rId14"/>
    <p:sldId id="265" r:id="rId15"/>
    <p:sldId id="270" r:id="rId16"/>
    <p:sldId id="268" r:id="rId17"/>
    <p:sldId id="273" r:id="rId18"/>
    <p:sldId id="264" r:id="rId19"/>
  </p:sldIdLst>
  <p:sldSz cx="9144000" cy="6858000" type="screen4x3"/>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105" d="100"/>
          <a:sy n="105" d="100"/>
        </p:scale>
        <p:origin x="120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B3FBA86-BE4F-4075-B74C-F7331B05629A}"/>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GB"/>
          </a:p>
        </p:txBody>
      </p:sp>
      <p:sp>
        <p:nvSpPr>
          <p:cNvPr id="3" name="Date Placeholder 2">
            <a:extLst>
              <a:ext uri="{FF2B5EF4-FFF2-40B4-BE49-F238E27FC236}">
                <a16:creationId xmlns:a16="http://schemas.microsoft.com/office/drawing/2014/main" id="{A002986B-F7E4-48A5-AF07-14F7C7B58299}"/>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C5CCF752-ECC3-4576-845E-53E70E54B376}" type="datetimeFigureOut">
              <a:rPr lang="en-GB" smtClean="0"/>
              <a:t>05/07/2019</a:t>
            </a:fld>
            <a:endParaRPr lang="en-GB"/>
          </a:p>
        </p:txBody>
      </p:sp>
      <p:sp>
        <p:nvSpPr>
          <p:cNvPr id="4" name="Footer Placeholder 3">
            <a:extLst>
              <a:ext uri="{FF2B5EF4-FFF2-40B4-BE49-F238E27FC236}">
                <a16:creationId xmlns:a16="http://schemas.microsoft.com/office/drawing/2014/main" id="{7980C0C2-EDB5-4A01-AD1A-7E8992041A9C}"/>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GB"/>
          </a:p>
        </p:txBody>
      </p:sp>
      <p:sp>
        <p:nvSpPr>
          <p:cNvPr id="5" name="Slide Number Placeholder 4">
            <a:extLst>
              <a:ext uri="{FF2B5EF4-FFF2-40B4-BE49-F238E27FC236}">
                <a16:creationId xmlns:a16="http://schemas.microsoft.com/office/drawing/2014/main" id="{C8E6C8F9-8161-4764-BF33-1B2154211D4E}"/>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619F1BCB-5050-4C55-B5DF-3C3B3441873E}" type="slidenum">
              <a:rPr lang="en-GB" smtClean="0"/>
              <a:t>‹#›</a:t>
            </a:fld>
            <a:endParaRPr lang="en-GB"/>
          </a:p>
        </p:txBody>
      </p:sp>
    </p:spTree>
    <p:extLst>
      <p:ext uri="{BB962C8B-B14F-4D97-AF65-F5344CB8AC3E}">
        <p14:creationId xmlns:p14="http://schemas.microsoft.com/office/powerpoint/2010/main" val="2966160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0936"/>
          </a:xfrm>
          <a:prstGeom prst="rect">
            <a:avLst/>
          </a:prstGeom>
        </p:spPr>
        <p:txBody>
          <a:bodyPr vert="horz" lIns="96606" tIns="48303" rIns="96606" bIns="48303" rtlCol="0"/>
          <a:lstStyle>
            <a:lvl1pPr algn="l">
              <a:defRPr sz="1300"/>
            </a:lvl1pPr>
          </a:lstStyle>
          <a:p>
            <a:endParaRPr lang="en-GB"/>
          </a:p>
        </p:txBody>
      </p:sp>
      <p:sp>
        <p:nvSpPr>
          <p:cNvPr id="3" name="Date Placeholder 2"/>
          <p:cNvSpPr>
            <a:spLocks noGrp="1"/>
          </p:cNvSpPr>
          <p:nvPr>
            <p:ph type="dt" idx="1"/>
          </p:nvPr>
        </p:nvSpPr>
        <p:spPr>
          <a:xfrm>
            <a:off x="3901698" y="0"/>
            <a:ext cx="2984871" cy="500936"/>
          </a:xfrm>
          <a:prstGeom prst="rect">
            <a:avLst/>
          </a:prstGeom>
        </p:spPr>
        <p:txBody>
          <a:bodyPr vert="horz" lIns="96606" tIns="48303" rIns="96606" bIns="48303" rtlCol="0"/>
          <a:lstStyle>
            <a:lvl1pPr algn="r">
              <a:defRPr sz="1300"/>
            </a:lvl1pPr>
          </a:lstStyle>
          <a:p>
            <a:fld id="{EC05815D-0469-4197-B7A2-A0B8131EA281}" type="datetimeFigureOut">
              <a:rPr lang="en-GB" smtClean="0"/>
              <a:t>05/07/2019</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06" tIns="48303" rIns="96606" bIns="48303" rtlCol="0" anchor="ctr"/>
          <a:lstStyle/>
          <a:p>
            <a:endParaRPr lang="en-GB"/>
          </a:p>
        </p:txBody>
      </p:sp>
      <p:sp>
        <p:nvSpPr>
          <p:cNvPr id="5" name="Notes Placeholder 4"/>
          <p:cNvSpPr>
            <a:spLocks noGrp="1"/>
          </p:cNvSpPr>
          <p:nvPr>
            <p:ph type="body" sz="quarter" idx="3"/>
          </p:nvPr>
        </p:nvSpPr>
        <p:spPr>
          <a:xfrm>
            <a:off x="688817" y="4758889"/>
            <a:ext cx="5510530" cy="4508421"/>
          </a:xfrm>
          <a:prstGeom prst="rect">
            <a:avLst/>
          </a:prstGeom>
        </p:spPr>
        <p:txBody>
          <a:bodyPr vert="horz" lIns="96606" tIns="48303" rIns="96606" bIns="4830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6038"/>
            <a:ext cx="2984871" cy="500936"/>
          </a:xfrm>
          <a:prstGeom prst="rect">
            <a:avLst/>
          </a:prstGeom>
        </p:spPr>
        <p:txBody>
          <a:bodyPr vert="horz" lIns="96606" tIns="48303" rIns="96606" bIns="48303"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6038"/>
            <a:ext cx="2984871" cy="500936"/>
          </a:xfrm>
          <a:prstGeom prst="rect">
            <a:avLst/>
          </a:prstGeom>
        </p:spPr>
        <p:txBody>
          <a:bodyPr vert="horz" lIns="96606" tIns="48303" rIns="96606" bIns="48303" rtlCol="0" anchor="b"/>
          <a:lstStyle>
            <a:lvl1pPr algn="r">
              <a:defRPr sz="1300"/>
            </a:lvl1pPr>
          </a:lstStyle>
          <a:p>
            <a:fld id="{9443D263-4FA6-4501-B158-A7F42235F5EB}" type="slidenum">
              <a:rPr lang="en-GB" smtClean="0"/>
              <a:t>‹#›</a:t>
            </a:fld>
            <a:endParaRPr lang="en-GB"/>
          </a:p>
        </p:txBody>
      </p:sp>
    </p:spTree>
    <p:extLst>
      <p:ext uri="{BB962C8B-B14F-4D97-AF65-F5344CB8AC3E}">
        <p14:creationId xmlns:p14="http://schemas.microsoft.com/office/powerpoint/2010/main" val="3732355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7FE99BA-E538-413C-8D1A-AFE2B48BBDA5}" type="datetimeFigureOut">
              <a:rPr lang="en-GB" smtClean="0"/>
              <a:t>05/07/2019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B9F5C5-A5BC-4EFA-9D73-3F64677CA275}" type="slidenum">
              <a:rPr lang="en-GB" smtClean="0"/>
              <a:t>‹#›</a:t>
            </a:fld>
            <a:endParaRPr lang="en-GB"/>
          </a:p>
        </p:txBody>
      </p:sp>
    </p:spTree>
    <p:extLst>
      <p:ext uri="{BB962C8B-B14F-4D97-AF65-F5344CB8AC3E}">
        <p14:creationId xmlns:p14="http://schemas.microsoft.com/office/powerpoint/2010/main" val="2934292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FE99BA-E538-413C-8D1A-AFE2B48BBDA5}" type="datetimeFigureOut">
              <a:rPr lang="en-GB" smtClean="0"/>
              <a:t>05/07/2019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B9F5C5-A5BC-4EFA-9D73-3F64677CA275}" type="slidenum">
              <a:rPr lang="en-GB" smtClean="0"/>
              <a:t>‹#›</a:t>
            </a:fld>
            <a:endParaRPr lang="en-GB"/>
          </a:p>
        </p:txBody>
      </p:sp>
    </p:spTree>
    <p:extLst>
      <p:ext uri="{BB962C8B-B14F-4D97-AF65-F5344CB8AC3E}">
        <p14:creationId xmlns:p14="http://schemas.microsoft.com/office/powerpoint/2010/main" val="2012531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FE99BA-E538-413C-8D1A-AFE2B48BBDA5}" type="datetimeFigureOut">
              <a:rPr lang="en-GB" smtClean="0"/>
              <a:t>05/07/2019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B9F5C5-A5BC-4EFA-9D73-3F64677CA275}" type="slidenum">
              <a:rPr lang="en-GB" smtClean="0"/>
              <a:t>‹#›</a:t>
            </a:fld>
            <a:endParaRPr lang="en-GB"/>
          </a:p>
        </p:txBody>
      </p:sp>
    </p:spTree>
    <p:extLst>
      <p:ext uri="{BB962C8B-B14F-4D97-AF65-F5344CB8AC3E}">
        <p14:creationId xmlns:p14="http://schemas.microsoft.com/office/powerpoint/2010/main" val="2341460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FE99BA-E538-413C-8D1A-AFE2B48BBDA5}" type="datetimeFigureOut">
              <a:rPr lang="en-GB" smtClean="0"/>
              <a:t>05/07/2019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B9F5C5-A5BC-4EFA-9D73-3F64677CA275}" type="slidenum">
              <a:rPr lang="en-GB" smtClean="0"/>
              <a:t>‹#›</a:t>
            </a:fld>
            <a:endParaRPr lang="en-GB"/>
          </a:p>
        </p:txBody>
      </p:sp>
    </p:spTree>
    <p:extLst>
      <p:ext uri="{BB962C8B-B14F-4D97-AF65-F5344CB8AC3E}">
        <p14:creationId xmlns:p14="http://schemas.microsoft.com/office/powerpoint/2010/main" val="581550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FE99BA-E538-413C-8D1A-AFE2B48BBDA5}" type="datetimeFigureOut">
              <a:rPr lang="en-GB" smtClean="0"/>
              <a:t>05/07/2019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B9F5C5-A5BC-4EFA-9D73-3F64677CA275}" type="slidenum">
              <a:rPr lang="en-GB" smtClean="0"/>
              <a:t>‹#›</a:t>
            </a:fld>
            <a:endParaRPr lang="en-GB"/>
          </a:p>
        </p:txBody>
      </p:sp>
    </p:spTree>
    <p:extLst>
      <p:ext uri="{BB962C8B-B14F-4D97-AF65-F5344CB8AC3E}">
        <p14:creationId xmlns:p14="http://schemas.microsoft.com/office/powerpoint/2010/main" val="1382395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7FE99BA-E538-413C-8D1A-AFE2B48BBDA5}" type="datetimeFigureOut">
              <a:rPr lang="en-GB" smtClean="0"/>
              <a:t>05/07/2019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B9F5C5-A5BC-4EFA-9D73-3F64677CA275}" type="slidenum">
              <a:rPr lang="en-GB" smtClean="0"/>
              <a:t>‹#›</a:t>
            </a:fld>
            <a:endParaRPr lang="en-GB"/>
          </a:p>
        </p:txBody>
      </p:sp>
    </p:spTree>
    <p:extLst>
      <p:ext uri="{BB962C8B-B14F-4D97-AF65-F5344CB8AC3E}">
        <p14:creationId xmlns:p14="http://schemas.microsoft.com/office/powerpoint/2010/main" val="265213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7FE99BA-E538-413C-8D1A-AFE2B48BBDA5}" type="datetimeFigureOut">
              <a:rPr lang="en-GB" smtClean="0"/>
              <a:t>05/07/2019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B9F5C5-A5BC-4EFA-9D73-3F64677CA275}" type="slidenum">
              <a:rPr lang="en-GB" smtClean="0"/>
              <a:t>‹#›</a:t>
            </a:fld>
            <a:endParaRPr lang="en-GB"/>
          </a:p>
        </p:txBody>
      </p:sp>
    </p:spTree>
    <p:extLst>
      <p:ext uri="{BB962C8B-B14F-4D97-AF65-F5344CB8AC3E}">
        <p14:creationId xmlns:p14="http://schemas.microsoft.com/office/powerpoint/2010/main" val="1039119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7FE99BA-E538-413C-8D1A-AFE2B48BBDA5}" type="datetimeFigureOut">
              <a:rPr lang="en-GB" smtClean="0"/>
              <a:t>05/07/2019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B9F5C5-A5BC-4EFA-9D73-3F64677CA275}" type="slidenum">
              <a:rPr lang="en-GB" smtClean="0"/>
              <a:t>‹#›</a:t>
            </a:fld>
            <a:endParaRPr lang="en-GB"/>
          </a:p>
        </p:txBody>
      </p:sp>
    </p:spTree>
    <p:extLst>
      <p:ext uri="{BB962C8B-B14F-4D97-AF65-F5344CB8AC3E}">
        <p14:creationId xmlns:p14="http://schemas.microsoft.com/office/powerpoint/2010/main" val="3285605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FE99BA-E538-413C-8D1A-AFE2B48BBDA5}" type="datetimeFigureOut">
              <a:rPr lang="en-GB" smtClean="0"/>
              <a:t>05/07/2019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4B9F5C5-A5BC-4EFA-9D73-3F64677CA275}" type="slidenum">
              <a:rPr lang="en-GB" smtClean="0"/>
              <a:t>‹#›</a:t>
            </a:fld>
            <a:endParaRPr lang="en-GB"/>
          </a:p>
        </p:txBody>
      </p:sp>
    </p:spTree>
    <p:extLst>
      <p:ext uri="{BB962C8B-B14F-4D97-AF65-F5344CB8AC3E}">
        <p14:creationId xmlns:p14="http://schemas.microsoft.com/office/powerpoint/2010/main" val="1159394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FE99BA-E538-413C-8D1A-AFE2B48BBDA5}" type="datetimeFigureOut">
              <a:rPr lang="en-GB" smtClean="0"/>
              <a:t>05/07/2019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B9F5C5-A5BC-4EFA-9D73-3F64677CA275}" type="slidenum">
              <a:rPr lang="en-GB" smtClean="0"/>
              <a:t>‹#›</a:t>
            </a:fld>
            <a:endParaRPr lang="en-GB"/>
          </a:p>
        </p:txBody>
      </p:sp>
    </p:spTree>
    <p:extLst>
      <p:ext uri="{BB962C8B-B14F-4D97-AF65-F5344CB8AC3E}">
        <p14:creationId xmlns:p14="http://schemas.microsoft.com/office/powerpoint/2010/main" val="2417847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FE99BA-E538-413C-8D1A-AFE2B48BBDA5}" type="datetimeFigureOut">
              <a:rPr lang="en-GB" smtClean="0"/>
              <a:t>05/07/2019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B9F5C5-A5BC-4EFA-9D73-3F64677CA275}" type="slidenum">
              <a:rPr lang="en-GB" smtClean="0"/>
              <a:t>‹#›</a:t>
            </a:fld>
            <a:endParaRPr lang="en-GB"/>
          </a:p>
        </p:txBody>
      </p:sp>
    </p:spTree>
    <p:extLst>
      <p:ext uri="{BB962C8B-B14F-4D97-AF65-F5344CB8AC3E}">
        <p14:creationId xmlns:p14="http://schemas.microsoft.com/office/powerpoint/2010/main" val="3206911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E99BA-E538-413C-8D1A-AFE2B48BBDA5}" type="datetimeFigureOut">
              <a:rPr lang="en-GB" smtClean="0"/>
              <a:t>05/07/2019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B9F5C5-A5BC-4EFA-9D73-3F64677CA275}" type="slidenum">
              <a:rPr lang="en-GB" smtClean="0"/>
              <a:t>‹#›</a:t>
            </a:fld>
            <a:endParaRPr lang="en-GB"/>
          </a:p>
        </p:txBody>
      </p:sp>
    </p:spTree>
    <p:extLst>
      <p:ext uri="{BB962C8B-B14F-4D97-AF65-F5344CB8AC3E}">
        <p14:creationId xmlns:p14="http://schemas.microsoft.com/office/powerpoint/2010/main" val="1286392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ndependent.co.uk/news/uk/home-news/a-very-british-insurrection-totnes-residents-win-battle-to-keep-costa-out-amid-clone-town-fears-8226426.html" TargetMode="External"/><Relationship Id="rId2" Type="http://schemas.openxmlformats.org/officeDocument/2006/relationships/hyperlink" Target="https://www.youtube.com/watch?v=dW_ek3sh66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l_JL24u3hp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80" y="0"/>
            <a:ext cx="9124319" cy="1800199"/>
          </a:xfrm>
        </p:spPr>
        <p:style>
          <a:lnRef idx="3">
            <a:schemeClr val="lt1"/>
          </a:lnRef>
          <a:fillRef idx="1">
            <a:schemeClr val="accent1"/>
          </a:fillRef>
          <a:effectRef idx="1">
            <a:schemeClr val="accent1"/>
          </a:effectRef>
          <a:fontRef idx="minor">
            <a:schemeClr val="lt1"/>
          </a:fontRef>
        </p:style>
        <p:txBody>
          <a:bodyPr>
            <a:noAutofit/>
          </a:bodyPr>
          <a:lstStyle/>
          <a:p>
            <a:r>
              <a:rPr lang="en-GB" sz="2800" b="1" u="sng" dirty="0"/>
              <a:t>Changing Places</a:t>
            </a:r>
            <a:r>
              <a:rPr lang="en-GB" sz="2800" dirty="0"/>
              <a:t/>
            </a:r>
            <a:br>
              <a:rPr lang="en-GB" sz="2800" dirty="0"/>
            </a:br>
            <a:r>
              <a:rPr lang="en-GB" sz="2800" dirty="0"/>
              <a:t>The Nature and Importance of Places – Part 2</a:t>
            </a:r>
          </a:p>
        </p:txBody>
      </p:sp>
      <p:sp>
        <p:nvSpPr>
          <p:cNvPr id="3" name="Subtitle 2"/>
          <p:cNvSpPr>
            <a:spLocks noGrp="1"/>
          </p:cNvSpPr>
          <p:nvPr>
            <p:ph type="subTitle" idx="1"/>
          </p:nvPr>
        </p:nvSpPr>
        <p:spPr>
          <a:xfrm>
            <a:off x="107504" y="1988840"/>
            <a:ext cx="8856984" cy="1656184"/>
          </a:xfrm>
        </p:spPr>
        <p:style>
          <a:lnRef idx="3">
            <a:schemeClr val="lt1"/>
          </a:lnRef>
          <a:fillRef idx="1">
            <a:schemeClr val="accent6"/>
          </a:fillRef>
          <a:effectRef idx="1">
            <a:schemeClr val="accent6"/>
          </a:effectRef>
          <a:fontRef idx="minor">
            <a:schemeClr val="lt1"/>
          </a:fontRef>
        </p:style>
        <p:txBody>
          <a:bodyPr>
            <a:normAutofit fontScale="85000" lnSpcReduction="10000"/>
          </a:bodyPr>
          <a:lstStyle/>
          <a:p>
            <a:r>
              <a:rPr lang="en-GB" dirty="0">
                <a:solidFill>
                  <a:schemeClr val="bg1"/>
                </a:solidFill>
              </a:rPr>
              <a:t>Learning Objectives</a:t>
            </a:r>
          </a:p>
          <a:p>
            <a:r>
              <a:rPr lang="en-GB" dirty="0">
                <a:solidFill>
                  <a:schemeClr val="bg1"/>
                </a:solidFill>
              </a:rPr>
              <a:t>To examine the factors contributing to the character of places</a:t>
            </a:r>
          </a:p>
          <a:p>
            <a:r>
              <a:rPr lang="en-GB" dirty="0">
                <a:solidFill>
                  <a:schemeClr val="bg1"/>
                </a:solidFill>
              </a:rPr>
              <a:t>To be able to define the terms endogenous and exogenous</a:t>
            </a:r>
          </a:p>
        </p:txBody>
      </p:sp>
      <p:sp>
        <p:nvSpPr>
          <p:cNvPr id="4" name="TextBox 3"/>
          <p:cNvSpPr txBox="1"/>
          <p:nvPr/>
        </p:nvSpPr>
        <p:spPr>
          <a:xfrm>
            <a:off x="12723" y="4007752"/>
            <a:ext cx="2543053" cy="92333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GB" b="1" u="sng" dirty="0"/>
              <a:t>Key words</a:t>
            </a:r>
            <a:r>
              <a:rPr lang="en-GB" dirty="0"/>
              <a:t>:</a:t>
            </a:r>
          </a:p>
          <a:p>
            <a:r>
              <a:rPr lang="en-GB" dirty="0"/>
              <a:t>Endogenous</a:t>
            </a:r>
          </a:p>
          <a:p>
            <a:r>
              <a:rPr lang="en-GB" dirty="0"/>
              <a:t>Exogenous</a:t>
            </a:r>
          </a:p>
        </p:txBody>
      </p:sp>
      <p:sp>
        <p:nvSpPr>
          <p:cNvPr id="5" name="TextBox 4"/>
          <p:cNvSpPr txBox="1"/>
          <p:nvPr/>
        </p:nvSpPr>
        <p:spPr>
          <a:xfrm>
            <a:off x="2699792" y="3789040"/>
            <a:ext cx="6336704" cy="1200329"/>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n-GB" b="1" u="sng" dirty="0"/>
              <a:t>Concept Checker</a:t>
            </a:r>
            <a:r>
              <a:rPr lang="en-GB" dirty="0"/>
              <a:t>:</a:t>
            </a:r>
          </a:p>
          <a:p>
            <a:pPr marL="285750" indent="-285750">
              <a:buFont typeface="Wingdings" panose="05000000000000000000" pitchFamily="2" charset="2"/>
              <a:buChar char="q"/>
            </a:pPr>
            <a:r>
              <a:rPr lang="en-GB" b="1" dirty="0"/>
              <a:t>What factors contribute to the unique character of a place</a:t>
            </a:r>
          </a:p>
          <a:p>
            <a:pPr marL="285750" indent="-285750">
              <a:buFont typeface="Wingdings" panose="05000000000000000000" pitchFamily="2" charset="2"/>
              <a:buChar char="q"/>
            </a:pPr>
            <a:r>
              <a:rPr lang="en-GB" b="1" dirty="0"/>
              <a:t>To be able to define endogenous and exogenous </a:t>
            </a:r>
            <a:r>
              <a:rPr lang="en-GB" b="1" dirty="0" smtClean="0"/>
              <a:t>factors</a:t>
            </a:r>
          </a:p>
          <a:p>
            <a:pPr marL="285750" indent="-285750">
              <a:buFont typeface="Wingdings" panose="05000000000000000000" pitchFamily="2" charset="2"/>
              <a:buChar char="q"/>
            </a:pPr>
            <a:r>
              <a:rPr lang="en-GB" b="1" dirty="0" smtClean="0"/>
              <a:t>To identify the factors that may a town a clone town</a:t>
            </a:r>
            <a:endParaRPr lang="en-GB" b="1" dirty="0"/>
          </a:p>
        </p:txBody>
      </p:sp>
    </p:spTree>
    <p:extLst>
      <p:ext uri="{BB962C8B-B14F-4D97-AF65-F5344CB8AC3E}">
        <p14:creationId xmlns:p14="http://schemas.microsoft.com/office/powerpoint/2010/main" val="19973945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1" y="188640"/>
            <a:ext cx="5688632" cy="3640725"/>
          </a:xfrm>
        </p:spPr>
      </p:pic>
      <p:sp>
        <p:nvSpPr>
          <p:cNvPr id="5" name="TextBox 4"/>
          <p:cNvSpPr txBox="1"/>
          <p:nvPr/>
        </p:nvSpPr>
        <p:spPr>
          <a:xfrm>
            <a:off x="251520" y="5877272"/>
            <a:ext cx="8550949" cy="830997"/>
          </a:xfrm>
          <a:prstGeom prst="rect">
            <a:avLst/>
          </a:prstGeom>
          <a:noFill/>
        </p:spPr>
        <p:txBody>
          <a:bodyPr wrap="square" rtlCol="0">
            <a:spAutoFit/>
          </a:bodyPr>
          <a:lstStyle/>
          <a:p>
            <a:r>
              <a:rPr lang="en-GB" sz="2400" b="1" dirty="0" smtClean="0"/>
              <a:t>Where are these places? Can you think of other places which are placeless? Does it matter? </a:t>
            </a:r>
            <a:endParaRPr lang="en-GB" sz="2400" b="1" dirty="0"/>
          </a:p>
        </p:txBody>
      </p:sp>
      <p:pic>
        <p:nvPicPr>
          <p:cNvPr id="6" name="Picture 5" descr="See the source image"/>
          <p:cNvPicPr/>
          <p:nvPr/>
        </p:nvPicPr>
        <p:blipFill rotWithShape="1">
          <a:blip r:embed="rId3">
            <a:extLst>
              <a:ext uri="{28A0092B-C50C-407E-A947-70E740481C1C}">
                <a14:useLocalDpi xmlns:a14="http://schemas.microsoft.com/office/drawing/2010/main" val="0"/>
              </a:ext>
            </a:extLst>
          </a:blip>
          <a:srcRect b="19310"/>
          <a:stretch/>
        </p:blipFill>
        <p:spPr bwMode="auto">
          <a:xfrm>
            <a:off x="3707904" y="2276872"/>
            <a:ext cx="5086290" cy="338822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90690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3A74F-3962-48F2-9DD0-E6EE3D67B268}"/>
              </a:ext>
            </a:extLst>
          </p:cNvPr>
          <p:cNvSpPr>
            <a:spLocks noGrp="1"/>
          </p:cNvSpPr>
          <p:nvPr>
            <p:ph type="title"/>
          </p:nvPr>
        </p:nvSpPr>
        <p:spPr/>
        <p:txBody>
          <a:bodyPr/>
          <a:lstStyle/>
          <a:p>
            <a:r>
              <a:rPr lang="en-GB" dirty="0" err="1"/>
              <a:t>Placelessness</a:t>
            </a:r>
            <a:endParaRPr lang="en-GB" dirty="0"/>
          </a:p>
        </p:txBody>
      </p:sp>
      <p:sp>
        <p:nvSpPr>
          <p:cNvPr id="3" name="Content Placeholder 2">
            <a:extLst>
              <a:ext uri="{FF2B5EF4-FFF2-40B4-BE49-F238E27FC236}">
                <a16:creationId xmlns:a16="http://schemas.microsoft.com/office/drawing/2014/main" id="{A1107E5E-BB9D-40BE-B37E-3299246D464E}"/>
              </a:ext>
            </a:extLst>
          </p:cNvPr>
          <p:cNvSpPr>
            <a:spLocks noGrp="1"/>
          </p:cNvSpPr>
          <p:nvPr>
            <p:ph idx="1"/>
          </p:nvPr>
        </p:nvSpPr>
        <p:spPr>
          <a:xfrm>
            <a:off x="457200" y="1268760"/>
            <a:ext cx="8229600" cy="4525963"/>
          </a:xfrm>
        </p:spPr>
        <p:txBody>
          <a:bodyPr>
            <a:normAutofit lnSpcReduction="10000"/>
          </a:bodyPr>
          <a:lstStyle/>
          <a:p>
            <a:r>
              <a:rPr lang="en-GB" dirty="0"/>
              <a:t>Due to globalisation and time-space compression some places appear the same wherever we are in the world  </a:t>
            </a:r>
          </a:p>
          <a:p>
            <a:r>
              <a:rPr lang="en-GB" dirty="0"/>
              <a:t>Shopping centres, fast food chains, airports and service stations look similar wherever you are in the world and so are said to be placeless.</a:t>
            </a:r>
          </a:p>
          <a:p>
            <a:r>
              <a:rPr lang="en-GB" dirty="0"/>
              <a:t>In the UK high streets have become clones of each other with the same shops nationwide</a:t>
            </a:r>
          </a:p>
        </p:txBody>
      </p:sp>
    </p:spTree>
    <p:extLst>
      <p:ext uri="{BB962C8B-B14F-4D97-AF65-F5344CB8AC3E}">
        <p14:creationId xmlns:p14="http://schemas.microsoft.com/office/powerpoint/2010/main" val="461646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Totnes - Costa</a:t>
            </a:r>
            <a:endParaRPr lang="en-GB" dirty="0"/>
          </a:p>
        </p:txBody>
      </p:sp>
      <p:sp>
        <p:nvSpPr>
          <p:cNvPr id="3" name="Content Placeholder 2"/>
          <p:cNvSpPr>
            <a:spLocks noGrp="1"/>
          </p:cNvSpPr>
          <p:nvPr>
            <p:ph idx="1"/>
          </p:nvPr>
        </p:nvSpPr>
        <p:spPr/>
        <p:txBody>
          <a:bodyPr>
            <a:normAutofit fontScale="92500" lnSpcReduction="20000"/>
          </a:bodyPr>
          <a:lstStyle/>
          <a:p>
            <a:r>
              <a:rPr lang="en-GB" dirty="0">
                <a:hlinkClick r:id="rId2"/>
              </a:rPr>
              <a:t>https://</a:t>
            </a:r>
            <a:r>
              <a:rPr lang="en-GB" dirty="0" smtClean="0">
                <a:hlinkClick r:id="rId2"/>
              </a:rPr>
              <a:t>www.youtube.com/watch?v=dW_ek3sh66U</a:t>
            </a:r>
            <a:endParaRPr lang="en-GB" dirty="0" smtClean="0"/>
          </a:p>
          <a:p>
            <a:endParaRPr lang="en-GB" dirty="0"/>
          </a:p>
          <a:p>
            <a:pPr marL="0" indent="0">
              <a:buNone/>
            </a:pPr>
            <a:r>
              <a:rPr lang="en-GB" dirty="0" smtClean="0"/>
              <a:t>Why are these people protesting?</a:t>
            </a:r>
          </a:p>
          <a:p>
            <a:pPr marL="0" indent="0">
              <a:buNone/>
            </a:pPr>
            <a:r>
              <a:rPr lang="en-GB" dirty="0" smtClean="0"/>
              <a:t>Is this the end of the story?..........</a:t>
            </a:r>
          </a:p>
          <a:p>
            <a:pPr marL="0" indent="0">
              <a:buNone/>
            </a:pPr>
            <a:endParaRPr lang="en-GB" dirty="0"/>
          </a:p>
          <a:p>
            <a:pPr marL="0" indent="0">
              <a:buNone/>
            </a:pPr>
            <a:r>
              <a:rPr lang="en-GB" dirty="0">
                <a:hlinkClick r:id="rId3"/>
              </a:rPr>
              <a:t>http://</a:t>
            </a:r>
            <a:r>
              <a:rPr lang="en-GB" dirty="0" smtClean="0">
                <a:hlinkClick r:id="rId3"/>
              </a:rPr>
              <a:t>www.independent.co.uk/news/uk/home-news/a-very-british-insurrection-totnes-residents-win-battle-to-keep-costa-out-amid-clone-town-fears-8226426.html</a:t>
            </a:r>
            <a:endParaRPr lang="en-GB" dirty="0" smtClean="0"/>
          </a:p>
          <a:p>
            <a:pPr marL="0" indent="0">
              <a:buNone/>
            </a:pPr>
            <a:endParaRPr lang="en-GB" dirty="0"/>
          </a:p>
        </p:txBody>
      </p:sp>
    </p:spTree>
    <p:extLst>
      <p:ext uri="{BB962C8B-B14F-4D97-AF65-F5344CB8AC3E}">
        <p14:creationId xmlns:p14="http://schemas.microsoft.com/office/powerpoint/2010/main" val="1072669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03271" y="86010"/>
            <a:ext cx="2880320" cy="3981619"/>
          </a:xfrm>
          <a:prstGeom prst="rect">
            <a:avLst/>
          </a:prstGeom>
        </p:spPr>
      </p:pic>
      <p:sp>
        <p:nvSpPr>
          <p:cNvPr id="5" name="TextBox 4"/>
          <p:cNvSpPr txBox="1"/>
          <p:nvPr/>
        </p:nvSpPr>
        <p:spPr>
          <a:xfrm>
            <a:off x="3851920" y="548680"/>
            <a:ext cx="4896544" cy="3416320"/>
          </a:xfrm>
          <a:prstGeom prst="rect">
            <a:avLst/>
          </a:prstGeom>
          <a:noFill/>
        </p:spPr>
        <p:txBody>
          <a:bodyPr wrap="square" rtlCol="0">
            <a:spAutoFit/>
          </a:bodyPr>
          <a:lstStyle/>
          <a:p>
            <a:r>
              <a:rPr lang="en-GB" dirty="0"/>
              <a:t>Chain stores are driving out small shops in towns across the UK, a survey has suggested. </a:t>
            </a:r>
            <a:r>
              <a:rPr lang="en-GB" dirty="0" smtClean="0"/>
              <a:t>Four </a:t>
            </a:r>
            <a:r>
              <a:rPr lang="en-GB" dirty="0"/>
              <a:t>out of 10 of the nation's high streets are "clone towns", according to research conducted by the New Economics Foundation.</a:t>
            </a:r>
          </a:p>
          <a:p>
            <a:endParaRPr lang="en-GB" dirty="0"/>
          </a:p>
          <a:p>
            <a:r>
              <a:rPr lang="en-GB" dirty="0"/>
              <a:t>This means that "the individuality of high street shops has been replaced by a monochrome strip of global and national chains" and that many towns have become "somewhere that could easily be mistaken for dozens of bland town centres across the country</a:t>
            </a:r>
            <a:r>
              <a:rPr lang="en-GB" dirty="0" smtClean="0"/>
              <a:t>".</a:t>
            </a:r>
            <a:endParaRPr lang="en-GB" dirty="0"/>
          </a:p>
        </p:txBody>
      </p:sp>
      <p:sp>
        <p:nvSpPr>
          <p:cNvPr id="6" name="TextBox 5"/>
          <p:cNvSpPr txBox="1"/>
          <p:nvPr/>
        </p:nvSpPr>
        <p:spPr>
          <a:xfrm>
            <a:off x="395536" y="4170259"/>
            <a:ext cx="8568952" cy="2585323"/>
          </a:xfrm>
          <a:prstGeom prst="rect">
            <a:avLst/>
          </a:prstGeom>
          <a:noFill/>
        </p:spPr>
        <p:txBody>
          <a:bodyPr wrap="square" rtlCol="0">
            <a:spAutoFit/>
          </a:bodyPr>
          <a:lstStyle/>
          <a:p>
            <a:r>
              <a:rPr lang="en-GB" dirty="0"/>
              <a:t>A further 26% of towns were on the border of becoming clones, while just 33% were identified in the survey as "home towns" - where a town has "retained its individual character and is instantly recognisable and distinctive to the people who live there, as well as to those who visit".</a:t>
            </a:r>
          </a:p>
          <a:p>
            <a:endParaRPr lang="en-GB" dirty="0"/>
          </a:p>
          <a:p>
            <a:r>
              <a:rPr lang="en-GB" dirty="0"/>
              <a:t>The creep of huge retail companies on to town centres across the UK does have its benefits. Some people enjoy the choice of goods and competitive prices offered by chain stores.</a:t>
            </a:r>
          </a:p>
          <a:p>
            <a:r>
              <a:rPr lang="en-GB" dirty="0" smtClean="0"/>
              <a:t>But </a:t>
            </a:r>
            <a:r>
              <a:rPr lang="en-GB" dirty="0"/>
              <a:t>some people are asking: "Can anyone tell one High Street from another?"</a:t>
            </a:r>
          </a:p>
        </p:txBody>
      </p:sp>
      <p:sp>
        <p:nvSpPr>
          <p:cNvPr id="7" name="TextBox 6"/>
          <p:cNvSpPr txBox="1"/>
          <p:nvPr/>
        </p:nvSpPr>
        <p:spPr>
          <a:xfrm>
            <a:off x="3995936" y="86010"/>
            <a:ext cx="2304256" cy="369332"/>
          </a:xfrm>
          <a:prstGeom prst="rect">
            <a:avLst/>
          </a:prstGeom>
          <a:noFill/>
        </p:spPr>
        <p:txBody>
          <a:bodyPr wrap="square" rtlCol="0">
            <a:spAutoFit/>
          </a:bodyPr>
          <a:lstStyle/>
          <a:p>
            <a:r>
              <a:rPr lang="en-GB" dirty="0" smtClean="0"/>
              <a:t>BBC article June 2005</a:t>
            </a:r>
            <a:endParaRPr lang="en-GB" dirty="0"/>
          </a:p>
        </p:txBody>
      </p:sp>
    </p:spTree>
    <p:extLst>
      <p:ext uri="{BB962C8B-B14F-4D97-AF65-F5344CB8AC3E}">
        <p14:creationId xmlns:p14="http://schemas.microsoft.com/office/powerpoint/2010/main" val="922894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How have some multinational companies responded to the local marketplace? </a:t>
            </a:r>
            <a:endParaRPr lang="en-US" dirty="0" smtClean="0"/>
          </a:p>
          <a:p>
            <a:endParaRPr lang="en-US" dirty="0"/>
          </a:p>
          <a:p>
            <a:r>
              <a:rPr lang="en-US" dirty="0" smtClean="0"/>
              <a:t>What </a:t>
            </a:r>
            <a:r>
              <a:rPr lang="en-US" dirty="0"/>
              <a:t>have they done in Bristol to encourage people to support the local economy? How successful has it been?</a:t>
            </a:r>
            <a:endParaRPr lang="en-GB" dirty="0"/>
          </a:p>
          <a:p>
            <a:pPr marL="0" indent="0">
              <a:buNone/>
            </a:pPr>
            <a:endParaRPr lang="en-GB" dirty="0"/>
          </a:p>
        </p:txBody>
      </p:sp>
    </p:spTree>
    <p:extLst>
      <p:ext uri="{BB962C8B-B14F-4D97-AF65-F5344CB8AC3E}">
        <p14:creationId xmlns:p14="http://schemas.microsoft.com/office/powerpoint/2010/main" val="246476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10794-65E0-4E69-8402-EBEC8CBE990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E8EEE89-E136-466C-B392-2A339BEF9E38}"/>
              </a:ext>
            </a:extLst>
          </p:cNvPr>
          <p:cNvSpPr>
            <a:spLocks noGrp="1"/>
          </p:cNvSpPr>
          <p:nvPr>
            <p:ph idx="1"/>
          </p:nvPr>
        </p:nvSpPr>
        <p:spPr/>
        <p:txBody>
          <a:bodyPr/>
          <a:lstStyle/>
          <a:p>
            <a:r>
              <a:rPr lang="en-GB" dirty="0"/>
              <a:t>Complete activities in student handout</a:t>
            </a:r>
          </a:p>
          <a:p>
            <a:r>
              <a:rPr lang="en-GB" dirty="0"/>
              <a:t>Q p79 Oxford textbook</a:t>
            </a:r>
          </a:p>
        </p:txBody>
      </p:sp>
    </p:spTree>
    <p:extLst>
      <p:ext uri="{BB962C8B-B14F-4D97-AF65-F5344CB8AC3E}">
        <p14:creationId xmlns:p14="http://schemas.microsoft.com/office/powerpoint/2010/main" val="1157470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35A46-E946-44A7-B06A-E1E5FC77908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58ACAD1-ED72-4A43-8A23-1DA84E3BF899}"/>
              </a:ext>
            </a:extLst>
          </p:cNvPr>
          <p:cNvSpPr>
            <a:spLocks noGrp="1"/>
          </p:cNvSpPr>
          <p:nvPr>
            <p:ph idx="1"/>
          </p:nvPr>
        </p:nvSpPr>
        <p:spPr/>
        <p:txBody>
          <a:bodyPr/>
          <a:lstStyle/>
          <a:p>
            <a:r>
              <a:rPr lang="en-GB" dirty="0">
                <a:hlinkClick r:id="rId2"/>
              </a:rPr>
              <a:t>https://www.youtube.com/watch?v=l_JL24u3hpo</a:t>
            </a:r>
            <a:endParaRPr lang="en-GB" dirty="0"/>
          </a:p>
          <a:p>
            <a:endParaRPr lang="en-GB" dirty="0"/>
          </a:p>
          <a:p>
            <a:pPr marL="0" indent="0">
              <a:buNone/>
            </a:pPr>
            <a:r>
              <a:rPr lang="en-GB" dirty="0"/>
              <a:t>Berlin images</a:t>
            </a:r>
          </a:p>
        </p:txBody>
      </p:sp>
    </p:spTree>
    <p:extLst>
      <p:ext uri="{BB962C8B-B14F-4D97-AF65-F5344CB8AC3E}">
        <p14:creationId xmlns:p14="http://schemas.microsoft.com/office/powerpoint/2010/main" val="4106032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7ACD-8EDF-4CF2-9F10-CDDCFCD7F283}"/>
              </a:ext>
            </a:extLst>
          </p:cNvPr>
          <p:cNvSpPr>
            <a:spLocks noGrp="1"/>
          </p:cNvSpPr>
          <p:nvPr>
            <p:ph type="title"/>
          </p:nvPr>
        </p:nvSpPr>
        <p:spPr/>
        <p:txBody>
          <a:bodyPr>
            <a:normAutofit fontScale="90000"/>
          </a:bodyPr>
          <a:lstStyle/>
          <a:p>
            <a:r>
              <a:rPr lang="en-GB" dirty="0"/>
              <a:t>What factors contribute to a place’s unique character</a:t>
            </a:r>
          </a:p>
        </p:txBody>
      </p:sp>
      <p:sp>
        <p:nvSpPr>
          <p:cNvPr id="3" name="Content Placeholder 2">
            <a:extLst>
              <a:ext uri="{FF2B5EF4-FFF2-40B4-BE49-F238E27FC236}">
                <a16:creationId xmlns:a16="http://schemas.microsoft.com/office/drawing/2014/main" id="{1F693C80-E716-455E-87FC-480549E12E43}"/>
              </a:ext>
            </a:extLst>
          </p:cNvPr>
          <p:cNvSpPr>
            <a:spLocks noGrp="1"/>
          </p:cNvSpPr>
          <p:nvPr>
            <p:ph idx="1"/>
          </p:nvPr>
        </p:nvSpPr>
        <p:spPr/>
        <p:txBody>
          <a:bodyPr/>
          <a:lstStyle/>
          <a:p>
            <a:r>
              <a:rPr lang="en-GB" dirty="0"/>
              <a:t>Group discussion</a:t>
            </a:r>
          </a:p>
          <a:p>
            <a:endParaRPr lang="en-GB" dirty="0"/>
          </a:p>
        </p:txBody>
      </p:sp>
    </p:spTree>
    <p:extLst>
      <p:ext uri="{BB962C8B-B14F-4D97-AF65-F5344CB8AC3E}">
        <p14:creationId xmlns:p14="http://schemas.microsoft.com/office/powerpoint/2010/main" val="3134368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4196C-C4C8-4E4A-A4C3-529D93BAA83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1A079CD-5019-48B7-B871-E3A3907E2DCD}"/>
              </a:ext>
            </a:extLst>
          </p:cNvPr>
          <p:cNvSpPr>
            <a:spLocks noGrp="1"/>
          </p:cNvSpPr>
          <p:nvPr>
            <p:ph idx="1"/>
          </p:nvPr>
        </p:nvSpPr>
        <p:spPr/>
        <p:txBody>
          <a:bodyPr>
            <a:normAutofit fontScale="70000" lnSpcReduction="20000"/>
          </a:bodyPr>
          <a:lstStyle/>
          <a:p>
            <a:r>
              <a:rPr lang="en-GB" dirty="0"/>
              <a:t>Language</a:t>
            </a:r>
          </a:p>
          <a:p>
            <a:r>
              <a:rPr lang="en-GB" dirty="0"/>
              <a:t>Dialect</a:t>
            </a:r>
          </a:p>
          <a:p>
            <a:r>
              <a:rPr lang="en-GB" dirty="0"/>
              <a:t>Belief systems</a:t>
            </a:r>
          </a:p>
          <a:p>
            <a:r>
              <a:rPr lang="en-GB" dirty="0"/>
              <a:t>Rituals</a:t>
            </a:r>
          </a:p>
          <a:p>
            <a:r>
              <a:rPr lang="en-GB" dirty="0"/>
              <a:t>Clothing</a:t>
            </a:r>
          </a:p>
          <a:p>
            <a:r>
              <a:rPr lang="en-GB" dirty="0"/>
              <a:t>Food</a:t>
            </a:r>
          </a:p>
          <a:p>
            <a:r>
              <a:rPr lang="en-GB" dirty="0"/>
              <a:t>Services</a:t>
            </a:r>
          </a:p>
          <a:p>
            <a:r>
              <a:rPr lang="en-GB" dirty="0"/>
              <a:t>Products</a:t>
            </a:r>
          </a:p>
          <a:p>
            <a:r>
              <a:rPr lang="en-GB" dirty="0"/>
              <a:t>Geology</a:t>
            </a:r>
          </a:p>
          <a:p>
            <a:r>
              <a:rPr lang="en-GB" dirty="0"/>
              <a:t>Landscape</a:t>
            </a:r>
          </a:p>
          <a:p>
            <a:r>
              <a:rPr lang="en-GB" dirty="0"/>
              <a:t>Climate</a:t>
            </a:r>
          </a:p>
          <a:p>
            <a:r>
              <a:rPr lang="en-GB" dirty="0"/>
              <a:t>Politics</a:t>
            </a:r>
          </a:p>
        </p:txBody>
      </p:sp>
    </p:spTree>
    <p:extLst>
      <p:ext uri="{BB962C8B-B14F-4D97-AF65-F5344CB8AC3E}">
        <p14:creationId xmlns:p14="http://schemas.microsoft.com/office/powerpoint/2010/main" val="130652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092FB-D110-4089-BD49-46C88BB92C91}"/>
              </a:ext>
            </a:extLst>
          </p:cNvPr>
          <p:cNvSpPr>
            <a:spLocks noGrp="1"/>
          </p:cNvSpPr>
          <p:nvPr>
            <p:ph type="title"/>
          </p:nvPr>
        </p:nvSpPr>
        <p:spPr/>
        <p:txBody>
          <a:bodyPr>
            <a:normAutofit fontScale="90000"/>
          </a:bodyPr>
          <a:lstStyle/>
          <a:p>
            <a:r>
              <a:rPr lang="en-GB" dirty="0"/>
              <a:t>What unique character do the following places have?</a:t>
            </a:r>
          </a:p>
        </p:txBody>
      </p:sp>
      <p:sp>
        <p:nvSpPr>
          <p:cNvPr id="3" name="Content Placeholder 2">
            <a:extLst>
              <a:ext uri="{FF2B5EF4-FFF2-40B4-BE49-F238E27FC236}">
                <a16:creationId xmlns:a16="http://schemas.microsoft.com/office/drawing/2014/main" id="{964680C3-1707-48FF-A2BF-28779525BB48}"/>
              </a:ext>
            </a:extLst>
          </p:cNvPr>
          <p:cNvSpPr>
            <a:spLocks noGrp="1"/>
          </p:cNvSpPr>
          <p:nvPr>
            <p:ph idx="1"/>
          </p:nvPr>
        </p:nvSpPr>
        <p:spPr/>
        <p:txBody>
          <a:bodyPr/>
          <a:lstStyle/>
          <a:p>
            <a:r>
              <a:rPr lang="en-GB" dirty="0"/>
              <a:t>Scotland</a:t>
            </a:r>
          </a:p>
          <a:p>
            <a:r>
              <a:rPr lang="en-GB" dirty="0"/>
              <a:t>Cornwall</a:t>
            </a:r>
          </a:p>
          <a:p>
            <a:r>
              <a:rPr lang="en-GB" dirty="0"/>
              <a:t>New York</a:t>
            </a:r>
          </a:p>
          <a:p>
            <a:r>
              <a:rPr lang="en-GB" dirty="0"/>
              <a:t>London</a:t>
            </a:r>
          </a:p>
          <a:p>
            <a:r>
              <a:rPr lang="en-GB" dirty="0"/>
              <a:t>Bangkok</a:t>
            </a:r>
          </a:p>
          <a:p>
            <a:r>
              <a:rPr lang="en-GB" dirty="0"/>
              <a:t>Brighton</a:t>
            </a:r>
          </a:p>
        </p:txBody>
      </p:sp>
    </p:spTree>
    <p:extLst>
      <p:ext uri="{BB962C8B-B14F-4D97-AF65-F5344CB8AC3E}">
        <p14:creationId xmlns:p14="http://schemas.microsoft.com/office/powerpoint/2010/main" val="1353823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7C95F-D65F-4845-8E6B-7C7E67492202}"/>
              </a:ext>
            </a:extLst>
          </p:cNvPr>
          <p:cNvSpPr>
            <a:spLocks noGrp="1"/>
          </p:cNvSpPr>
          <p:nvPr>
            <p:ph type="title"/>
          </p:nvPr>
        </p:nvSpPr>
        <p:spPr/>
        <p:txBody>
          <a:bodyPr/>
          <a:lstStyle/>
          <a:p>
            <a:r>
              <a:rPr lang="en-GB" dirty="0"/>
              <a:t>Endogenous and exogenous factors </a:t>
            </a:r>
          </a:p>
        </p:txBody>
      </p:sp>
      <p:sp>
        <p:nvSpPr>
          <p:cNvPr id="3" name="Content Placeholder 2">
            <a:extLst>
              <a:ext uri="{FF2B5EF4-FFF2-40B4-BE49-F238E27FC236}">
                <a16:creationId xmlns:a16="http://schemas.microsoft.com/office/drawing/2014/main" id="{26BCB61A-C0FB-4B87-ADF8-5612E6ED446D}"/>
              </a:ext>
            </a:extLst>
          </p:cNvPr>
          <p:cNvSpPr>
            <a:spLocks noGrp="1"/>
          </p:cNvSpPr>
          <p:nvPr>
            <p:ph idx="1"/>
          </p:nvPr>
        </p:nvSpPr>
        <p:spPr/>
        <p:txBody>
          <a:bodyPr/>
          <a:lstStyle/>
          <a:p>
            <a:r>
              <a:rPr lang="en-GB" dirty="0"/>
              <a:t>Endogenous – factors from within</a:t>
            </a:r>
          </a:p>
          <a:p>
            <a:r>
              <a:rPr lang="en-GB" dirty="0"/>
              <a:t>Exogenous -  </a:t>
            </a:r>
            <a:r>
              <a:rPr lang="en-GB"/>
              <a:t>factors </a:t>
            </a:r>
            <a:r>
              <a:rPr lang="en-GB" smtClean="0"/>
              <a:t>from </a:t>
            </a:r>
            <a:r>
              <a:rPr lang="en-GB" dirty="0"/>
              <a:t>outside</a:t>
            </a:r>
          </a:p>
        </p:txBody>
      </p:sp>
    </p:spTree>
    <p:extLst>
      <p:ext uri="{BB962C8B-B14F-4D97-AF65-F5344CB8AC3E}">
        <p14:creationId xmlns:p14="http://schemas.microsoft.com/office/powerpoint/2010/main" val="715436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2EE3D-2E4F-4CAE-B137-B78F496F9E76}"/>
              </a:ext>
            </a:extLst>
          </p:cNvPr>
          <p:cNvSpPr>
            <a:spLocks noGrp="1"/>
          </p:cNvSpPr>
          <p:nvPr>
            <p:ph type="title"/>
          </p:nvPr>
        </p:nvSpPr>
        <p:spPr>
          <a:xfrm>
            <a:off x="457200" y="53752"/>
            <a:ext cx="8229600" cy="1143000"/>
          </a:xfrm>
        </p:spPr>
        <p:txBody>
          <a:bodyPr/>
          <a:lstStyle/>
          <a:p>
            <a:r>
              <a:rPr lang="en-GB" dirty="0"/>
              <a:t>Endogenous factors</a:t>
            </a:r>
          </a:p>
        </p:txBody>
      </p:sp>
      <p:sp>
        <p:nvSpPr>
          <p:cNvPr id="3" name="Content Placeholder 2">
            <a:extLst>
              <a:ext uri="{FF2B5EF4-FFF2-40B4-BE49-F238E27FC236}">
                <a16:creationId xmlns:a16="http://schemas.microsoft.com/office/drawing/2014/main" id="{1506DC1B-9306-4170-B87D-A444211C84F2}"/>
              </a:ext>
            </a:extLst>
          </p:cNvPr>
          <p:cNvSpPr>
            <a:spLocks noGrp="1"/>
          </p:cNvSpPr>
          <p:nvPr>
            <p:ph idx="1"/>
          </p:nvPr>
        </p:nvSpPr>
        <p:spPr>
          <a:xfrm>
            <a:off x="457200" y="1052736"/>
            <a:ext cx="8229600" cy="5472608"/>
          </a:xfrm>
        </p:spPr>
        <p:txBody>
          <a:bodyPr>
            <a:normAutofit/>
          </a:bodyPr>
          <a:lstStyle/>
          <a:p>
            <a:r>
              <a:rPr lang="en-GB" dirty="0"/>
              <a:t>Factors that are found </a:t>
            </a:r>
            <a:r>
              <a:rPr lang="en-GB" u="sng" dirty="0"/>
              <a:t>within</a:t>
            </a:r>
            <a:r>
              <a:rPr lang="en-GB" dirty="0"/>
              <a:t> places</a:t>
            </a:r>
          </a:p>
          <a:p>
            <a:r>
              <a:rPr lang="en-GB" dirty="0"/>
              <a:t>Definition - The local internal characteristics that create a place’s identity.</a:t>
            </a:r>
          </a:p>
          <a:p>
            <a:endParaRPr lang="en-GB" dirty="0"/>
          </a:p>
          <a:p>
            <a:endParaRPr lang="en-GB" dirty="0"/>
          </a:p>
          <a:p>
            <a:endParaRPr lang="en-GB" dirty="0"/>
          </a:p>
          <a:p>
            <a:endParaRPr lang="en-GB" dirty="0"/>
          </a:p>
          <a:p>
            <a:endParaRPr lang="en-GB" dirty="0"/>
          </a:p>
          <a:p>
            <a:endParaRPr lang="en-GB" sz="2000" dirty="0"/>
          </a:p>
          <a:p>
            <a:r>
              <a:rPr lang="en-GB" sz="2400" dirty="0"/>
              <a:t>Can you think of examples of places for any of the above?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graphicFrame>
        <p:nvGraphicFramePr>
          <p:cNvPr id="5" name="Table 4">
            <a:extLst>
              <a:ext uri="{FF2B5EF4-FFF2-40B4-BE49-F238E27FC236}">
                <a16:creationId xmlns:a16="http://schemas.microsoft.com/office/drawing/2014/main" id="{947AE3D9-30F6-47AA-89CE-3A8E33AAE967}"/>
              </a:ext>
            </a:extLst>
          </p:cNvPr>
          <p:cNvGraphicFramePr>
            <a:graphicFrameLocks noGrp="1"/>
          </p:cNvGraphicFramePr>
          <p:nvPr>
            <p:extLst>
              <p:ext uri="{D42A27DB-BD31-4B8C-83A1-F6EECF244321}">
                <p14:modId xmlns:p14="http://schemas.microsoft.com/office/powerpoint/2010/main" val="4099784158"/>
              </p:ext>
            </p:extLst>
          </p:nvPr>
        </p:nvGraphicFramePr>
        <p:xfrm>
          <a:off x="683568" y="2780928"/>
          <a:ext cx="7466762" cy="2966720"/>
        </p:xfrm>
        <a:graphic>
          <a:graphicData uri="http://schemas.openxmlformats.org/drawingml/2006/table">
            <a:tbl>
              <a:tblPr firstRow="1" bandRow="1">
                <a:tableStyleId>{5C22544A-7EE6-4342-B048-85BDC9FD1C3A}</a:tableStyleId>
              </a:tblPr>
              <a:tblGrid>
                <a:gridCol w="1994154">
                  <a:extLst>
                    <a:ext uri="{9D8B030D-6E8A-4147-A177-3AD203B41FA5}">
                      <a16:colId xmlns:a16="http://schemas.microsoft.com/office/drawing/2014/main" val="2346293091"/>
                    </a:ext>
                  </a:extLst>
                </a:gridCol>
                <a:gridCol w="5472608">
                  <a:extLst>
                    <a:ext uri="{9D8B030D-6E8A-4147-A177-3AD203B41FA5}">
                      <a16:colId xmlns:a16="http://schemas.microsoft.com/office/drawing/2014/main" val="3528810006"/>
                    </a:ext>
                  </a:extLst>
                </a:gridCol>
              </a:tblGrid>
              <a:tr h="370840">
                <a:tc>
                  <a:txBody>
                    <a:bodyPr/>
                    <a:lstStyle/>
                    <a:p>
                      <a:r>
                        <a:rPr lang="en-GB" b="0" dirty="0">
                          <a:solidFill>
                            <a:schemeClr val="tx1"/>
                          </a:solidFill>
                        </a:rPr>
                        <a:t>Location</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GB" b="0" dirty="0">
                          <a:solidFill>
                            <a:schemeClr val="tx1"/>
                          </a:solidFill>
                        </a:rPr>
                        <a:t>Site or situation</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027244795"/>
                  </a:ext>
                </a:extLst>
              </a:tr>
              <a:tr h="370840">
                <a:tc>
                  <a:txBody>
                    <a:bodyPr/>
                    <a:lstStyle/>
                    <a:p>
                      <a:r>
                        <a:rPr lang="en-GB" dirty="0"/>
                        <a:t>Topography</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GB" dirty="0"/>
                        <a:t>Height of land, relief (hills, mountains, coastal plains)</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780575195"/>
                  </a:ext>
                </a:extLst>
              </a:tr>
              <a:tr h="370840">
                <a:tc>
                  <a:txBody>
                    <a:bodyPr/>
                    <a:lstStyle/>
                    <a:p>
                      <a:r>
                        <a:rPr lang="en-GB" dirty="0"/>
                        <a:t>Physical geography</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GB" dirty="0"/>
                        <a:t>Drainage, flood plain, soil type, valley</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394950772"/>
                  </a:ext>
                </a:extLst>
              </a:tr>
              <a:tr h="370840">
                <a:tc>
                  <a:txBody>
                    <a:bodyPr/>
                    <a:lstStyle/>
                    <a:p>
                      <a:r>
                        <a:rPr lang="en-GB" dirty="0"/>
                        <a:t>Land use</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GB" dirty="0"/>
                        <a:t>Settlement, commercial, industrial, agricultural</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999734333"/>
                  </a:ext>
                </a:extLst>
              </a:tr>
              <a:tr h="370840">
                <a:tc>
                  <a:txBody>
                    <a:bodyPr/>
                    <a:lstStyle/>
                    <a:p>
                      <a:r>
                        <a:rPr lang="en-GB" dirty="0"/>
                        <a:t>Built environment</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GB" dirty="0"/>
                        <a:t>Age of buildings, types of buildings</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745211734"/>
                  </a:ext>
                </a:extLst>
              </a:tr>
              <a:tr h="370840">
                <a:tc>
                  <a:txBody>
                    <a:bodyPr/>
                    <a:lstStyle/>
                    <a:p>
                      <a:r>
                        <a:rPr lang="en-GB" dirty="0"/>
                        <a:t>Infrastructure</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GB" dirty="0"/>
                        <a:t>Road and rail networks, waterways, airports</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58075350"/>
                  </a:ext>
                </a:extLst>
              </a:tr>
              <a:tr h="370840">
                <a:tc>
                  <a:txBody>
                    <a:bodyPr/>
                    <a:lstStyle/>
                    <a:p>
                      <a:r>
                        <a:rPr lang="en-GB" dirty="0"/>
                        <a:t>Demographic</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GB" dirty="0"/>
                        <a:t>Age structure, ethnicity</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736306341"/>
                  </a:ext>
                </a:extLst>
              </a:tr>
              <a:tr h="370840">
                <a:tc>
                  <a:txBody>
                    <a:bodyPr/>
                    <a:lstStyle/>
                    <a:p>
                      <a:r>
                        <a:rPr lang="en-GB" dirty="0"/>
                        <a:t>Economic</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GB" dirty="0"/>
                        <a:t>Sector (primary, secondary, tertiary, quaternary)</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120897991"/>
                  </a:ext>
                </a:extLst>
              </a:tr>
            </a:tbl>
          </a:graphicData>
        </a:graphic>
      </p:graphicFrame>
    </p:spTree>
    <p:extLst>
      <p:ext uri="{BB962C8B-B14F-4D97-AF65-F5344CB8AC3E}">
        <p14:creationId xmlns:p14="http://schemas.microsoft.com/office/powerpoint/2010/main" val="34461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2EE3D-2E4F-4CAE-B137-B78F496F9E76}"/>
              </a:ext>
            </a:extLst>
          </p:cNvPr>
          <p:cNvSpPr>
            <a:spLocks noGrp="1"/>
          </p:cNvSpPr>
          <p:nvPr>
            <p:ph type="title"/>
          </p:nvPr>
        </p:nvSpPr>
        <p:spPr/>
        <p:txBody>
          <a:bodyPr/>
          <a:lstStyle/>
          <a:p>
            <a:r>
              <a:rPr lang="en-GB" dirty="0"/>
              <a:t>Exogenous factors</a:t>
            </a:r>
          </a:p>
        </p:txBody>
      </p:sp>
      <p:sp>
        <p:nvSpPr>
          <p:cNvPr id="3" name="Content Placeholder 2">
            <a:extLst>
              <a:ext uri="{FF2B5EF4-FFF2-40B4-BE49-F238E27FC236}">
                <a16:creationId xmlns:a16="http://schemas.microsoft.com/office/drawing/2014/main" id="{1506DC1B-9306-4170-B87D-A444211C84F2}"/>
              </a:ext>
            </a:extLst>
          </p:cNvPr>
          <p:cNvSpPr>
            <a:spLocks noGrp="1"/>
          </p:cNvSpPr>
          <p:nvPr>
            <p:ph idx="1"/>
          </p:nvPr>
        </p:nvSpPr>
        <p:spPr/>
        <p:txBody>
          <a:bodyPr>
            <a:normAutofit fontScale="92500" lnSpcReduction="10000"/>
          </a:bodyPr>
          <a:lstStyle/>
          <a:p>
            <a:pPr marL="0" indent="0">
              <a:buNone/>
            </a:pPr>
            <a:r>
              <a:rPr lang="en-GB" dirty="0"/>
              <a:t>Definition - Exogenous factors are external influences on a place’s identity. They are caused by a place’s relationship with other places.</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For each of the above think of at least one example</a:t>
            </a:r>
          </a:p>
        </p:txBody>
      </p:sp>
      <p:graphicFrame>
        <p:nvGraphicFramePr>
          <p:cNvPr id="5" name="Table 4">
            <a:extLst>
              <a:ext uri="{FF2B5EF4-FFF2-40B4-BE49-F238E27FC236}">
                <a16:creationId xmlns:a16="http://schemas.microsoft.com/office/drawing/2014/main" id="{947AE3D9-30F6-47AA-89CE-3A8E33AAE967}"/>
              </a:ext>
            </a:extLst>
          </p:cNvPr>
          <p:cNvGraphicFramePr>
            <a:graphicFrameLocks noGrp="1"/>
          </p:cNvGraphicFramePr>
          <p:nvPr>
            <p:extLst>
              <p:ext uri="{D42A27DB-BD31-4B8C-83A1-F6EECF244321}">
                <p14:modId xmlns:p14="http://schemas.microsoft.com/office/powerpoint/2010/main" val="2004821338"/>
              </p:ext>
            </p:extLst>
          </p:nvPr>
        </p:nvGraphicFramePr>
        <p:xfrm>
          <a:off x="683568" y="3357563"/>
          <a:ext cx="7466762" cy="2021840"/>
        </p:xfrm>
        <a:graphic>
          <a:graphicData uri="http://schemas.openxmlformats.org/drawingml/2006/table">
            <a:tbl>
              <a:tblPr firstRow="1" bandRow="1">
                <a:tableStyleId>{5C22544A-7EE6-4342-B048-85BDC9FD1C3A}</a:tableStyleId>
              </a:tblPr>
              <a:tblGrid>
                <a:gridCol w="1994154">
                  <a:extLst>
                    <a:ext uri="{9D8B030D-6E8A-4147-A177-3AD203B41FA5}">
                      <a16:colId xmlns:a16="http://schemas.microsoft.com/office/drawing/2014/main" val="2346293091"/>
                    </a:ext>
                  </a:extLst>
                </a:gridCol>
                <a:gridCol w="5472608">
                  <a:extLst>
                    <a:ext uri="{9D8B030D-6E8A-4147-A177-3AD203B41FA5}">
                      <a16:colId xmlns:a16="http://schemas.microsoft.com/office/drawing/2014/main" val="3528810006"/>
                    </a:ext>
                  </a:extLst>
                </a:gridCol>
              </a:tblGrid>
              <a:tr h="370840">
                <a:tc>
                  <a:txBody>
                    <a:bodyPr/>
                    <a:lstStyle/>
                    <a:p>
                      <a:r>
                        <a:rPr lang="en-GB" b="0" dirty="0">
                          <a:solidFill>
                            <a:schemeClr val="tx1"/>
                          </a:solidFill>
                        </a:rPr>
                        <a:t>People</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GB" b="0" dirty="0">
                          <a:solidFill>
                            <a:schemeClr val="tx1"/>
                          </a:solidFill>
                        </a:rPr>
                        <a:t>Migrants, workers or visitors come from outside a place to live or work</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027244795"/>
                  </a:ext>
                </a:extLst>
              </a:tr>
              <a:tr h="370840">
                <a:tc>
                  <a:txBody>
                    <a:bodyPr/>
                    <a:lstStyle/>
                    <a:p>
                      <a:r>
                        <a:rPr lang="en-GB" dirty="0"/>
                        <a:t>Capital</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GB" dirty="0"/>
                        <a:t>Investment from a business based outside the area</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780575195"/>
                  </a:ext>
                </a:extLst>
              </a:tr>
              <a:tr h="370840">
                <a:tc>
                  <a:txBody>
                    <a:bodyPr/>
                    <a:lstStyle/>
                    <a:p>
                      <a:r>
                        <a:rPr lang="en-GB" dirty="0"/>
                        <a:t>Resources</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GB" dirty="0"/>
                        <a:t>Raw materials, transport infrastructure</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394950772"/>
                  </a:ext>
                </a:extLst>
              </a:tr>
              <a:tr h="370840">
                <a:tc>
                  <a:txBody>
                    <a:bodyPr/>
                    <a:lstStyle/>
                    <a:p>
                      <a:r>
                        <a:rPr lang="en-GB" dirty="0"/>
                        <a:t>Ideas</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GB" dirty="0"/>
                        <a:t>Urban planners, architects, business and artists bring ideas to shape and change a place</a:t>
                      </a: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999734333"/>
                  </a:ext>
                </a:extLst>
              </a:tr>
            </a:tbl>
          </a:graphicData>
        </a:graphic>
      </p:graphicFrame>
    </p:spTree>
    <p:extLst>
      <p:ext uri="{BB962C8B-B14F-4D97-AF65-F5344CB8AC3E}">
        <p14:creationId xmlns:p14="http://schemas.microsoft.com/office/powerpoint/2010/main" val="56463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a:extLst>
              <a:ext uri="{28A0092B-C50C-407E-A947-70E740481C1C}">
                <a14:useLocalDpi xmlns:a14="http://schemas.microsoft.com/office/drawing/2010/main" val="0"/>
              </a:ext>
            </a:extLst>
          </a:blip>
          <a:srcRect t="54783"/>
          <a:stretch/>
        </p:blipFill>
        <p:spPr bwMode="auto">
          <a:xfrm>
            <a:off x="899592" y="332656"/>
            <a:ext cx="7200799" cy="612068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74508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DFDC108911E5A42BFF1627DC4BFD37C" ma:contentTypeVersion="1" ma:contentTypeDescription="Create a new document." ma:contentTypeScope="" ma:versionID="4dca7180ccb05fcd7cbcf7241bc8c3a0">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7990E8-C339-4F75-8E5B-20BAD9BA547C}">
  <ds:schemaRefs>
    <ds:schemaRef ds:uri="http://schemas.microsoft.com/office/2006/metadata/properties"/>
    <ds:schemaRef ds:uri="http://www.w3.org/XML/1998/namespace"/>
    <ds:schemaRef ds:uri="http://purl.org/dc/dcmitype/"/>
    <ds:schemaRef ds:uri="http://purl.org/dc/term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FC16CF19-05A9-444E-BE17-486586DAD0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45FC86-F54E-4BA0-9CFC-FEDBC66CEA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2024</TotalTime>
  <Words>652</Words>
  <Application>Microsoft Office PowerPoint</Application>
  <PresentationFormat>On-screen Show (4:3)</PresentationFormat>
  <Paragraphs>109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Changing Places The Nature and Importance of Places – Part 2</vt:lpstr>
      <vt:lpstr>PowerPoint Presentation</vt:lpstr>
      <vt:lpstr>What factors contribute to a place’s unique character</vt:lpstr>
      <vt:lpstr>PowerPoint Presentation</vt:lpstr>
      <vt:lpstr>What unique character do the following places have?</vt:lpstr>
      <vt:lpstr>Endogenous and exogenous factors </vt:lpstr>
      <vt:lpstr>Endogenous factors</vt:lpstr>
      <vt:lpstr>Exogenous factors</vt:lpstr>
      <vt:lpstr>PowerPoint Presentation</vt:lpstr>
      <vt:lpstr>PowerPoint Presentation</vt:lpstr>
      <vt:lpstr>Placelessness</vt:lpstr>
      <vt:lpstr>Totnes - Costa</vt:lpstr>
      <vt:lpstr>PowerPoint Presentation</vt:lpstr>
      <vt:lpstr>PowerPoint Presentation</vt:lpstr>
      <vt:lpstr>PowerPoint Presentation</vt:lpstr>
    </vt:vector>
  </TitlesOfParts>
  <Company>Fulston Manor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VMitchell</dc:creator>
  <cp:lastModifiedBy>Alison Martin</cp:lastModifiedBy>
  <cp:revision>122</cp:revision>
  <cp:lastPrinted>2017-08-25T13:25:43Z</cp:lastPrinted>
  <dcterms:created xsi:type="dcterms:W3CDTF">2016-06-30T20:35:37Z</dcterms:created>
  <dcterms:modified xsi:type="dcterms:W3CDTF">2019-07-05T15:15:36Z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0x010100ADFDC108911E5A42BFF1627DC4BFD37C</vt:lpwstr>
  </property>
</Properties>
</file>