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sldIdLst>
    <p:sldId id="416" r:id="rId6"/>
    <p:sldId id="256" r:id="rId7"/>
    <p:sldId id="266" r:id="rId8"/>
    <p:sldId id="457" r:id="rId9"/>
    <p:sldId id="270" r:id="rId10"/>
    <p:sldId id="458" r:id="rId11"/>
    <p:sldId id="274" r:id="rId12"/>
    <p:sldId id="264" r:id="rId13"/>
    <p:sldId id="272"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5" d="100"/>
          <a:sy n="55" d="100"/>
        </p:scale>
        <p:origin x="102" y="648"/>
      </p:cViewPr>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EC25A-6928-4118-A90A-0BCBF9A57122}" type="datetimeFigureOut">
              <a:rPr lang="en-GB" smtClean="0"/>
              <a:t>06/11/2020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D9A87E-655B-4854-8DB5-D7F2D2C8BBEF}" type="slidenum">
              <a:rPr lang="en-GB" smtClean="0"/>
              <a:t>‹#›</a:t>
            </a:fld>
            <a:endParaRPr lang="en-GB"/>
          </a:p>
        </p:txBody>
      </p:sp>
    </p:spTree>
    <p:extLst>
      <p:ext uri="{BB962C8B-B14F-4D97-AF65-F5344CB8AC3E}">
        <p14:creationId xmlns:p14="http://schemas.microsoft.com/office/powerpoint/2010/main" val="1890385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C3C3DC4-7954-4C62-9D8A-D266C0CBFD05}"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352036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115861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408360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64879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3C37-3007-9346-908F-5279423EF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28CFBE-E564-894E-8DE3-CC917A4EDC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3A0D23-D100-B146-B614-B738F42E7CD1}"/>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2BEF43DA-8270-2B48-A40F-76CB4A62F09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A1763EAE-6067-8D44-BE06-5F8E79B8DEEA}"/>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0056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FE454-DD0A-A648-A2E0-DBD46448A6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7C5DC4-2A9A-DD4B-91B1-77599C7ECB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63E0D1-7D99-2E45-BA7E-EBF07A82F90D}"/>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C479CF55-CA6C-E047-818E-06849A46427A}"/>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EC475427-6783-C844-AC1E-08F95B7A6528}"/>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4196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B87F-D20B-9A4F-8F6D-BDB9D23045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93B359-567D-3644-8BD4-986EAF3889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F7FEC8-BF55-714A-A4E9-81CBFCB30D0B}"/>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FDCB1846-4041-364F-9561-990169FEBF1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C9BD97E-AB98-854B-8BA2-870CA75EB926}"/>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412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97C3-E1CC-844C-A670-4858C44E68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BA1D89-DA91-FA4C-8D47-367CA78A2A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4C5253-B89B-A346-8ED1-F0B37EBABA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F3E891-A6E2-EB4B-AA95-D8DBA626A9DE}"/>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48C48984-60AD-1641-AF9F-053445C52B46}"/>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0EC59E9E-0289-9D4A-8BF3-A0E7E3462DFE}"/>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9995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FA20-5092-8541-BA90-148863B2F1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5596DB-DCDB-A847-9FF8-8B13F149E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8839E9C-C861-0F4B-B963-B0A60C461F9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8B1EE5-1444-5B4A-9294-636DEAAF1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D46C74-5656-054E-B80B-B7A603A0E26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FF5C80-3986-D04E-A9FD-B1FD2DF46819}"/>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1AB0003B-AB1F-364D-8B1F-AAB673B4D12A}"/>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55282169-CF43-5141-AFFD-BDF350EBD3F4}"/>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6881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C4ED2-86E1-2245-951B-CA52E62575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614FBC-491F-8949-B864-B89278FD84F7}"/>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0AA9A058-BABA-1143-A20D-2BD60E2EA82A}"/>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CF9B2129-4BB7-6B46-9CA6-C6BE44A59158}"/>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436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AB931F-D219-144B-B8F7-A4AB655CA07C}"/>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1229DFF7-0569-5947-AAE8-6917349E481A}"/>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D546EE6D-14A1-0E45-B777-F655B8267C64}"/>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9962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8B3C-ECBE-1149-8E9F-4CE64B32AD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EAF89B-51AE-6B41-BBCF-CCD6DDAB2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809285-52BE-6340-801C-51CC30527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8D5E01-4F16-584F-8F73-86E9F522F008}"/>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68C10B22-CFF7-7C4E-BE6E-8DA19B976A50}"/>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751DC263-A020-1048-B7F4-8D1D56FA84D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8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5E1D5-6B00-4782-AB6F-7341CCBE9064}" type="datetimeFigureOut">
              <a:rPr lang="en-GB" smtClean="0"/>
              <a:t>06/11/2020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868285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0CF9-AC02-D946-9B62-76DD8DB543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E229C2-5487-784F-BE54-1A0EEAB6B4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84ACA1-2115-A04C-932A-EE04E0B427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7C1545-20A2-244C-93E8-860274CB9D1F}"/>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BC12DDEE-67C5-9E4A-BC3E-E6E51C8EE673}"/>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E396CF3A-3F71-4C47-8C14-1549EDC2A1DE}"/>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7203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FBC87-790B-EE41-AEFB-E97F727002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F18CD1-D93E-3941-93C0-62EF7E0F6E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6E43D7-66BB-D54F-85E0-F8BCB831E2F8}"/>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330ED738-349D-5145-A76F-A1672DCD0215}"/>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100C0F6F-A4B3-454B-B0BE-0C655F323AE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8653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79CC7-1B21-634D-BF11-FCD2A75396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140AE6-2E61-CD40-9A20-3DA521FE6C3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CAB45-2B18-C246-AB03-402716A928E9}"/>
              </a:ext>
            </a:extLst>
          </p:cNvPr>
          <p:cNvSpPr>
            <a:spLocks noGrp="1"/>
          </p:cNvSpPr>
          <p:nvPr>
            <p:ph type="dt" sz="half" idx="10"/>
          </p:nvPr>
        </p:nvSpPr>
        <p:spPr/>
        <p:txBody>
          <a:body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60D6BFBA-6783-BE4D-812A-800DAD84A16A}"/>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976E0577-B95E-7B4C-8F97-39754D816141}"/>
              </a:ext>
            </a:extLst>
          </p:cNvPr>
          <p:cNvSpPr>
            <a:spLocks noGrp="1"/>
          </p:cNvSpPr>
          <p:nvPr>
            <p:ph type="sldNum" sz="quarter" idx="12"/>
          </p:nvPr>
        </p:nvSpPr>
        <p:spPr/>
        <p:txBody>
          <a:body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707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5E1D5-6B00-4782-AB6F-7341CCBE9064}" type="datetimeFigureOut">
              <a:rPr lang="en-GB" smtClean="0"/>
              <a:t>06/11/2020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121300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5E1D5-6B00-4782-AB6F-7341CCBE9064}" type="datetimeFigureOut">
              <a:rPr lang="en-GB" smtClean="0"/>
              <a:t>06/11/2020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2725514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5E1D5-6B00-4782-AB6F-7341CCBE9064}" type="datetimeFigureOut">
              <a:rPr lang="en-GB" smtClean="0"/>
              <a:t>06/11/2020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04236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5E1D5-6B00-4782-AB6F-7341CCBE9064}" type="datetimeFigureOut">
              <a:rPr lang="en-GB" smtClean="0"/>
              <a:t>06/11/2020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6399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5E1D5-6B00-4782-AB6F-7341CCBE9064}" type="datetimeFigureOut">
              <a:rPr lang="en-GB" smtClean="0"/>
              <a:t>06/11/2020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212376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5E1D5-6B00-4782-AB6F-7341CCBE9064}" type="datetimeFigureOut">
              <a:rPr lang="en-GB" smtClean="0"/>
              <a:t>06/11/2020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328193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5E1D5-6B00-4782-AB6F-7341CCBE9064}" type="datetimeFigureOut">
              <a:rPr lang="en-GB" smtClean="0"/>
              <a:t>06/11/2020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9EB8A-47B8-4D96-8C12-4B2965B09215}" type="slidenum">
              <a:rPr lang="en-GB" smtClean="0"/>
              <a:t>‹#›</a:t>
            </a:fld>
            <a:endParaRPr lang="en-GB"/>
          </a:p>
        </p:txBody>
      </p:sp>
    </p:spTree>
    <p:extLst>
      <p:ext uri="{BB962C8B-B14F-4D97-AF65-F5344CB8AC3E}">
        <p14:creationId xmlns:p14="http://schemas.microsoft.com/office/powerpoint/2010/main" val="562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5E1D5-6B00-4782-AB6F-7341CCBE9064}" type="datetimeFigureOut">
              <a:rPr lang="en-GB" smtClean="0"/>
              <a:t>06/11/2020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9EB8A-47B8-4D96-8C12-4B2965B09215}" type="slidenum">
              <a:rPr lang="en-GB" smtClean="0"/>
              <a:t>‹#›</a:t>
            </a:fld>
            <a:endParaRPr lang="en-GB"/>
          </a:p>
        </p:txBody>
      </p:sp>
    </p:spTree>
    <p:extLst>
      <p:ext uri="{BB962C8B-B14F-4D97-AF65-F5344CB8AC3E}">
        <p14:creationId xmlns:p14="http://schemas.microsoft.com/office/powerpoint/2010/main" val="4208337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D3CE4C-4CEE-9D42-8588-917691242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4C0EC5-93A9-0D4E-808D-09E1EC9C44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C408D-7666-6041-B96C-E0D2983F51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88D61-BADB-CC4D-B764-018341CA13AF}" type="datetimeFigureOut">
              <a:rPr lang="en-US" smtClean="0">
                <a:solidFill>
                  <a:prstClr val="black">
                    <a:tint val="75000"/>
                  </a:prstClr>
                </a:solidFill>
              </a:rPr>
              <a:pPr/>
              <a:t>11/6/2020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10FB38D-EFB9-A64E-A449-6F917AAB38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1299FDE8-2BD8-3141-B8ED-1E2D3AE41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C550-940C-8E46-A86F-116BEF329D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6386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0"/>
            <a:ext cx="10515600" cy="1325563"/>
          </a:xfrm>
        </p:spPr>
        <p:txBody>
          <a:bodyPr/>
          <a:lstStyle/>
          <a:p>
            <a:r>
              <a:rPr lang="en-GB" dirty="0"/>
              <a:t>Improving performance at A Level</a:t>
            </a:r>
          </a:p>
        </p:txBody>
      </p:sp>
      <p:sp>
        <p:nvSpPr>
          <p:cNvPr id="3" name="Content Placeholder 2"/>
          <p:cNvSpPr>
            <a:spLocks noGrp="1"/>
          </p:cNvSpPr>
          <p:nvPr>
            <p:ph idx="1"/>
          </p:nvPr>
        </p:nvSpPr>
        <p:spPr>
          <a:xfrm>
            <a:off x="465513" y="1088967"/>
            <a:ext cx="10888287" cy="5769033"/>
          </a:xfrm>
        </p:spPr>
        <p:txBody>
          <a:bodyPr>
            <a:normAutofit lnSpcReduction="10000"/>
          </a:bodyPr>
          <a:lstStyle/>
          <a:p>
            <a:r>
              <a:rPr lang="en-GB" dirty="0"/>
              <a:t>Practice essays so that they become the norm rather than the exception. Build up to unseen essays carried out in a limited time period (about </a:t>
            </a:r>
            <a:r>
              <a:rPr lang="en-GB" dirty="0" smtClean="0"/>
              <a:t>24 </a:t>
            </a:r>
            <a:r>
              <a:rPr lang="en-GB" dirty="0"/>
              <a:t>minutes) – and handwritten </a:t>
            </a:r>
            <a:r>
              <a:rPr lang="en-GB" dirty="0" smtClean="0"/>
              <a:t>ones.</a:t>
            </a:r>
            <a:endParaRPr lang="en-GB" dirty="0"/>
          </a:p>
          <a:p>
            <a:r>
              <a:rPr lang="en-GB" dirty="0"/>
              <a:t>Peer assessment of essays helps </a:t>
            </a:r>
            <a:r>
              <a:rPr lang="en-GB" dirty="0" smtClean="0"/>
              <a:t>see </a:t>
            </a:r>
            <a:r>
              <a:rPr lang="en-GB" dirty="0"/>
              <a:t>where the requirements of the question have, and have not, been met. Make full use of the generic mark scheme for college-based essays.</a:t>
            </a:r>
          </a:p>
          <a:p>
            <a:r>
              <a:rPr lang="en-GB" dirty="0" smtClean="0"/>
              <a:t>Use the exam technique booklet </a:t>
            </a:r>
            <a:r>
              <a:rPr lang="en-GB" dirty="0"/>
              <a:t>glossary of </a:t>
            </a:r>
            <a:r>
              <a:rPr lang="en-GB"/>
              <a:t>command </a:t>
            </a:r>
            <a:r>
              <a:rPr lang="en-GB" smtClean="0"/>
              <a:t>words.</a:t>
            </a:r>
            <a:endParaRPr lang="en-GB" dirty="0"/>
          </a:p>
          <a:p>
            <a:r>
              <a:rPr lang="en-GB" dirty="0"/>
              <a:t>Use case studies and examples, making sure that you know which topic is illustrated by which case study… but, use only that part of the case study that is relevant to the question set</a:t>
            </a:r>
          </a:p>
          <a:p>
            <a:r>
              <a:rPr lang="en-GB" dirty="0"/>
              <a:t>Where asked to ‘evaluate’, it is important to provide evidence upon which judgmental statements can be based. If asked to state “to what extent”- either fully, mostly, generally, partially, not at all (supported by evidence)</a:t>
            </a:r>
          </a:p>
          <a:p>
            <a:endParaRPr lang="en-GB" dirty="0"/>
          </a:p>
          <a:p>
            <a:endParaRPr lang="en-GB" dirty="0"/>
          </a:p>
          <a:p>
            <a:endParaRPr lang="en-GB" dirty="0"/>
          </a:p>
        </p:txBody>
      </p:sp>
    </p:spTree>
    <p:extLst>
      <p:ext uri="{BB962C8B-B14F-4D97-AF65-F5344CB8AC3E}">
        <p14:creationId xmlns:p14="http://schemas.microsoft.com/office/powerpoint/2010/main" val="2608863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BE110E-5B7E-49A9-ACF0-4A4721EA77DF}"/>
              </a:ext>
            </a:extLst>
          </p:cNvPr>
          <p:cNvSpPr>
            <a:spLocks noGrp="1"/>
          </p:cNvSpPr>
          <p:nvPr>
            <p:ph type="title"/>
          </p:nvPr>
        </p:nvSpPr>
        <p:spPr>
          <a:xfrm>
            <a:off x="430427" y="0"/>
            <a:ext cx="10515600" cy="739833"/>
          </a:xfrm>
        </p:spPr>
        <p:txBody>
          <a:bodyPr/>
          <a:lstStyle/>
          <a:p>
            <a:r>
              <a:rPr lang="en-GB" dirty="0"/>
              <a:t>Examiner Feedback</a:t>
            </a:r>
          </a:p>
        </p:txBody>
      </p:sp>
      <p:sp>
        <p:nvSpPr>
          <p:cNvPr id="6" name="Content Placeholder 5">
            <a:extLst>
              <a:ext uri="{FF2B5EF4-FFF2-40B4-BE49-F238E27FC236}">
                <a16:creationId xmlns:a16="http://schemas.microsoft.com/office/drawing/2014/main" id="{8FAD2168-5667-4E30-B459-38185A447BB5}"/>
              </a:ext>
            </a:extLst>
          </p:cNvPr>
          <p:cNvSpPr>
            <a:spLocks noGrp="1"/>
          </p:cNvSpPr>
          <p:nvPr>
            <p:ph idx="1"/>
          </p:nvPr>
        </p:nvSpPr>
        <p:spPr>
          <a:xfrm>
            <a:off x="0" y="665017"/>
            <a:ext cx="12192000" cy="6112663"/>
          </a:xfrm>
        </p:spPr>
        <p:txBody>
          <a:bodyPr>
            <a:noAutofit/>
          </a:bodyPr>
          <a:lstStyle/>
          <a:p>
            <a:pPr marL="0" indent="0">
              <a:buNone/>
            </a:pPr>
            <a:r>
              <a:rPr lang="en-GB" sz="1800" dirty="0"/>
              <a:t>The synoptic links being sought were those of flows of people (which could include tourists and commuters as well as migrants) and their importance in developing the character of the distant place they had studied. A wide range of characteristics was used and accepted as ‘character’ including social, economic and political aspects as well as the built environment but the most commonly explored were demographic and cultural characteristics.  </a:t>
            </a:r>
          </a:p>
          <a:p>
            <a:pPr marL="0" indent="0">
              <a:buNone/>
            </a:pPr>
            <a:r>
              <a:rPr lang="en-GB" sz="1800" dirty="0"/>
              <a:t> A range of different case studies of distant places were included in responses though some proved to be more commonly used, notably: Brick Lane/Spitalfields, Stratford (East London) and Detroit. With these well-rehearsed case studies, the need for more practice in linking their content and details to the command of the question became evident, in order to prevent case study regurgitation. Weaker responses relied heavily upon this learned place-study detail, without always clearly linking such material to the terms of the question. These responses were predominantly descriptive and narrative, gaining mainly AO1 credit but little, if any, AO2.  </a:t>
            </a:r>
          </a:p>
          <a:p>
            <a:pPr marL="0" indent="0">
              <a:buNone/>
            </a:pPr>
            <a:r>
              <a:rPr lang="en-GB" sz="1800" dirty="0"/>
              <a:t> The command phrase was to ‘assess the extent’ of the importance of flows of people, which meant that students could have assessed the relative importance of other factors (where relevant) in developing the character. In most places, people flows have played at least some role in developing their character. In some cases, however, the contribution of the flows of people may not have been the most important factor, alternatively, the flows may have been triggered by other factors and thus become an inherent effect of the character rather than a cause. (For example, flows have been extremely important in the development of the character of Detroit. However, of at least equal importance were the economic boom in the early 20th century that triggered the flows in the first place and the more recent economic decline resulting from global competition that has contributed to the city’s decline in more recent times.) Unfortunately, many students struggled with this idea and may have, by implication, mentioned a range of other important factors that contribute to character in their discussion but failed to clearly address these as part of their assessment.  </a:t>
            </a:r>
          </a:p>
          <a:p>
            <a:pPr marL="0" indent="0">
              <a:buNone/>
            </a:pPr>
            <a:r>
              <a:rPr lang="en-GB" sz="1800" dirty="0"/>
              <a:t>Those essays achieving Level 3 and Level 4 credit were typified by evaluative conclusions that considered the relative importance of a number of factors, including flows of people, and were well supported by the main content of the essay.</a:t>
            </a:r>
          </a:p>
        </p:txBody>
      </p:sp>
    </p:spTree>
    <p:extLst>
      <p:ext uri="{BB962C8B-B14F-4D97-AF65-F5344CB8AC3E}">
        <p14:creationId xmlns:p14="http://schemas.microsoft.com/office/powerpoint/2010/main" val="15178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Changing </a:t>
            </a:r>
            <a:r>
              <a:rPr lang="en-GB" dirty="0"/>
              <a:t>Places</a:t>
            </a:r>
          </a:p>
        </p:txBody>
      </p:sp>
      <p:sp>
        <p:nvSpPr>
          <p:cNvPr id="3" name="Subtitle 2"/>
          <p:cNvSpPr>
            <a:spLocks noGrp="1"/>
          </p:cNvSpPr>
          <p:nvPr>
            <p:ph type="subTitle" idx="1"/>
          </p:nvPr>
        </p:nvSpPr>
        <p:spPr/>
        <p:txBody>
          <a:bodyPr/>
          <a:lstStyle/>
          <a:p>
            <a:r>
              <a:rPr lang="en-GB" dirty="0"/>
              <a:t>20 Mark Questions – exam technique</a:t>
            </a:r>
          </a:p>
        </p:txBody>
      </p:sp>
    </p:spTree>
    <p:extLst>
      <p:ext uri="{BB962C8B-B14F-4D97-AF65-F5344CB8AC3E}">
        <p14:creationId xmlns:p14="http://schemas.microsoft.com/office/powerpoint/2010/main" val="1794415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CCD56-F5EC-454B-B4FA-A5D805659D6A}"/>
              </a:ext>
            </a:extLst>
          </p:cNvPr>
          <p:cNvSpPr>
            <a:spLocks noGrp="1"/>
          </p:cNvSpPr>
          <p:nvPr>
            <p:ph type="title"/>
          </p:nvPr>
        </p:nvSpPr>
        <p:spPr>
          <a:xfrm>
            <a:off x="585216" y="100901"/>
            <a:ext cx="10515600" cy="1325563"/>
          </a:xfrm>
        </p:spPr>
        <p:txBody>
          <a:bodyPr/>
          <a:lstStyle/>
          <a:p>
            <a:r>
              <a:rPr lang="en-US" b="1" dirty="0"/>
              <a:t>20 Mark Question</a:t>
            </a:r>
          </a:p>
        </p:txBody>
      </p:sp>
      <p:sp>
        <p:nvSpPr>
          <p:cNvPr id="3" name="Content Placeholder 2">
            <a:extLst>
              <a:ext uri="{FF2B5EF4-FFF2-40B4-BE49-F238E27FC236}">
                <a16:creationId xmlns:a16="http://schemas.microsoft.com/office/drawing/2014/main" id="{4C4C4874-D860-D848-BCC3-E86238C6AB13}"/>
              </a:ext>
            </a:extLst>
          </p:cNvPr>
          <p:cNvSpPr>
            <a:spLocks noGrp="1"/>
          </p:cNvSpPr>
          <p:nvPr>
            <p:ph idx="1"/>
          </p:nvPr>
        </p:nvSpPr>
        <p:spPr>
          <a:xfrm>
            <a:off x="585216" y="1188720"/>
            <a:ext cx="11155680" cy="5486400"/>
          </a:xfrm>
        </p:spPr>
        <p:txBody>
          <a:bodyPr>
            <a:normAutofit fontScale="92500" lnSpcReduction="10000"/>
          </a:bodyPr>
          <a:lstStyle/>
          <a:p>
            <a:pPr marL="0" indent="0">
              <a:buNone/>
            </a:pPr>
            <a:r>
              <a:rPr lang="en-GB" dirty="0"/>
              <a:t>One way students could structure their response: </a:t>
            </a:r>
          </a:p>
          <a:p>
            <a:r>
              <a:rPr lang="en-GB" dirty="0"/>
              <a:t>10% – introduction </a:t>
            </a:r>
          </a:p>
          <a:p>
            <a:r>
              <a:rPr lang="en-GB" dirty="0"/>
              <a:t>80–90% – main body </a:t>
            </a:r>
          </a:p>
          <a:p>
            <a:r>
              <a:rPr lang="en-GB" dirty="0"/>
              <a:t>10% – conclusion </a:t>
            </a:r>
          </a:p>
          <a:p>
            <a:pPr marL="0" indent="0">
              <a:buNone/>
            </a:pPr>
            <a:r>
              <a:rPr lang="en-GB" dirty="0"/>
              <a:t>Students should:</a:t>
            </a:r>
          </a:p>
          <a:p>
            <a:r>
              <a:rPr lang="en-GB" dirty="0"/>
              <a:t>ensure, where appropriate, that there is a balance of discussion and use of evidence. Utilising data will potentially allow students to demonstrate detailed knowledge and understanding of concepts, processes and interactions, in particular case study data, which should underpin the response throughout </a:t>
            </a:r>
          </a:p>
          <a:p>
            <a:r>
              <a:rPr lang="en-GB" dirty="0"/>
              <a:t>engage with the command word, e.g. responses that ask ‘to what extent’ should have a clear decision on what extent the student agrees/disagrees with the point of view presented in their response </a:t>
            </a:r>
          </a:p>
          <a:p>
            <a:r>
              <a:rPr lang="en-GB" dirty="0"/>
              <a:t>write concisely to answer questions </a:t>
            </a:r>
          </a:p>
          <a:p>
            <a:pPr marL="0" indent="0">
              <a:buNone/>
            </a:pPr>
            <a:endParaRPr lang="en-US" dirty="0"/>
          </a:p>
        </p:txBody>
      </p:sp>
    </p:spTree>
    <p:extLst>
      <p:ext uri="{BB962C8B-B14F-4D97-AF65-F5344CB8AC3E}">
        <p14:creationId xmlns:p14="http://schemas.microsoft.com/office/powerpoint/2010/main" val="3211711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070ED398-EACC-4F8F-958C-A32F770B7E29}"/>
              </a:ext>
            </a:extLst>
          </p:cNvPr>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1489361" y="1400865"/>
            <a:ext cx="8815676" cy="5346055"/>
          </a:xfrm>
          <a:prstGeom prst="rect">
            <a:avLst/>
          </a:prstGeom>
        </p:spPr>
      </p:pic>
      <p:sp>
        <p:nvSpPr>
          <p:cNvPr id="2" name="Title 1">
            <a:extLst>
              <a:ext uri="{FF2B5EF4-FFF2-40B4-BE49-F238E27FC236}">
                <a16:creationId xmlns:a16="http://schemas.microsoft.com/office/drawing/2014/main" id="{C3CE88DC-8938-4CBE-BEBB-61EFAA4ABC9D}"/>
              </a:ext>
            </a:extLst>
          </p:cNvPr>
          <p:cNvSpPr>
            <a:spLocks noGrp="1"/>
          </p:cNvSpPr>
          <p:nvPr>
            <p:ph type="title"/>
          </p:nvPr>
        </p:nvSpPr>
        <p:spPr/>
        <p:txBody>
          <a:bodyPr/>
          <a:lstStyle/>
          <a:p>
            <a:r>
              <a:rPr lang="en-GB" dirty="0"/>
              <a:t>Changing Places </a:t>
            </a:r>
          </a:p>
        </p:txBody>
      </p:sp>
      <p:sp>
        <p:nvSpPr>
          <p:cNvPr id="5" name="Rectangle 4">
            <a:extLst>
              <a:ext uri="{FF2B5EF4-FFF2-40B4-BE49-F238E27FC236}">
                <a16:creationId xmlns:a16="http://schemas.microsoft.com/office/drawing/2014/main" id="{5AE7FADC-ABDE-4D29-A3EB-C4D997C57416}"/>
              </a:ext>
            </a:extLst>
          </p:cNvPr>
          <p:cNvSpPr/>
          <p:nvPr/>
        </p:nvSpPr>
        <p:spPr>
          <a:xfrm>
            <a:off x="10172868" y="427741"/>
            <a:ext cx="1832093" cy="1200329"/>
          </a:xfrm>
          <a:prstGeom prst="rect">
            <a:avLst/>
          </a:prstGeom>
          <a:solidFill>
            <a:schemeClr val="accent4">
              <a:lumMod val="20000"/>
              <a:lumOff val="80000"/>
            </a:schemeClr>
          </a:solidFill>
        </p:spPr>
        <p:txBody>
          <a:bodyPr wrap="square">
            <a:spAutoFit/>
          </a:bodyPr>
          <a:lstStyle/>
          <a:p>
            <a:r>
              <a:rPr lang="en-GB" dirty="0"/>
              <a:t>AO1 is used to assess students’ knowledge and understanding. </a:t>
            </a:r>
          </a:p>
        </p:txBody>
      </p:sp>
      <p:sp>
        <p:nvSpPr>
          <p:cNvPr id="6" name="Rectangle 5">
            <a:extLst>
              <a:ext uri="{FF2B5EF4-FFF2-40B4-BE49-F238E27FC236}">
                <a16:creationId xmlns:a16="http://schemas.microsoft.com/office/drawing/2014/main" id="{294D3A1C-2DA3-4E97-AC0A-E836BDB559B0}"/>
              </a:ext>
            </a:extLst>
          </p:cNvPr>
          <p:cNvSpPr/>
          <p:nvPr/>
        </p:nvSpPr>
        <p:spPr>
          <a:xfrm>
            <a:off x="9193427" y="5051459"/>
            <a:ext cx="2998573" cy="1754326"/>
          </a:xfrm>
          <a:prstGeom prst="rect">
            <a:avLst/>
          </a:prstGeom>
          <a:solidFill>
            <a:schemeClr val="accent4">
              <a:lumMod val="20000"/>
              <a:lumOff val="80000"/>
            </a:schemeClr>
          </a:solidFill>
        </p:spPr>
        <p:txBody>
          <a:bodyPr wrap="square">
            <a:spAutoFit/>
          </a:bodyPr>
          <a:lstStyle/>
          <a:p>
            <a:r>
              <a:rPr lang="en-GB" dirty="0"/>
              <a:t>AO2 assesses a student’s ability to apply their understanding to unfamiliar situations and/ or make their own links between aspects of subject content. </a:t>
            </a:r>
          </a:p>
        </p:txBody>
      </p:sp>
      <p:cxnSp>
        <p:nvCxnSpPr>
          <p:cNvPr id="7" name="Straight Arrow Connector 6">
            <a:extLst>
              <a:ext uri="{FF2B5EF4-FFF2-40B4-BE49-F238E27FC236}">
                <a16:creationId xmlns:a16="http://schemas.microsoft.com/office/drawing/2014/main" id="{7C5EB5EC-5302-4D10-80CA-FD337E91130E}"/>
              </a:ext>
            </a:extLst>
          </p:cNvPr>
          <p:cNvCxnSpPr>
            <a:cxnSpLocks/>
          </p:cNvCxnSpPr>
          <p:nvPr/>
        </p:nvCxnSpPr>
        <p:spPr>
          <a:xfrm flipH="1">
            <a:off x="8495271" y="926757"/>
            <a:ext cx="1569307" cy="16558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20366949-E3F1-425C-89EE-E27B8002EEC6}"/>
              </a:ext>
            </a:extLst>
          </p:cNvPr>
          <p:cNvCxnSpPr>
            <a:cxnSpLocks/>
          </p:cNvCxnSpPr>
          <p:nvPr/>
        </p:nvCxnSpPr>
        <p:spPr>
          <a:xfrm flipH="1" flipV="1">
            <a:off x="8989541" y="4459563"/>
            <a:ext cx="1632281" cy="591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70574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236" y="220338"/>
            <a:ext cx="11887199" cy="739966"/>
          </a:xfrm>
        </p:spPr>
        <p:txBody>
          <a:bodyPr/>
          <a:lstStyle/>
          <a:p>
            <a:r>
              <a:rPr lang="en-GB" b="1" dirty="0">
                <a:solidFill>
                  <a:schemeClr val="bg1">
                    <a:lumMod val="50000"/>
                  </a:schemeClr>
                </a:solidFill>
                <a:effectLst/>
              </a:rPr>
              <a:t>EXAM PRACTISE:  Breaking down an Essay title</a:t>
            </a:r>
          </a:p>
        </p:txBody>
      </p:sp>
      <p:sp>
        <p:nvSpPr>
          <p:cNvPr id="6" name="Rectangle 5"/>
          <p:cNvSpPr/>
          <p:nvPr/>
        </p:nvSpPr>
        <p:spPr>
          <a:xfrm>
            <a:off x="1516018" y="2003912"/>
            <a:ext cx="7681109" cy="923330"/>
          </a:xfrm>
          <a:prstGeom prst="rect">
            <a:avLst/>
          </a:prstGeom>
        </p:spPr>
        <p:txBody>
          <a:bodyPr wrap="square">
            <a:spAutoFit/>
          </a:bodyPr>
          <a:lstStyle/>
          <a:p>
            <a:pPr algn="ctr"/>
            <a:r>
              <a:rPr lang="en-GB" dirty="0">
                <a:solidFill>
                  <a:schemeClr val="bg1">
                    <a:lumMod val="50000"/>
                  </a:schemeClr>
                </a:solidFill>
              </a:rPr>
              <a:t>‘</a:t>
            </a:r>
            <a:r>
              <a:rPr lang="en-GB" b="1" dirty="0">
                <a:solidFill>
                  <a:prstClr val="black"/>
                </a:solidFill>
              </a:rPr>
              <a:t>For a </a:t>
            </a:r>
            <a:r>
              <a:rPr lang="en-GB" b="1" dirty="0">
                <a:solidFill>
                  <a:srgbClr val="FF0000"/>
                </a:solidFill>
              </a:rPr>
              <a:t>distant place </a:t>
            </a:r>
            <a:r>
              <a:rPr lang="en-GB" b="1" dirty="0">
                <a:solidFill>
                  <a:prstClr val="black"/>
                </a:solidFill>
              </a:rPr>
              <a:t>that you have studied (DETROIT), assess the extent to which </a:t>
            </a:r>
            <a:r>
              <a:rPr lang="en-GB" b="1" dirty="0">
                <a:solidFill>
                  <a:srgbClr val="FF0000"/>
                </a:solidFill>
              </a:rPr>
              <a:t>flows of people </a:t>
            </a:r>
            <a:r>
              <a:rPr lang="en-GB" b="1" dirty="0">
                <a:solidFill>
                  <a:prstClr val="black"/>
                </a:solidFill>
              </a:rPr>
              <a:t>have been important in developing the </a:t>
            </a:r>
            <a:r>
              <a:rPr lang="en-GB" b="1" dirty="0">
                <a:solidFill>
                  <a:srgbClr val="FF0000"/>
                </a:solidFill>
              </a:rPr>
              <a:t>character of this place</a:t>
            </a:r>
            <a:r>
              <a:rPr lang="en-GB" b="1" dirty="0">
                <a:solidFill>
                  <a:prstClr val="black"/>
                </a:solidFill>
              </a:rPr>
              <a:t>.’ </a:t>
            </a:r>
            <a:r>
              <a:rPr lang="en-GB" dirty="0">
                <a:solidFill>
                  <a:schemeClr val="bg1">
                    <a:lumMod val="50000"/>
                  </a:schemeClr>
                </a:solidFill>
              </a:rPr>
              <a:t>(20)</a:t>
            </a:r>
          </a:p>
        </p:txBody>
      </p:sp>
      <p:grpSp>
        <p:nvGrpSpPr>
          <p:cNvPr id="25" name="Group 24"/>
          <p:cNvGrpSpPr/>
          <p:nvPr/>
        </p:nvGrpSpPr>
        <p:grpSpPr>
          <a:xfrm>
            <a:off x="771181" y="1200838"/>
            <a:ext cx="9307416" cy="646332"/>
            <a:chOff x="771181" y="1200838"/>
            <a:chExt cx="9307416" cy="646332"/>
          </a:xfrm>
        </p:grpSpPr>
        <p:sp>
          <p:nvSpPr>
            <p:cNvPr id="7" name="TextBox 6"/>
            <p:cNvSpPr txBox="1"/>
            <p:nvPr/>
          </p:nvSpPr>
          <p:spPr>
            <a:xfrm>
              <a:off x="771181" y="1200839"/>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1. Highlight terms you want to define</a:t>
              </a:r>
            </a:p>
          </p:txBody>
        </p:sp>
        <p:sp>
          <p:nvSpPr>
            <p:cNvPr id="8" name="TextBox 7"/>
            <p:cNvSpPr txBox="1"/>
            <p:nvPr/>
          </p:nvSpPr>
          <p:spPr>
            <a:xfrm>
              <a:off x="4415927" y="1200839"/>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2. Annotate with key words</a:t>
              </a:r>
            </a:p>
          </p:txBody>
        </p:sp>
        <p:sp>
          <p:nvSpPr>
            <p:cNvPr id="9" name="TextBox 8"/>
            <p:cNvSpPr txBox="1"/>
            <p:nvPr/>
          </p:nvSpPr>
          <p:spPr>
            <a:xfrm>
              <a:off x="7809123" y="1200838"/>
              <a:ext cx="2269474" cy="646331"/>
            </a:xfrm>
            <a:prstGeom prst="rect">
              <a:avLst/>
            </a:prstGeom>
            <a:solidFill>
              <a:schemeClr val="accent2">
                <a:lumMod val="20000"/>
                <a:lumOff val="80000"/>
              </a:schemeClr>
            </a:solidFill>
          </p:spPr>
          <p:txBody>
            <a:bodyPr wrap="square" rtlCol="0">
              <a:spAutoFit/>
            </a:bodyPr>
            <a:lstStyle/>
            <a:p>
              <a:r>
                <a:rPr lang="en-GB" dirty="0">
                  <a:solidFill>
                    <a:schemeClr val="bg1">
                      <a:lumMod val="50000"/>
                    </a:schemeClr>
                  </a:solidFill>
                </a:rPr>
                <a:t>3. Think about your view point</a:t>
              </a:r>
            </a:p>
          </p:txBody>
        </p:sp>
      </p:grpSp>
      <p:sp>
        <p:nvSpPr>
          <p:cNvPr id="13" name="TextBox 12"/>
          <p:cNvSpPr txBox="1"/>
          <p:nvPr/>
        </p:nvSpPr>
        <p:spPr>
          <a:xfrm>
            <a:off x="6438265" y="4583286"/>
            <a:ext cx="3027035" cy="2031325"/>
          </a:xfrm>
          <a:prstGeom prst="rect">
            <a:avLst/>
          </a:prstGeom>
          <a:noFill/>
        </p:spPr>
        <p:txBody>
          <a:bodyPr wrap="square" rtlCol="0">
            <a:spAutoFit/>
          </a:bodyPr>
          <a:lstStyle/>
          <a:p>
            <a:r>
              <a:rPr lang="en-GB" dirty="0">
                <a:solidFill>
                  <a:srgbClr val="FF0000"/>
                </a:solidFill>
              </a:rPr>
              <a:t>Character of place:</a:t>
            </a:r>
          </a:p>
          <a:p>
            <a:r>
              <a:rPr lang="en-GB" dirty="0"/>
              <a:t> ‘Character’ may include social, economic and political aspects as well as the built environment but also demographic and cultural characteristics.</a:t>
            </a:r>
            <a:endParaRPr lang="en-GB" dirty="0">
              <a:solidFill>
                <a:schemeClr val="bg1">
                  <a:lumMod val="50000"/>
                </a:schemeClr>
              </a:solidFill>
            </a:endParaRPr>
          </a:p>
        </p:txBody>
      </p:sp>
      <p:sp>
        <p:nvSpPr>
          <p:cNvPr id="16" name="TextBox 15"/>
          <p:cNvSpPr txBox="1"/>
          <p:nvPr/>
        </p:nvSpPr>
        <p:spPr>
          <a:xfrm>
            <a:off x="2936933" y="3858669"/>
            <a:ext cx="3126952" cy="1477328"/>
          </a:xfrm>
          <a:prstGeom prst="rect">
            <a:avLst/>
          </a:prstGeom>
          <a:noFill/>
        </p:spPr>
        <p:txBody>
          <a:bodyPr wrap="square" rtlCol="0">
            <a:spAutoFit/>
          </a:bodyPr>
          <a:lstStyle/>
          <a:p>
            <a:r>
              <a:rPr lang="en-GB" dirty="0">
                <a:solidFill>
                  <a:srgbClr val="0070C0"/>
                </a:solidFill>
              </a:rPr>
              <a:t>Flows:</a:t>
            </a:r>
          </a:p>
          <a:p>
            <a:r>
              <a:rPr lang="en-GB" dirty="0"/>
              <a:t>Flows of people, money, ideas and resources. Assess the importance of other flows as well.</a:t>
            </a:r>
          </a:p>
        </p:txBody>
      </p:sp>
      <p:cxnSp>
        <p:nvCxnSpPr>
          <p:cNvPr id="18" name="Straight Arrow Connector 17"/>
          <p:cNvCxnSpPr/>
          <p:nvPr/>
        </p:nvCxnSpPr>
        <p:spPr>
          <a:xfrm>
            <a:off x="10078597" y="1857316"/>
            <a:ext cx="695661" cy="121652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9014399" y="3073839"/>
            <a:ext cx="3027036" cy="1569660"/>
          </a:xfrm>
          <a:prstGeom prst="rect">
            <a:avLst/>
          </a:prstGeom>
          <a:noFill/>
        </p:spPr>
        <p:txBody>
          <a:bodyPr wrap="square" rtlCol="0">
            <a:spAutoFit/>
          </a:bodyPr>
          <a:lstStyle/>
          <a:p>
            <a:r>
              <a:rPr lang="en-GB" sz="1600" dirty="0"/>
              <a:t>Think of view point and give evidence to support that view.</a:t>
            </a:r>
          </a:p>
          <a:p>
            <a:r>
              <a:rPr lang="en-GB" sz="1600" dirty="0"/>
              <a:t>Need terms like “to some extent”  or “to a large extent”. There should be an overall evaluative statement.</a:t>
            </a:r>
          </a:p>
        </p:txBody>
      </p:sp>
      <p:sp>
        <p:nvSpPr>
          <p:cNvPr id="14" name="TextBox 13">
            <a:extLst>
              <a:ext uri="{FF2B5EF4-FFF2-40B4-BE49-F238E27FC236}">
                <a16:creationId xmlns:a16="http://schemas.microsoft.com/office/drawing/2014/main" id="{94A586F2-8DA1-42FA-88B5-D70E485F5712}"/>
              </a:ext>
            </a:extLst>
          </p:cNvPr>
          <p:cNvSpPr txBox="1"/>
          <p:nvPr/>
        </p:nvSpPr>
        <p:spPr>
          <a:xfrm>
            <a:off x="95104" y="2828960"/>
            <a:ext cx="2841829" cy="2308324"/>
          </a:xfrm>
          <a:prstGeom prst="rect">
            <a:avLst/>
          </a:prstGeom>
          <a:noFill/>
        </p:spPr>
        <p:txBody>
          <a:bodyPr wrap="square" rtlCol="0">
            <a:spAutoFit/>
          </a:bodyPr>
          <a:lstStyle/>
          <a:p>
            <a:r>
              <a:rPr lang="en-GB" dirty="0">
                <a:solidFill>
                  <a:srgbClr val="FF0000"/>
                </a:solidFill>
              </a:rPr>
              <a:t>Define key terms:</a:t>
            </a:r>
          </a:p>
          <a:p>
            <a:r>
              <a:rPr lang="en-GB" dirty="0">
                <a:solidFill>
                  <a:schemeClr val="bg1">
                    <a:lumMod val="50000"/>
                  </a:schemeClr>
                </a:solidFill>
              </a:rPr>
              <a:t>Introduce Detroit as a distant place. Show understanding of what ‘flows of people’ and ‘character or place means.’ Making links within the topic.</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9858" y="4838565"/>
            <a:ext cx="2056117" cy="1776046"/>
          </a:xfrm>
          <a:prstGeom prst="rect">
            <a:avLst/>
          </a:prstGeom>
        </p:spPr>
      </p:pic>
    </p:spTree>
    <p:extLst>
      <p:ext uri="{BB962C8B-B14F-4D97-AF65-F5344CB8AC3E}">
        <p14:creationId xmlns:p14="http://schemas.microsoft.com/office/powerpoint/2010/main" val="19745681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par>
                          <p:cTn id="9" fill="hold">
                            <p:stCondLst>
                              <p:cond delay="0"/>
                            </p:stCondLst>
                            <p:childTnLst>
                              <p:par>
                                <p:cTn id="10" presetID="26" presetClass="emph" presetSubtype="0" fill="hold" nodeType="afterEffect">
                                  <p:stCondLst>
                                    <p:cond delay="0"/>
                                  </p:stCondLst>
                                  <p:childTnLst>
                                    <p:animEffect transition="out" filter="fade">
                                      <p:cBhvr>
                                        <p:cTn id="11" dur="500" tmFilter="0, 0; .2, .5; .8, .5; 1, 0"/>
                                        <p:tgtEl>
                                          <p:spTgt spid="25"/>
                                        </p:tgtEl>
                                      </p:cBhvr>
                                    </p:animEffect>
                                    <p:animScale>
                                      <p:cBhvr>
                                        <p:cTn id="12" dur="250" autoRev="1" fill="hold"/>
                                        <p:tgtEl>
                                          <p:spTgt spid="25"/>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3" grpId="0"/>
      <p:bldP spid="16"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you answer this question in relation to Detroit?</a:t>
            </a:r>
            <a:endParaRPr lang="en-GB" dirty="0"/>
          </a:p>
        </p:txBody>
      </p:sp>
      <p:sp>
        <p:nvSpPr>
          <p:cNvPr id="3" name="Content Placeholder 2"/>
          <p:cNvSpPr>
            <a:spLocks noGrp="1"/>
          </p:cNvSpPr>
          <p:nvPr>
            <p:ph idx="1"/>
          </p:nvPr>
        </p:nvSpPr>
        <p:spPr/>
        <p:txBody>
          <a:bodyPr/>
          <a:lstStyle/>
          <a:p>
            <a:r>
              <a:rPr lang="en-GB" dirty="0" smtClean="0"/>
              <a:t>What evidence would you give?</a:t>
            </a:r>
          </a:p>
          <a:p>
            <a:endParaRPr lang="en-GB" dirty="0"/>
          </a:p>
          <a:p>
            <a:endParaRPr lang="en-GB" dirty="0" smtClean="0"/>
          </a:p>
          <a:p>
            <a:endParaRPr lang="en-GB" dirty="0"/>
          </a:p>
          <a:p>
            <a:endParaRPr lang="en-GB" dirty="0" smtClean="0"/>
          </a:p>
          <a:p>
            <a:r>
              <a:rPr lang="en-GB" dirty="0" smtClean="0"/>
              <a:t>Outline Detroit’s character in a spider diagram:</a:t>
            </a:r>
            <a:endParaRPr lang="en-GB" dirty="0"/>
          </a:p>
        </p:txBody>
      </p:sp>
    </p:spTree>
    <p:extLst>
      <p:ext uri="{BB962C8B-B14F-4D97-AF65-F5344CB8AC3E}">
        <p14:creationId xmlns:p14="http://schemas.microsoft.com/office/powerpoint/2010/main" val="725593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533" y="290174"/>
            <a:ext cx="11303834" cy="1548194"/>
          </a:xfrm>
        </p:spPr>
        <p:txBody>
          <a:bodyPr>
            <a:normAutofit/>
          </a:bodyPr>
          <a:lstStyle/>
          <a:p>
            <a:r>
              <a:rPr lang="en-GB" dirty="0"/>
              <a:t>Main Body – your evidence must support your view point. </a:t>
            </a:r>
            <a:endParaRPr lang="en-US" dirty="0"/>
          </a:p>
        </p:txBody>
      </p:sp>
      <p:sp>
        <p:nvSpPr>
          <p:cNvPr id="3" name="Content Placeholder 2"/>
          <p:cNvSpPr>
            <a:spLocks noGrp="1"/>
          </p:cNvSpPr>
          <p:nvPr>
            <p:ph idx="1"/>
          </p:nvPr>
        </p:nvSpPr>
        <p:spPr>
          <a:xfrm>
            <a:off x="418475" y="2123180"/>
            <a:ext cx="10734207" cy="3633042"/>
          </a:xfrm>
        </p:spPr>
        <p:txBody>
          <a:bodyPr>
            <a:normAutofit lnSpcReduction="10000"/>
          </a:bodyPr>
          <a:lstStyle/>
          <a:p>
            <a:r>
              <a:rPr lang="en-GB" dirty="0">
                <a:solidFill>
                  <a:srgbClr val="FF0000"/>
                </a:solidFill>
              </a:rPr>
              <a:t>Point </a:t>
            </a:r>
            <a:r>
              <a:rPr lang="en-GB" dirty="0"/>
              <a:t>- Many of you attempted to make a point (e.g. flows of people are responsible for developing character of place)</a:t>
            </a:r>
          </a:p>
          <a:p>
            <a:r>
              <a:rPr lang="en-GB" dirty="0">
                <a:solidFill>
                  <a:srgbClr val="FF0000"/>
                </a:solidFill>
              </a:rPr>
              <a:t>Explain</a:t>
            </a:r>
            <a:r>
              <a:rPr lang="en-GB" dirty="0"/>
              <a:t> – then go on to explain </a:t>
            </a:r>
            <a:r>
              <a:rPr lang="en-GB" dirty="0" smtClean="0"/>
              <a:t>how flows of people </a:t>
            </a:r>
            <a:r>
              <a:rPr lang="en-GB" dirty="0"/>
              <a:t>can </a:t>
            </a:r>
            <a:r>
              <a:rPr lang="en-GB" dirty="0" smtClean="0"/>
              <a:t>affect the character of </a:t>
            </a:r>
            <a:r>
              <a:rPr lang="en-GB" smtClean="0"/>
              <a:t>your place</a:t>
            </a:r>
            <a:endParaRPr lang="en-GB" dirty="0"/>
          </a:p>
          <a:p>
            <a:r>
              <a:rPr lang="en-GB" dirty="0">
                <a:solidFill>
                  <a:srgbClr val="FF0000"/>
                </a:solidFill>
              </a:rPr>
              <a:t>Evidence </a:t>
            </a:r>
            <a:r>
              <a:rPr lang="en-GB" dirty="0"/>
              <a:t>– then provide accurate and relevant evidence from the distant place case study</a:t>
            </a:r>
          </a:p>
          <a:p>
            <a:r>
              <a:rPr lang="en-GB" dirty="0">
                <a:solidFill>
                  <a:srgbClr val="FF0000"/>
                </a:solidFill>
              </a:rPr>
              <a:t>Link to Question </a:t>
            </a:r>
            <a:r>
              <a:rPr lang="en-GB" dirty="0"/>
              <a:t>– At the end of every paragraph you MUST link back to the question – i.e. is one process more important than the other or is this the combined effects…</a:t>
            </a:r>
            <a:endParaRPr lang="en-US" dirty="0"/>
          </a:p>
        </p:txBody>
      </p:sp>
    </p:spTree>
    <p:extLst>
      <p:ext uri="{BB962C8B-B14F-4D97-AF65-F5344CB8AC3E}">
        <p14:creationId xmlns:p14="http://schemas.microsoft.com/office/powerpoint/2010/main" val="1896450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5227" y="304802"/>
            <a:ext cx="10873946" cy="830997"/>
          </a:xfrm>
          <a:prstGeom prst="rect">
            <a:avLst/>
          </a:prstGeom>
          <a:noFill/>
        </p:spPr>
        <p:txBody>
          <a:bodyPr wrap="square" rtlCol="0">
            <a:spAutoFit/>
          </a:bodyPr>
          <a:lstStyle/>
          <a:p>
            <a:r>
              <a:rPr lang="en-GB" sz="2400" b="1" dirty="0">
                <a:solidFill>
                  <a:prstClr val="black"/>
                </a:solidFill>
              </a:rPr>
              <a:t>‘For a distant place that you have studied (DETROIT), assess the extent to which flows of people have been important in developing the character of this place.’ (20)</a:t>
            </a:r>
          </a:p>
        </p:txBody>
      </p:sp>
      <p:graphicFrame>
        <p:nvGraphicFramePr>
          <p:cNvPr id="3" name="Table 2"/>
          <p:cNvGraphicFramePr>
            <a:graphicFrameLocks noGrp="1"/>
          </p:cNvGraphicFramePr>
          <p:nvPr>
            <p:extLst>
              <p:ext uri="{D42A27DB-BD31-4B8C-83A1-F6EECF244321}">
                <p14:modId xmlns:p14="http://schemas.microsoft.com/office/powerpoint/2010/main" val="71721418"/>
              </p:ext>
            </p:extLst>
          </p:nvPr>
        </p:nvGraphicFramePr>
        <p:xfrm>
          <a:off x="556055" y="1276941"/>
          <a:ext cx="10793628" cy="5581059"/>
        </p:xfrm>
        <a:graphic>
          <a:graphicData uri="http://schemas.openxmlformats.org/drawingml/2006/table">
            <a:tbl>
              <a:tblPr firstRow="1" bandRow="1">
                <a:tableStyleId>{5940675A-B579-460E-94D1-54222C63F5DA}</a:tableStyleId>
              </a:tblPr>
              <a:tblGrid>
                <a:gridCol w="5004486">
                  <a:extLst>
                    <a:ext uri="{9D8B030D-6E8A-4147-A177-3AD203B41FA5}">
                      <a16:colId xmlns:a16="http://schemas.microsoft.com/office/drawing/2014/main" val="3854441691"/>
                    </a:ext>
                  </a:extLst>
                </a:gridCol>
                <a:gridCol w="5789142">
                  <a:extLst>
                    <a:ext uri="{9D8B030D-6E8A-4147-A177-3AD203B41FA5}">
                      <a16:colId xmlns:a16="http://schemas.microsoft.com/office/drawing/2014/main" val="101822636"/>
                    </a:ext>
                  </a:extLst>
                </a:gridCol>
              </a:tblGrid>
              <a:tr h="488338">
                <a:tc gridSpan="2">
                  <a:txBody>
                    <a:bodyPr/>
                    <a:lstStyle/>
                    <a:p>
                      <a:r>
                        <a:rPr lang="en-GB" dirty="0"/>
                        <a:t>Introduction:</a:t>
                      </a:r>
                    </a:p>
                  </a:txBody>
                  <a:tcPr/>
                </a:tc>
                <a:tc hMerge="1">
                  <a:txBody>
                    <a:bodyPr/>
                    <a:lstStyle/>
                    <a:p>
                      <a:endParaRPr lang="en-GB" dirty="0"/>
                    </a:p>
                  </a:txBody>
                  <a:tcPr/>
                </a:tc>
                <a:extLst>
                  <a:ext uri="{0D108BD9-81ED-4DB2-BD59-A6C34878D82A}">
                    <a16:rowId xmlns:a16="http://schemas.microsoft.com/office/drawing/2014/main" val="798154452"/>
                  </a:ext>
                </a:extLst>
              </a:tr>
              <a:tr h="1530773">
                <a:tc>
                  <a:txBody>
                    <a:bodyPr/>
                    <a:lstStyle/>
                    <a:p>
                      <a:r>
                        <a:rPr lang="en-GB" dirty="0"/>
                        <a:t>Arguments to show how flows of people have led to the demographic, cultural and socio-economic character of Detroit</a:t>
                      </a:r>
                    </a:p>
                  </a:txBody>
                  <a:tcPr/>
                </a:tc>
                <a:tc>
                  <a:txBody>
                    <a:bodyPr/>
                    <a:lstStyle/>
                    <a:p>
                      <a:r>
                        <a:rPr lang="en-GB" dirty="0"/>
                        <a:t>Arguments</a:t>
                      </a:r>
                      <a:r>
                        <a:rPr lang="en-GB" baseline="0" dirty="0"/>
                        <a:t> that show how other flows and factors have helped to shape the character of Detroit, e.g.</a:t>
                      </a:r>
                      <a:r>
                        <a:rPr lang="en-GB" sz="1800" dirty="0"/>
                        <a:t> the economic boom in the early 20th century and the more recent economic decline that has contributed to the city’s decline in more recent times.</a:t>
                      </a:r>
                      <a:endParaRPr lang="en-GB" dirty="0"/>
                    </a:p>
                  </a:txBody>
                  <a:tcPr/>
                </a:tc>
                <a:extLst>
                  <a:ext uri="{0D108BD9-81ED-4DB2-BD59-A6C34878D82A}">
                    <a16:rowId xmlns:a16="http://schemas.microsoft.com/office/drawing/2014/main" val="1757122476"/>
                  </a:ext>
                </a:extLst>
              </a:tr>
              <a:tr h="2278839">
                <a:tc>
                  <a:txBody>
                    <a:bodyPr/>
                    <a:lstStyle/>
                    <a:p>
                      <a:r>
                        <a:rPr lang="en-GB" dirty="0"/>
                        <a:t>P</a:t>
                      </a:r>
                    </a:p>
                    <a:p>
                      <a:r>
                        <a:rPr lang="en-GB" dirty="0"/>
                        <a:t>E</a:t>
                      </a:r>
                    </a:p>
                    <a:p>
                      <a:r>
                        <a:rPr lang="en-GB" dirty="0"/>
                        <a:t>E</a:t>
                      </a:r>
                    </a:p>
                    <a:p>
                      <a:r>
                        <a:rPr lang="en-GB" dirty="0"/>
                        <a:t>L</a:t>
                      </a:r>
                    </a:p>
                    <a:p>
                      <a:endParaRPr lang="en-GB" dirty="0"/>
                    </a:p>
                    <a:p>
                      <a:r>
                        <a:rPr lang="en-GB" dirty="0"/>
                        <a:t>P</a:t>
                      </a:r>
                    </a:p>
                    <a:p>
                      <a:r>
                        <a:rPr lang="en-GB" dirty="0"/>
                        <a:t>E</a:t>
                      </a:r>
                    </a:p>
                    <a:p>
                      <a:r>
                        <a:rPr lang="en-GB" dirty="0"/>
                        <a:t>E</a:t>
                      </a:r>
                    </a:p>
                    <a:p>
                      <a:r>
                        <a:rPr lang="en-GB" dirty="0"/>
                        <a:t>L</a:t>
                      </a:r>
                    </a:p>
                  </a:txBody>
                  <a:tcPr/>
                </a:tc>
                <a:tc>
                  <a:txBody>
                    <a:bodyPr/>
                    <a:lstStyle/>
                    <a:p>
                      <a:r>
                        <a:rPr lang="en-GB" dirty="0"/>
                        <a:t>P</a:t>
                      </a:r>
                    </a:p>
                    <a:p>
                      <a:r>
                        <a:rPr lang="en-GB" dirty="0"/>
                        <a:t>E</a:t>
                      </a:r>
                    </a:p>
                    <a:p>
                      <a:r>
                        <a:rPr lang="en-GB" dirty="0"/>
                        <a:t>E</a:t>
                      </a:r>
                    </a:p>
                    <a:p>
                      <a:r>
                        <a:rPr lang="en-GB" dirty="0"/>
                        <a:t>L</a:t>
                      </a:r>
                    </a:p>
                    <a:p>
                      <a:endParaRPr lang="en-GB" dirty="0"/>
                    </a:p>
                    <a:p>
                      <a:r>
                        <a:rPr lang="en-GB" dirty="0"/>
                        <a:t>P</a:t>
                      </a:r>
                      <a:br>
                        <a:rPr lang="en-GB" dirty="0"/>
                      </a:br>
                      <a:r>
                        <a:rPr lang="en-GB" dirty="0"/>
                        <a:t>E</a:t>
                      </a:r>
                      <a:br>
                        <a:rPr lang="en-GB" dirty="0"/>
                      </a:br>
                      <a:r>
                        <a:rPr lang="en-GB" dirty="0" err="1"/>
                        <a:t>E</a:t>
                      </a:r>
                      <a:r>
                        <a:rPr lang="en-GB" dirty="0"/>
                        <a:t/>
                      </a:r>
                      <a:br>
                        <a:rPr lang="en-GB" dirty="0"/>
                      </a:br>
                      <a:r>
                        <a:rPr lang="en-GB" dirty="0"/>
                        <a:t>L</a:t>
                      </a:r>
                    </a:p>
                  </a:txBody>
                  <a:tcPr/>
                </a:tc>
                <a:extLst>
                  <a:ext uri="{0D108BD9-81ED-4DB2-BD59-A6C34878D82A}">
                    <a16:rowId xmlns:a16="http://schemas.microsoft.com/office/drawing/2014/main" val="2739704962"/>
                  </a:ext>
                </a:extLst>
              </a:tr>
              <a:tr h="1001628">
                <a:tc gridSpan="2">
                  <a:txBody>
                    <a:bodyPr/>
                    <a:lstStyle/>
                    <a:p>
                      <a:r>
                        <a:rPr lang="en-GB" dirty="0" smtClean="0"/>
                        <a:t>Conclusion</a:t>
                      </a:r>
                      <a:endParaRPr lang="en-GB" dirty="0"/>
                    </a:p>
                  </a:txBody>
                  <a:tcPr/>
                </a:tc>
                <a:tc hMerge="1">
                  <a:txBody>
                    <a:bodyPr/>
                    <a:lstStyle/>
                    <a:p>
                      <a:endParaRPr lang="en-GB" dirty="0"/>
                    </a:p>
                  </a:txBody>
                  <a:tcPr/>
                </a:tc>
                <a:extLst>
                  <a:ext uri="{0D108BD9-81ED-4DB2-BD59-A6C34878D82A}">
                    <a16:rowId xmlns:a16="http://schemas.microsoft.com/office/drawing/2014/main" val="1512587502"/>
                  </a:ext>
                </a:extLst>
              </a:tr>
            </a:tbl>
          </a:graphicData>
        </a:graphic>
      </p:graphicFrame>
    </p:spTree>
    <p:extLst>
      <p:ext uri="{BB962C8B-B14F-4D97-AF65-F5344CB8AC3E}">
        <p14:creationId xmlns:p14="http://schemas.microsoft.com/office/powerpoint/2010/main" val="714304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72341"/>
          </a:xfrm>
        </p:spPr>
        <p:txBody>
          <a:bodyPr/>
          <a:lstStyle/>
          <a:p>
            <a:r>
              <a:rPr lang="en-GB" dirty="0"/>
              <a:t>Conclusion</a:t>
            </a:r>
            <a:endParaRPr lang="en-US" dirty="0"/>
          </a:p>
        </p:txBody>
      </p:sp>
      <p:sp>
        <p:nvSpPr>
          <p:cNvPr id="3" name="Content Placeholder 2"/>
          <p:cNvSpPr>
            <a:spLocks noGrp="1"/>
          </p:cNvSpPr>
          <p:nvPr>
            <p:ph idx="1"/>
          </p:nvPr>
        </p:nvSpPr>
        <p:spPr>
          <a:xfrm>
            <a:off x="66502" y="1396538"/>
            <a:ext cx="12125498" cy="4780425"/>
          </a:xfrm>
        </p:spPr>
        <p:txBody>
          <a:bodyPr>
            <a:normAutofit/>
          </a:bodyPr>
          <a:lstStyle/>
          <a:p>
            <a:r>
              <a:rPr lang="en-GB" dirty="0"/>
              <a:t>Don’t just rewrite what you’ve already said.</a:t>
            </a:r>
          </a:p>
          <a:p>
            <a:r>
              <a:rPr lang="en-GB" dirty="0"/>
              <a:t>Must answer Question – Assess relative importance…. the relative importance of other factors (where relevant) in developing the character. In most places, people flows have played at least some role in developing their character. In some cases, however, the contribution of the flows of people may not have been the most important factor, alternatively, the flows may have been triggered by other factors and thus become an inherent effect of the character rather than a cause.</a:t>
            </a:r>
          </a:p>
          <a:p>
            <a:r>
              <a:rPr lang="en-GB" dirty="0"/>
              <a:t>Have an overall evaluative conclusion that considers the relative importance of a number of factors, including flows of people.</a:t>
            </a:r>
            <a:endParaRPr lang="en-US" dirty="0"/>
          </a:p>
        </p:txBody>
      </p:sp>
    </p:spTree>
    <p:extLst>
      <p:ext uri="{BB962C8B-B14F-4D97-AF65-F5344CB8AC3E}">
        <p14:creationId xmlns:p14="http://schemas.microsoft.com/office/powerpoint/2010/main" val="1238103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FDC108911E5A42BFF1627DC4BFD37C" ma:contentTypeVersion="1" ma:contentTypeDescription="Create a new document." ma:contentTypeScope="" ma:versionID="4dca7180ccb05fcd7cbcf7241bc8c3a0">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1BFD48-B371-4821-8462-8E199C26D5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44B7DE-5B2F-4126-872C-F050EE225DAA}">
  <ds:schemaRef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733EAFF0-96D2-4A85-8AA2-8D0AC9ACAC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514</TotalTime>
  <Words>1323</Words>
  <Application>Microsoft Office PowerPoint</Application>
  <PresentationFormat>Widescreen</PresentationFormat>
  <Paragraphs>76</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Office Theme</vt:lpstr>
      <vt:lpstr>1_Office Theme</vt:lpstr>
      <vt:lpstr>Improving performance at A Level</vt:lpstr>
      <vt:lpstr>Changing Places</vt:lpstr>
      <vt:lpstr>20 Mark Question</vt:lpstr>
      <vt:lpstr>Changing Places </vt:lpstr>
      <vt:lpstr>EXAM PRACTISE:  Breaking down an Essay title</vt:lpstr>
      <vt:lpstr>How would you answer this question in relation to Detroit?</vt:lpstr>
      <vt:lpstr>Main Body – your evidence must support your view point. </vt:lpstr>
      <vt:lpstr>PowerPoint Presentation</vt:lpstr>
      <vt:lpstr>Conclusion</vt:lpstr>
      <vt:lpstr>Examiner Feedback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Coasts 20 markers</dc:title>
  <dc:creator>Cathrina J. Hogg</dc:creator>
  <cp:lastModifiedBy>Lorna Cansfield</cp:lastModifiedBy>
  <cp:revision>53</cp:revision>
  <dcterms:created xsi:type="dcterms:W3CDTF">2018-05-16T12:12:59Z</dcterms:created>
  <dcterms:modified xsi:type="dcterms:W3CDTF">2020-11-06T11:09:11Z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0x010100ADFDC108911E5A42BFF1627DC4BFD37C</vt:lpwstr>
  </property>
</Properties>
</file>