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6" r:id="rId4"/>
    <p:sldId id="257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DCFB5F-B4BC-4908-AEE1-E30571AA7B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D75547-2EE0-4CEF-B41C-8C801468C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CDE4B5-0A32-4C1D-B327-8014B2E16F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84094-8332-4305-9003-367C6B5247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394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E5F950-41DF-4EE9-B644-FDA82A6C03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BADDB4-5363-4F33-A1FF-9765329753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F4F45D-475B-47C7-AAD1-F7D2219B5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2B580-41A2-4F9C-95E9-378DA7383E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991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CB735D-2810-4058-9E5E-AF618D920A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275382-7C0B-4557-BA9F-805708830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C267FA-4D90-4E00-8E72-A8D6C3801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8C05C-7D5A-4270-B727-33A9E59576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306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286549-8D40-46AC-B061-8BF98B0CE3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E5546E-635C-4E3A-B7E1-CA9B8384A4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395691-D0BF-4B96-A85E-11C13FD1F4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BC514-54E2-478D-878A-3EE8C52365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35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6B58E4-7E88-466E-B141-A109B493CD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755D0A-66D1-40F3-968B-1014AD732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FC53DF-AA61-43D1-9E09-65FCB3543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22F8D-55DB-4307-97D7-62BFFE003F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655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195BA8-A4C8-4184-BDCF-91F5AF134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FE7DB8-C3F4-4D5C-A19B-F259B1C777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A498DF-8686-4984-A30E-7CB3F687CE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D86A7-1187-4C9A-9B58-871AAB33EA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812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E7928DE-BD4F-4E08-8577-9ED5D42083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D2992B-5932-4103-8221-4933AF9564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D1B427-0953-4825-A339-C1085E91FF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4A247-876A-465F-B2D0-543D614B9D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50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5E101D-60D8-4463-8B42-75BBB62AB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F56482-6F46-490A-B7D1-BA8B62362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6EC253-CAF9-4CD6-A6D5-E2ED43B10F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BCE8F-3E0A-49B4-9776-1C57A1C574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328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D749D6C-B53A-48FB-AF00-5938D13E96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2F57FA-3D76-48B0-B6DC-4FBE30D71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97DFAD-E741-47E6-AF75-6D9B0E7D2A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883D4-D6E9-4666-8DC8-FD189DAFF4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774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57027F-4675-4431-B356-56A2D41897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D32762-8FC8-44A4-900C-29C63909E3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4156C1-8E7E-43B3-A25A-F3949E70C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20772B-BEE1-4229-A27D-1DC30B9F8E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506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F44B92-065C-49A8-B90A-9A11578D99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9D80D1-815C-476A-AB8B-0F5DEAAB98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2924A4-8066-4A79-91C5-9FEAD2487E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89A6C-8117-45CA-BFDA-320EA3D781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497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9C2500-834F-4898-8B16-5425F3BC6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8D60D26-ED71-4738-8941-48A8EFFDE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B597C70-C2D8-4D51-8C91-087183E6625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B00473D-9ED5-4329-ADA2-DCDB611710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223C0D3-EAF9-492F-9878-F44DA45107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5C33BD-66EB-4462-B66D-0F36820D171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23274FB-9549-4FFF-9940-FEF2941FFA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19113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/>
              <a:t>Population Movements in Urban Areas:</a:t>
            </a:r>
            <a:br>
              <a:rPr lang="en-GB" altLang="en-US" sz="3200"/>
            </a:br>
            <a:r>
              <a:rPr lang="en-GB" altLang="en-US" sz="3200" b="1"/>
              <a:t>Counterurbanisation</a:t>
            </a:r>
            <a:r>
              <a:rPr lang="en-GB" altLang="en-US" sz="4000"/>
              <a:t> </a:t>
            </a:r>
          </a:p>
        </p:txBody>
      </p:sp>
      <p:sp>
        <p:nvSpPr>
          <p:cNvPr id="2051" name="Line 6">
            <a:extLst>
              <a:ext uri="{FF2B5EF4-FFF2-40B4-BE49-F238E27FC236}">
                <a16:creationId xmlns:a16="http://schemas.microsoft.com/office/drawing/2014/main" id="{574B84D3-A204-4729-A6C2-16849DB6109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8964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2" name="Picture 7" descr="St Ivo Compass Button">
            <a:extLst>
              <a:ext uri="{FF2B5EF4-FFF2-40B4-BE49-F238E27FC236}">
                <a16:creationId xmlns:a16="http://schemas.microsoft.com/office/drawing/2014/main" id="{7B91B59C-B1AC-43F2-B39E-4BCA8AEC7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445125"/>
            <a:ext cx="1150937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768989-70F1-4AD8-A0B5-36B65C959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36224"/>
            <a:ext cx="4945732" cy="4945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5" name="Picture 9" descr="http://www.samatan-gers.com/photo-samatan/ph1.jpg">
            <a:extLst>
              <a:ext uri="{FF2B5EF4-FFF2-40B4-BE49-F238E27FC236}">
                <a16:creationId xmlns:a16="http://schemas.microsoft.com/office/drawing/2014/main" id="{8B1E8996-F3C2-4661-B6BB-D71083BBC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1907791" cy="2751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1" descr="http://upload.wikimedia.org/wikipedia/commons/a/a1/La_Salvetat-Saint-Gilles_-_Le_ch%C3%A2teau_-_20110813_(1).jpg">
            <a:extLst>
              <a:ext uri="{FF2B5EF4-FFF2-40B4-BE49-F238E27FC236}">
                <a16:creationId xmlns:a16="http://schemas.microsoft.com/office/drawing/2014/main" id="{54A21CB9-EA45-4710-AD54-B5ECB6082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26225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PopulationMovementModel">
            <a:extLst>
              <a:ext uri="{FF2B5EF4-FFF2-40B4-BE49-F238E27FC236}">
                <a16:creationId xmlns:a16="http://schemas.microsoft.com/office/drawing/2014/main" id="{60624B7D-FDD5-4D7A-954C-B1D1D04F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4954587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C18BCE40-2640-4A8B-B4E9-B527368E0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804863"/>
            <a:ext cx="39243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/>
              <a:t>Phase 1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GB" altLang="en-US" sz="1600"/>
              <a:t> City ‘core is dominant providing jobs / services and drawing in people from rural areas (a stage which most LEDC cities are now in and which MEDC cities have gone through).</a:t>
            </a:r>
          </a:p>
          <a:p>
            <a:pPr eaLnBrk="1" hangingPunct="1">
              <a:spcBef>
                <a:spcPct val="50000"/>
              </a:spcBef>
            </a:pPr>
            <a:endParaRPr lang="en-GB" altLang="en-US" sz="1600"/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C86DF741-40C4-49B9-8269-D0E9E1780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636838"/>
            <a:ext cx="3924300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/>
              <a:t>Phase 2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/>
              <a:t>- Increased affluence and better transport allowing people to move to suburbs leaving the central area (and some movement to smaller towns) – but still some attracted to the city.</a:t>
            </a: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15BCF1B9-52F6-4D00-BC6F-F798C6E08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508500"/>
            <a:ext cx="4067175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/>
              <a:t>Phase 3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/>
              <a:t>- Suburbanisation and counterurbanisation are dominant trends  - the case in the France and USA (but some movement back to city centre / inner city areas)</a:t>
            </a:r>
          </a:p>
        </p:txBody>
      </p:sp>
      <p:sp>
        <p:nvSpPr>
          <p:cNvPr id="3078" name="Text Box 8">
            <a:extLst>
              <a:ext uri="{FF2B5EF4-FFF2-40B4-BE49-F238E27FC236}">
                <a16:creationId xmlns:a16="http://schemas.microsoft.com/office/drawing/2014/main" id="{4A9FA852-902D-404C-AD12-8A1336B24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0"/>
            <a:ext cx="8569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b="1"/>
              <a:t>URBAN POPULATION MOVEMENT</a:t>
            </a:r>
          </a:p>
        </p:txBody>
      </p:sp>
      <p:sp>
        <p:nvSpPr>
          <p:cNvPr id="3079" name="Text Box 9">
            <a:extLst>
              <a:ext uri="{FF2B5EF4-FFF2-40B4-BE49-F238E27FC236}">
                <a16:creationId xmlns:a16="http://schemas.microsoft.com/office/drawing/2014/main" id="{C318091E-06C4-454F-AB8B-64BE46E0B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6165850"/>
            <a:ext cx="399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 b="1"/>
              <a:t>Source of Diagram – Geography in Focus, I Cook </a:t>
            </a:r>
            <a:r>
              <a:rPr lang="en-GB" altLang="en-US" sz="1200" b="1" i="1"/>
              <a:t>et al. </a:t>
            </a:r>
            <a:r>
              <a:rPr lang="en-GB" altLang="en-US" sz="1200" b="1"/>
              <a:t>2000 (Causeway Press)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D07031F0-2705-4056-90C6-A11E0C28E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77788"/>
            <a:ext cx="8964612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>
                <a:solidFill>
                  <a:srgbClr val="0033CC"/>
                </a:solidFill>
              </a:rPr>
              <a:t>PROCESSES OF CHANGE IN URBAN AREAS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/>
              <a:t>1</a:t>
            </a:r>
            <a:r>
              <a:rPr lang="en-GB" altLang="en-US" sz="2800" b="1" u="sng"/>
              <a:t>. Suburbanisation</a:t>
            </a:r>
            <a:r>
              <a:rPr lang="en-GB" altLang="en-US" sz="2400"/>
              <a:t> – decentralisation of people, employment and services from the inner part of the city towards the margins of the built up area – the effects of suburbanisation are felt within the city and in the surrounding rural areas.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/>
              <a:t> 	- remember this has much to do with the improvements in public transport and increases in income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b="1" u="sng"/>
              <a:t>2. Counterurbanisation</a:t>
            </a:r>
            <a:r>
              <a:rPr lang="en-GB" altLang="en-US" sz="2400"/>
              <a:t> – this is change extending beyond the city area and marks the apparent reversal of the urbanisation process which is occurring in MEDCs – i.e. urban – rural migration is taking place.</a:t>
            </a:r>
            <a:endParaRPr lang="en-GB" altLang="en-US" sz="24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GB" alt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8CD3F9B-F605-4C10-85D2-9CFCE7344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490537"/>
          </a:xfrm>
        </p:spPr>
        <p:txBody>
          <a:bodyPr/>
          <a:lstStyle/>
          <a:p>
            <a:pPr eaLnBrk="1" hangingPunct="1"/>
            <a:r>
              <a:rPr lang="en-GB" altLang="en-US" sz="4000"/>
              <a:t>Counterurbanisation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7AC197C-F2E1-4583-9C4E-A9FC3B47C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19175"/>
            <a:ext cx="8229600" cy="521811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GB" altLang="en-US" sz="2400" b="1" u="sng"/>
              <a:t>What is it?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GB" altLang="en-US" sz="2800"/>
              <a:t>Counterurbanisation is the movement of people from urban areas into rural areas (leaving the city and moving to smaller towns and villages).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GB" altLang="en-US" sz="280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GB" altLang="en-US" sz="2400"/>
              <a:t>There are 2 distinct trends: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/>
              <a:t>A movement of employment to rural areas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/>
              <a:t>A movement of people to rural areas who then commute.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GB" altLang="en-US" sz="2000"/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GB" altLang="en-US" sz="2400" b="1" i="1"/>
              <a:t>	Counterurbanisation began in many parts of Western Europe in the 1960s in particular.</a:t>
            </a:r>
          </a:p>
        </p:txBody>
      </p:sp>
      <p:sp>
        <p:nvSpPr>
          <p:cNvPr id="5124" name="Line 4">
            <a:extLst>
              <a:ext uri="{FF2B5EF4-FFF2-40B4-BE49-F238E27FC236}">
                <a16:creationId xmlns:a16="http://schemas.microsoft.com/office/drawing/2014/main" id="{E0667D50-71DD-4202-850D-28E5FCECBF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A355F93-C6EC-48C1-901C-62029FA12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417513"/>
          </a:xfrm>
        </p:spPr>
        <p:txBody>
          <a:bodyPr/>
          <a:lstStyle/>
          <a:p>
            <a:pPr algn="l" eaLnBrk="1" hangingPunct="1"/>
            <a:r>
              <a:rPr lang="en-GB" altLang="en-US" sz="2800" b="1"/>
              <a:t>Who is moving to rural areas?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AD2161E-692C-4F71-9DF1-F147F5E10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0188" y="3036888"/>
            <a:ext cx="8229600" cy="3705225"/>
          </a:xfrm>
        </p:spPr>
        <p:txBody>
          <a:bodyPr/>
          <a:lstStyle/>
          <a:p>
            <a:pPr eaLnBrk="1" hangingPunct="1"/>
            <a:r>
              <a:rPr lang="en-GB" altLang="en-US" sz="2400"/>
              <a:t>Traffic congestion</a:t>
            </a:r>
          </a:p>
          <a:p>
            <a:pPr eaLnBrk="1" hangingPunct="1"/>
            <a:r>
              <a:rPr lang="en-GB" altLang="en-US" sz="2400"/>
              <a:t>Pollution</a:t>
            </a:r>
          </a:p>
          <a:p>
            <a:pPr eaLnBrk="1" hangingPunct="1"/>
            <a:r>
              <a:rPr lang="en-GB" altLang="en-US" sz="2400"/>
              <a:t>Fear of Crime (muggings, burglary and car theft)</a:t>
            </a:r>
          </a:p>
          <a:p>
            <a:pPr eaLnBrk="1" hangingPunct="1"/>
            <a:r>
              <a:rPr lang="en-GB" altLang="en-US" sz="2400"/>
              <a:t>Rural dream (idea of the ‘rural idyll’ – pleasant surroundings, quiet etc.)</a:t>
            </a:r>
          </a:p>
          <a:p>
            <a:pPr eaLnBrk="1" hangingPunct="1"/>
            <a:r>
              <a:rPr lang="en-GB" altLang="en-US" sz="2400"/>
              <a:t>Estate Agents, housing developers etc.. All encourage outward movement through new developments / building more houses and marketing these areas.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C093681-CA43-4872-A843-537FD841C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92375"/>
            <a:ext cx="82296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chemeClr val="tx2"/>
                </a:solidFill>
              </a:rPr>
              <a:t>What are the push  / pull factors?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D87AE0A5-334D-482A-BAA7-2EF47C2F3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5025"/>
            <a:ext cx="835342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/>
              <a:t> The most affluent and mobile people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/>
              <a:t> Families with children (keen to avoid the possible disadvantages of city locations)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6BE50C50-131D-494F-8E6E-A17241139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44675"/>
            <a:ext cx="27527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88F92917-C12C-49B2-9891-99291BDE5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8913"/>
            <a:ext cx="1690687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5124" grpId="0"/>
      <p:bldP spid="5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9529DD89-E90B-44FE-996B-6221E9014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450"/>
            <a:ext cx="8569325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chemeClr val="tx2"/>
                </a:solidFill>
              </a:rPr>
              <a:t>What factors have helped counterurbanisation?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E57B52B5-D4A8-4317-9FE8-372EB959D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9275"/>
            <a:ext cx="7705725" cy="611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/>
              <a:t> Technological change – fax, blackberry, email, phones, internet – led to growth of ‘teleworking’ or ‘electronic commuting’ (people working from home – encouraging rural living)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/>
              <a:t> Freezers, telephone, TV etc.. allow rural lifestyle but not isolation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/>
              <a:t> improvements in road / motorway networks make commuting easier encouraging people to move out from the cities (gradually congestion sets in and cycle begins again)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/>
              <a:t> Urban renewal processes during the 50’s/60s meant that due to slum clearance large numbers of people had to move from inner city areas – most were rehoused on council estate on edge of city – or beyond the city in New Towns / overspill settlements.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F5D5F552-2654-47BF-9BAB-AFFF2F27A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92150"/>
            <a:ext cx="1008062" cy="10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7">
            <a:extLst>
              <a:ext uri="{FF2B5EF4-FFF2-40B4-BE49-F238E27FC236}">
                <a16:creationId xmlns:a16="http://schemas.microsoft.com/office/drawing/2014/main" id="{732D1227-A179-435C-BEBD-A25D1E542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060575"/>
            <a:ext cx="119380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8">
            <a:extLst>
              <a:ext uri="{FF2B5EF4-FFF2-40B4-BE49-F238E27FC236}">
                <a16:creationId xmlns:a16="http://schemas.microsoft.com/office/drawing/2014/main" id="{CE9F3D28-6BA6-47C3-9D62-3B2BE5C63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284538"/>
            <a:ext cx="121443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4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47284515-8BA2-44A2-A24D-F9971762F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2075"/>
            <a:ext cx="860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/>
              <a:t>Consequences for the Rural Settlement of Urbanisation</a:t>
            </a:r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7810CBE7-42CD-4F98-A197-532EB174C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17550"/>
            <a:ext cx="8640763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Counterurbanisation leads to the growth of suburbanised / dormitory / commuter villages and towns e.g. Fonsorbes (commuter town), Plaisance, Colomiers etc..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b="1"/>
              <a:t>Negative Effects</a:t>
            </a:r>
            <a:r>
              <a:rPr lang="en-GB" altLang="en-US"/>
              <a:t>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/>
              <a:t>House prices increase – locals young people cannot afford to buy property in areas they grew up. This is particularly the case around Toulouse.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/>
              <a:t> local resentment caused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/>
              <a:t> lack of appreciation of traditional customs of village life by newcomers – change in community spirit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/>
              <a:t> dormitory villages lose vitality and community spirit (very quiet during the day)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/>
              <a:t> increase in population</a:t>
            </a:r>
          </a:p>
          <a:p>
            <a:pPr eaLnBrk="1" hangingPunct="1">
              <a:spcBef>
                <a:spcPct val="50000"/>
              </a:spcBef>
            </a:pPr>
            <a:endParaRPr lang="en-GB" altLang="en-US" b="1"/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75BA31A1-F147-47E0-92B5-A43C943C5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502150"/>
            <a:ext cx="8351838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/>
              <a:t>Positive Effects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/>
              <a:t> Improvement in services – e.g. gas mains, cable TV, supports local schools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/>
              <a:t> supports some local facilities (e.g. bar, builders etc.) – although others may close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/>
              <a:t> increased car pollution, accidents in area.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>
            <a:extLst>
              <a:ext uri="{FF2B5EF4-FFF2-40B4-BE49-F238E27FC236}">
                <a16:creationId xmlns:a16="http://schemas.microsoft.com/office/drawing/2014/main" id="{E152111E-D85D-4D09-8FEB-05B5E9B5F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15888"/>
            <a:ext cx="2879725" cy="360362"/>
          </a:xfrm>
          <a:prstGeom prst="leftArrow">
            <a:avLst>
              <a:gd name="adj1" fmla="val 50000"/>
              <a:gd name="adj2" fmla="val 1997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0F4261B4-8F3B-4FF8-BCED-D893ECAC6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4033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9220" name="Text Box 6">
            <a:extLst>
              <a:ext uri="{FF2B5EF4-FFF2-40B4-BE49-F238E27FC236}">
                <a16:creationId xmlns:a16="http://schemas.microsoft.com/office/drawing/2014/main" id="{B13123C1-3674-4A09-B4F0-E1521C2E9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4450"/>
            <a:ext cx="8604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1"/>
              <a:t>Who moves back?</a:t>
            </a:r>
          </a:p>
        </p:txBody>
      </p:sp>
      <p:sp>
        <p:nvSpPr>
          <p:cNvPr id="9221" name="Text Box 7">
            <a:extLst>
              <a:ext uri="{FF2B5EF4-FFF2-40B4-BE49-F238E27FC236}">
                <a16:creationId xmlns:a16="http://schemas.microsoft.com/office/drawing/2014/main" id="{A68D75B6-DFFD-40D6-8DBE-91A658C0F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0713"/>
            <a:ext cx="7993063" cy="683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Some people decide that rural locations are not suitable for them and end up moving back – these tend to be: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b="1"/>
              <a:t>Who?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/>
              <a:t> Young couples with no children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/>
              <a:t> Older people (divorced / separated or prefer availability of services in urban areas)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b="1"/>
              <a:t>Why?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/>
              <a:t> Some find urban areas more convenient with the range of services available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/>
              <a:t> nearer shops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/>
              <a:t> shorter commuting distance for those who actually work in the city (reduce travelling times / stress / tiredness)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/>
              <a:t> entertainment – night life / clubs / theatres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b="1"/>
              <a:t>Housing Location and type </a:t>
            </a:r>
            <a:r>
              <a:rPr lang="en-GB" altLang="en-US"/>
              <a:t>– people that move back tend to move to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/>
              <a:t>Apartments (with security systems etc.)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/>
              <a:t> 3 storey town houses (more being built – densification)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GB" altLang="en-US"/>
          </a:p>
          <a:p>
            <a:pPr eaLnBrk="1" hangingPunct="1">
              <a:spcBef>
                <a:spcPct val="50000"/>
              </a:spcBef>
            </a:pPr>
            <a:endParaRPr lang="en-GB" altLang="en-US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738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Default Design</vt:lpstr>
      <vt:lpstr>Population Movements in Urban Areas: Counterurbanisation </vt:lpstr>
      <vt:lpstr>PowerPoint Presentation</vt:lpstr>
      <vt:lpstr>PowerPoint Presentation</vt:lpstr>
      <vt:lpstr>Counterurbanisation</vt:lpstr>
      <vt:lpstr>Who is moving to rural areas?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Chambers</dc:creator>
  <cp:lastModifiedBy>Matthew Podbury</cp:lastModifiedBy>
  <cp:revision>16</cp:revision>
  <dcterms:created xsi:type="dcterms:W3CDTF">2007-04-22T11:42:14Z</dcterms:created>
  <dcterms:modified xsi:type="dcterms:W3CDTF">2018-09-09T20:39:55Z</dcterms:modified>
</cp:coreProperties>
</file>