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443F-D774-4697-9702-784BE8BC61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356AB3-2270-44D1-824D-7C64629807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C1A8DED-94BA-4CEF-9EB2-77207C3B9B56}"/>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5" name="Footer Placeholder 4">
            <a:extLst>
              <a:ext uri="{FF2B5EF4-FFF2-40B4-BE49-F238E27FC236}">
                <a16:creationId xmlns:a16="http://schemas.microsoft.com/office/drawing/2014/main" id="{FC620C66-CEF6-4D4E-9E7B-82E3F5563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B2540C-80DC-40F1-9391-1AE0E3D30CB7}"/>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1501441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E7AE-B2B8-4B29-8F5E-5CD8252EE01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687641-F5B5-492D-86A1-3CE8B70C401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0C0BA4-743C-4EB2-A8B6-79342F31D1B7}"/>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5" name="Footer Placeholder 4">
            <a:extLst>
              <a:ext uri="{FF2B5EF4-FFF2-40B4-BE49-F238E27FC236}">
                <a16:creationId xmlns:a16="http://schemas.microsoft.com/office/drawing/2014/main" id="{249A88AE-B9BB-42E7-82BD-53B47DA013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DD250-6731-4A29-92C6-0650BB0B1657}"/>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74719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7B53CC-9B1C-4348-9952-EA44950738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F1CB13-F5CA-4141-8CEA-2565B72C277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AF8D4-A02F-41F8-B1F0-9F83E023D82D}"/>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5" name="Footer Placeholder 4">
            <a:extLst>
              <a:ext uri="{FF2B5EF4-FFF2-40B4-BE49-F238E27FC236}">
                <a16:creationId xmlns:a16="http://schemas.microsoft.com/office/drawing/2014/main" id="{5D2CB774-7B59-4698-9C24-F267E876E5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2CC51A-DAAE-48E0-A3C4-61C5582688B8}"/>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363194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FFAF0-866E-402C-A872-1CF3BF7E68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3CA6CA-B89B-4C0F-BB09-0D0C81EEA3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EABE0D-A732-4C5E-9B8F-7A234A84FFF4}"/>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5" name="Footer Placeholder 4">
            <a:extLst>
              <a:ext uri="{FF2B5EF4-FFF2-40B4-BE49-F238E27FC236}">
                <a16:creationId xmlns:a16="http://schemas.microsoft.com/office/drawing/2014/main" id="{66A61526-F1F6-4044-9AA2-EFA4F6FF90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F73B27-1D7B-445A-96D8-A83526601901}"/>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240272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17CB8-D349-4330-AD58-20E927AB76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C22797D-0896-40BF-959E-993CEFBF0F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AFFF1B0-ED68-45BE-89B2-929E5A8449FD}"/>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5" name="Footer Placeholder 4">
            <a:extLst>
              <a:ext uri="{FF2B5EF4-FFF2-40B4-BE49-F238E27FC236}">
                <a16:creationId xmlns:a16="http://schemas.microsoft.com/office/drawing/2014/main" id="{B755DB63-9BCA-4A4B-BFE0-093650FFFF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C631C2-D092-466E-8042-0538D1F51779}"/>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338797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65344-0DCD-48C0-99C1-7CB19E481F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DF58AD-D01B-4192-9109-5D4B137030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1E3DFDB-CAB3-4FED-BD77-1089437037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F6D209-79C4-48B3-9E0C-F0407B9B23DE}"/>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6" name="Footer Placeholder 5">
            <a:extLst>
              <a:ext uri="{FF2B5EF4-FFF2-40B4-BE49-F238E27FC236}">
                <a16:creationId xmlns:a16="http://schemas.microsoft.com/office/drawing/2014/main" id="{3B5F6821-7788-412C-A221-589EBEDE2C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8F6D8F-A523-44FA-9F16-E12A4626BEB6}"/>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80845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28715-3967-4D91-B259-D2EE19F803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9FA1BA-AB6F-421A-A983-9032AB62B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FBA736-CD46-4C03-A836-20A1B2A6FAD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7A2308-4BD2-47EA-AF0A-9C89A9F02C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31331D6-A65F-4359-82E0-647DF35B69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F2DE17-E547-4CD0-B635-8E03422318AF}"/>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8" name="Footer Placeholder 7">
            <a:extLst>
              <a:ext uri="{FF2B5EF4-FFF2-40B4-BE49-F238E27FC236}">
                <a16:creationId xmlns:a16="http://schemas.microsoft.com/office/drawing/2014/main" id="{3D4F45BA-3299-4A6E-BED0-76A1E446990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C53909-5484-4485-AEA0-DA1EFA31AC83}"/>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399397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F8845-0CC5-42FD-87DA-6FD8524DC3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43AC291-7675-450F-A70D-5E13BCFE500A}"/>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4" name="Footer Placeholder 3">
            <a:extLst>
              <a:ext uri="{FF2B5EF4-FFF2-40B4-BE49-F238E27FC236}">
                <a16:creationId xmlns:a16="http://schemas.microsoft.com/office/drawing/2014/main" id="{CAC55138-98D8-48FC-AB7E-38CF2652A83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172AE8-1BBC-4906-8C83-CD8F297E833C}"/>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397090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60DDAD-730D-4BBB-8D9A-4055354F40CB}"/>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3" name="Footer Placeholder 2">
            <a:extLst>
              <a:ext uri="{FF2B5EF4-FFF2-40B4-BE49-F238E27FC236}">
                <a16:creationId xmlns:a16="http://schemas.microsoft.com/office/drawing/2014/main" id="{DDE40817-9878-498A-899B-9AA0A42E14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1BA34D4-7C54-414B-AEC7-453FFE14C58F}"/>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100307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14CD7-E44A-49B5-86B5-F55539608D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095AE8-C282-4B51-B729-4BD7C259C2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E07CDCE-BE03-455D-8240-8A3336F94F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B9CD85-988D-4E51-9D6C-9EEEAEEC686C}"/>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6" name="Footer Placeholder 5">
            <a:extLst>
              <a:ext uri="{FF2B5EF4-FFF2-40B4-BE49-F238E27FC236}">
                <a16:creationId xmlns:a16="http://schemas.microsoft.com/office/drawing/2014/main" id="{7ED403AF-266A-4DE0-953B-F6ED275482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1C8A20-2472-4F30-B4A9-0D88838E34D6}"/>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110011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545B8-EAE2-4D7F-B8CE-C4FA81F8C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6721EC-4636-4B46-B449-FDC81875DE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26DAC6-B885-4442-A25D-ABAE20F55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FAAF39-A17B-40AA-8D57-2B6BFE0DB04E}"/>
              </a:ext>
            </a:extLst>
          </p:cNvPr>
          <p:cNvSpPr>
            <a:spLocks noGrp="1"/>
          </p:cNvSpPr>
          <p:nvPr>
            <p:ph type="dt" sz="half" idx="10"/>
          </p:nvPr>
        </p:nvSpPr>
        <p:spPr/>
        <p:txBody>
          <a:bodyPr/>
          <a:lstStyle/>
          <a:p>
            <a:fld id="{A332ED42-A13C-4F93-AF2A-E62814ED07EE}" type="datetimeFigureOut">
              <a:rPr lang="en-GB" smtClean="0"/>
              <a:t>03/06/2019</a:t>
            </a:fld>
            <a:endParaRPr lang="en-GB"/>
          </a:p>
        </p:txBody>
      </p:sp>
      <p:sp>
        <p:nvSpPr>
          <p:cNvPr id="6" name="Footer Placeholder 5">
            <a:extLst>
              <a:ext uri="{FF2B5EF4-FFF2-40B4-BE49-F238E27FC236}">
                <a16:creationId xmlns:a16="http://schemas.microsoft.com/office/drawing/2014/main" id="{3C016F8A-6392-4463-9444-20276E4FB5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7B0A1E-7BC4-4E50-80BA-44278BC099C9}"/>
              </a:ext>
            </a:extLst>
          </p:cNvPr>
          <p:cNvSpPr>
            <a:spLocks noGrp="1"/>
          </p:cNvSpPr>
          <p:nvPr>
            <p:ph type="sldNum" sz="quarter" idx="12"/>
          </p:nvPr>
        </p:nvSpPr>
        <p:spPr/>
        <p:txBody>
          <a:bodyPr/>
          <a:lstStyle/>
          <a:p>
            <a:fld id="{831128AF-8F0B-4E4F-99A3-739D27FAEE45}" type="slidenum">
              <a:rPr lang="en-GB" smtClean="0"/>
              <a:t>‹#›</a:t>
            </a:fld>
            <a:endParaRPr lang="en-GB"/>
          </a:p>
        </p:txBody>
      </p:sp>
    </p:spTree>
    <p:extLst>
      <p:ext uri="{BB962C8B-B14F-4D97-AF65-F5344CB8AC3E}">
        <p14:creationId xmlns:p14="http://schemas.microsoft.com/office/powerpoint/2010/main" val="2486670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45FCE7-E521-4B72-A23E-0069718397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678605-9B21-4E36-A5BF-FF02E2C19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92CB9B-6F14-487E-B434-4193743160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2ED42-A13C-4F93-AF2A-E62814ED07EE}" type="datetimeFigureOut">
              <a:rPr lang="en-GB" smtClean="0"/>
              <a:t>03/06/2019</a:t>
            </a:fld>
            <a:endParaRPr lang="en-GB"/>
          </a:p>
        </p:txBody>
      </p:sp>
      <p:sp>
        <p:nvSpPr>
          <p:cNvPr id="5" name="Footer Placeholder 4">
            <a:extLst>
              <a:ext uri="{FF2B5EF4-FFF2-40B4-BE49-F238E27FC236}">
                <a16:creationId xmlns:a16="http://schemas.microsoft.com/office/drawing/2014/main" id="{5A1A6D09-87C3-4D1E-B52F-E8A5C3C71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373123B-3148-4835-8A71-43AE5D393B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128AF-8F0B-4E4F-99A3-739D27FAEE45}" type="slidenum">
              <a:rPr lang="en-GB" smtClean="0"/>
              <a:t>‹#›</a:t>
            </a:fld>
            <a:endParaRPr lang="en-GB"/>
          </a:p>
        </p:txBody>
      </p:sp>
    </p:spTree>
    <p:extLst>
      <p:ext uri="{BB962C8B-B14F-4D97-AF65-F5344CB8AC3E}">
        <p14:creationId xmlns:p14="http://schemas.microsoft.com/office/powerpoint/2010/main" val="3657729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94AA-020A-43EA-8A6B-C6D3AD58C009}"/>
              </a:ext>
            </a:extLst>
          </p:cNvPr>
          <p:cNvSpPr>
            <a:spLocks noGrp="1"/>
          </p:cNvSpPr>
          <p:nvPr>
            <p:ph type="ctrTitle"/>
          </p:nvPr>
        </p:nvSpPr>
        <p:spPr/>
        <p:txBody>
          <a:bodyPr>
            <a:normAutofit fontScale="90000"/>
          </a:bodyPr>
          <a:lstStyle/>
          <a:p>
            <a:r>
              <a:rPr lang="en-GB" dirty="0"/>
              <a:t>Evaluate the different urban policies put in place in Britain since 1979 (20 marks)</a:t>
            </a:r>
          </a:p>
        </p:txBody>
      </p:sp>
      <p:sp>
        <p:nvSpPr>
          <p:cNvPr id="3" name="Subtitle 2">
            <a:extLst>
              <a:ext uri="{FF2B5EF4-FFF2-40B4-BE49-F238E27FC236}">
                <a16:creationId xmlns:a16="http://schemas.microsoft.com/office/drawing/2014/main" id="{1470F41C-92A7-42AA-870F-EA873A280989}"/>
              </a:ext>
            </a:extLst>
          </p:cNvPr>
          <p:cNvSpPr>
            <a:spLocks noGrp="1"/>
          </p:cNvSpPr>
          <p:nvPr>
            <p:ph type="subTitle" idx="1"/>
          </p:nvPr>
        </p:nvSpPr>
        <p:spPr/>
        <p:txBody>
          <a:bodyPr/>
          <a:lstStyle/>
          <a:p>
            <a:r>
              <a:rPr lang="en-GB" dirty="0"/>
              <a:t>Evaluate – Consider several options, ideas or arguments and form a view based on evidence about their importance/validity/merit/utility</a:t>
            </a:r>
          </a:p>
        </p:txBody>
      </p:sp>
      <p:sp>
        <p:nvSpPr>
          <p:cNvPr id="4" name="TextBox 3">
            <a:extLst>
              <a:ext uri="{FF2B5EF4-FFF2-40B4-BE49-F238E27FC236}">
                <a16:creationId xmlns:a16="http://schemas.microsoft.com/office/drawing/2014/main" id="{9EB65C18-CB36-4351-B8CA-587A364BDB57}"/>
              </a:ext>
            </a:extLst>
          </p:cNvPr>
          <p:cNvSpPr txBox="1"/>
          <p:nvPr/>
        </p:nvSpPr>
        <p:spPr>
          <a:xfrm>
            <a:off x="2001078" y="5049078"/>
            <a:ext cx="8666922" cy="1446550"/>
          </a:xfrm>
          <a:prstGeom prst="rect">
            <a:avLst/>
          </a:prstGeom>
          <a:noFill/>
          <a:ln>
            <a:solidFill>
              <a:schemeClr val="tx1"/>
            </a:solidFill>
          </a:ln>
        </p:spPr>
        <p:txBody>
          <a:bodyPr wrap="square" rtlCol="0">
            <a:spAutoFit/>
          </a:bodyPr>
          <a:lstStyle/>
          <a:p>
            <a:r>
              <a:rPr lang="en-GB" sz="2200" b="1" dirty="0"/>
              <a:t>Urban policies studied:-</a:t>
            </a:r>
          </a:p>
          <a:p>
            <a:r>
              <a:rPr lang="en-GB" sz="2200" b="1" dirty="0"/>
              <a:t>Urban Development Corporations (1980s) – London Docklands</a:t>
            </a:r>
          </a:p>
          <a:p>
            <a:r>
              <a:rPr lang="en-GB" sz="2200" b="1" dirty="0"/>
              <a:t>City Challenge (1990s) - Hulme</a:t>
            </a:r>
          </a:p>
          <a:p>
            <a:r>
              <a:rPr lang="en-GB" sz="2200" b="1" dirty="0"/>
              <a:t>New Deal for Communities (2000s) – New East Manchester</a:t>
            </a:r>
          </a:p>
        </p:txBody>
      </p:sp>
    </p:spTree>
    <p:extLst>
      <p:ext uri="{BB962C8B-B14F-4D97-AF65-F5344CB8AC3E}">
        <p14:creationId xmlns:p14="http://schemas.microsoft.com/office/powerpoint/2010/main" val="3226530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EADCA-22FA-4544-9436-5F91C1BB451D}"/>
              </a:ext>
            </a:extLst>
          </p:cNvPr>
          <p:cNvSpPr>
            <a:spLocks noGrp="1"/>
          </p:cNvSpPr>
          <p:nvPr>
            <p:ph type="title"/>
          </p:nvPr>
        </p:nvSpPr>
        <p:spPr/>
        <p:txBody>
          <a:bodyPr/>
          <a:lstStyle/>
          <a:p>
            <a:r>
              <a:rPr lang="en-GB" dirty="0"/>
              <a:t>Possible introduction</a:t>
            </a:r>
          </a:p>
        </p:txBody>
      </p:sp>
      <p:sp>
        <p:nvSpPr>
          <p:cNvPr id="3" name="Content Placeholder 2">
            <a:extLst>
              <a:ext uri="{FF2B5EF4-FFF2-40B4-BE49-F238E27FC236}">
                <a16:creationId xmlns:a16="http://schemas.microsoft.com/office/drawing/2014/main" id="{972F78B9-9775-4374-B93B-BA882EFC43A2}"/>
              </a:ext>
            </a:extLst>
          </p:cNvPr>
          <p:cNvSpPr>
            <a:spLocks noGrp="1"/>
          </p:cNvSpPr>
          <p:nvPr>
            <p:ph idx="1"/>
          </p:nvPr>
        </p:nvSpPr>
        <p:spPr/>
        <p:txBody>
          <a:bodyPr/>
          <a:lstStyle/>
          <a:p>
            <a:r>
              <a:rPr lang="en-GB" dirty="0"/>
              <a:t>Why has regeneration been needed in many UK cities? </a:t>
            </a:r>
            <a:r>
              <a:rPr lang="en-GB" dirty="0" smtClean="0"/>
              <a:t>What </a:t>
            </a:r>
            <a:r>
              <a:rPr lang="en-GB" dirty="0"/>
              <a:t>were the 3 main approaches?</a:t>
            </a:r>
          </a:p>
          <a:p>
            <a:pPr marL="0" indent="0">
              <a:buNone/>
            </a:pPr>
            <a:r>
              <a:rPr lang="en-GB" b="1" dirty="0"/>
              <a:t>	Urban Development Corporations (1980s) – London Docklands</a:t>
            </a:r>
          </a:p>
          <a:p>
            <a:pPr marL="0" indent="0">
              <a:buNone/>
            </a:pPr>
            <a:r>
              <a:rPr lang="en-GB" b="1" dirty="0"/>
              <a:t>	City Challenge (1990s) - Hulme</a:t>
            </a:r>
          </a:p>
          <a:p>
            <a:pPr marL="0" indent="0">
              <a:buNone/>
            </a:pPr>
            <a:r>
              <a:rPr lang="en-GB" b="1" dirty="0"/>
              <a:t>	New Deal for Communities (2000s) – New East Manchester</a:t>
            </a:r>
          </a:p>
          <a:p>
            <a:endParaRPr lang="en-GB" dirty="0"/>
          </a:p>
        </p:txBody>
      </p:sp>
    </p:spTree>
    <p:extLst>
      <p:ext uri="{BB962C8B-B14F-4D97-AF65-F5344CB8AC3E}">
        <p14:creationId xmlns:p14="http://schemas.microsoft.com/office/powerpoint/2010/main" val="775416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B8FAE-0C5D-4E9F-B5E6-A0FD6EE1F638}"/>
              </a:ext>
            </a:extLst>
          </p:cNvPr>
          <p:cNvSpPr>
            <a:spLocks noGrp="1"/>
          </p:cNvSpPr>
          <p:nvPr>
            <p:ph type="title"/>
          </p:nvPr>
        </p:nvSpPr>
        <p:spPr>
          <a:xfrm>
            <a:off x="838200" y="1"/>
            <a:ext cx="10515600" cy="1690688"/>
          </a:xfrm>
        </p:spPr>
        <p:txBody>
          <a:bodyPr/>
          <a:lstStyle/>
          <a:p>
            <a:r>
              <a:rPr lang="en-GB" dirty="0"/>
              <a:t>Main section</a:t>
            </a:r>
          </a:p>
        </p:txBody>
      </p:sp>
      <p:sp>
        <p:nvSpPr>
          <p:cNvPr id="3" name="Content Placeholder 2">
            <a:extLst>
              <a:ext uri="{FF2B5EF4-FFF2-40B4-BE49-F238E27FC236}">
                <a16:creationId xmlns:a16="http://schemas.microsoft.com/office/drawing/2014/main" id="{FAC58CC2-9446-4281-B27D-9EEBC46CDF84}"/>
              </a:ext>
            </a:extLst>
          </p:cNvPr>
          <p:cNvSpPr>
            <a:spLocks noGrp="1"/>
          </p:cNvSpPr>
          <p:nvPr>
            <p:ph idx="1"/>
          </p:nvPr>
        </p:nvSpPr>
        <p:spPr>
          <a:xfrm>
            <a:off x="161365" y="1299882"/>
            <a:ext cx="11573435" cy="4877081"/>
          </a:xfrm>
        </p:spPr>
        <p:txBody>
          <a:bodyPr/>
          <a:lstStyle/>
          <a:p>
            <a:r>
              <a:rPr lang="en-GB" dirty="0"/>
              <a:t>For each policy – </a:t>
            </a:r>
          </a:p>
          <a:p>
            <a:pPr lvl="1"/>
            <a:r>
              <a:rPr lang="en-GB" dirty="0"/>
              <a:t>Give a brief description of what they are e.g. UDCs private investors with planning approval powers over and above the local authority. They are responsible for physical, economic and social regeneration of selected inner city areas with large amounts of derelict and vacant land.</a:t>
            </a:r>
          </a:p>
          <a:p>
            <a:pPr lvl="1"/>
            <a:r>
              <a:rPr lang="en-GB" dirty="0"/>
              <a:t>For each evaluate their importance/validity/merit/utility. For this think about the strengths and weaknesses (successes or failures). You must refer specifically to your case studies of London Docklands, Hulme and New East Manchester – you have lots of valuable information in the </a:t>
            </a:r>
            <a:r>
              <a:rPr lang="en-GB" dirty="0" err="1"/>
              <a:t>powerpoints</a:t>
            </a:r>
            <a:r>
              <a:rPr lang="en-GB" dirty="0"/>
              <a:t> you created as a class exercise plus the information in your handouts</a:t>
            </a:r>
            <a:r>
              <a:rPr lang="en-GB" dirty="0" smtClean="0"/>
              <a:t>.</a:t>
            </a:r>
          </a:p>
          <a:p>
            <a:pPr lvl="1"/>
            <a:endParaRPr lang="en-GB" dirty="0"/>
          </a:p>
          <a:p>
            <a:pPr marL="0" indent="0">
              <a:buNone/>
            </a:pPr>
            <a:r>
              <a:rPr lang="en-GB" dirty="0" smtClean="0"/>
              <a:t>	P – point		E - Explain		E - Evidence		L - Link</a:t>
            </a:r>
          </a:p>
          <a:p>
            <a:pPr lvl="1"/>
            <a:endParaRPr lang="en-GB" dirty="0"/>
          </a:p>
          <a:p>
            <a:pPr lvl="1"/>
            <a:endParaRPr lang="en-GB" dirty="0"/>
          </a:p>
        </p:txBody>
      </p:sp>
    </p:spTree>
    <p:extLst>
      <p:ext uri="{BB962C8B-B14F-4D97-AF65-F5344CB8AC3E}">
        <p14:creationId xmlns:p14="http://schemas.microsoft.com/office/powerpoint/2010/main" val="65269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5B39E-B26A-472D-B7DD-262815BF1D45}"/>
              </a:ext>
            </a:extLst>
          </p:cNvPr>
          <p:cNvSpPr>
            <a:spLocks noGrp="1"/>
          </p:cNvSpPr>
          <p:nvPr>
            <p:ph type="title"/>
          </p:nvPr>
        </p:nvSpPr>
        <p:spPr>
          <a:xfrm>
            <a:off x="838200" y="126586"/>
            <a:ext cx="10515600" cy="1325563"/>
          </a:xfrm>
        </p:spPr>
        <p:txBody>
          <a:bodyPr/>
          <a:lstStyle/>
          <a:p>
            <a:r>
              <a:rPr lang="en-GB" dirty="0"/>
              <a:t>Conclusion</a:t>
            </a:r>
          </a:p>
        </p:txBody>
      </p:sp>
      <p:sp>
        <p:nvSpPr>
          <p:cNvPr id="3" name="Content Placeholder 2">
            <a:extLst>
              <a:ext uri="{FF2B5EF4-FFF2-40B4-BE49-F238E27FC236}">
                <a16:creationId xmlns:a16="http://schemas.microsoft.com/office/drawing/2014/main" id="{C936EE57-49FB-49D1-B315-63441E6F730E}"/>
              </a:ext>
            </a:extLst>
          </p:cNvPr>
          <p:cNvSpPr>
            <a:spLocks noGrp="1"/>
          </p:cNvSpPr>
          <p:nvPr>
            <p:ph idx="1"/>
          </p:nvPr>
        </p:nvSpPr>
        <p:spPr>
          <a:xfrm>
            <a:off x="745435" y="1452149"/>
            <a:ext cx="10515600" cy="4351338"/>
          </a:xfrm>
        </p:spPr>
        <p:txBody>
          <a:bodyPr/>
          <a:lstStyle/>
          <a:p>
            <a:r>
              <a:rPr lang="en-GB" dirty="0"/>
              <a:t>You must summarise what you have written and give some form of judgement e.g., I think that the most successful regeneration policy is ………….. because …………… Less successful is ……………. because………..</a:t>
            </a:r>
          </a:p>
        </p:txBody>
      </p:sp>
      <p:sp>
        <p:nvSpPr>
          <p:cNvPr id="4" name="TextBox 3">
            <a:extLst>
              <a:ext uri="{FF2B5EF4-FFF2-40B4-BE49-F238E27FC236}">
                <a16:creationId xmlns:a16="http://schemas.microsoft.com/office/drawing/2014/main" id="{533EAC68-FA87-443A-B1A8-44CFBD17F44F}"/>
              </a:ext>
            </a:extLst>
          </p:cNvPr>
          <p:cNvSpPr txBox="1"/>
          <p:nvPr/>
        </p:nvSpPr>
        <p:spPr>
          <a:xfrm>
            <a:off x="586409" y="2758031"/>
            <a:ext cx="10674626" cy="3816429"/>
          </a:xfrm>
          <a:prstGeom prst="rect">
            <a:avLst/>
          </a:prstGeom>
          <a:noFill/>
          <a:ln>
            <a:solidFill>
              <a:schemeClr val="tx1"/>
            </a:solidFill>
          </a:ln>
        </p:spPr>
        <p:txBody>
          <a:bodyPr wrap="square" rtlCol="0">
            <a:spAutoFit/>
          </a:bodyPr>
          <a:lstStyle/>
          <a:p>
            <a:r>
              <a:rPr lang="en-GB" sz="2200" b="1" dirty="0"/>
              <a:t>Time management</a:t>
            </a:r>
          </a:p>
          <a:p>
            <a:r>
              <a:rPr lang="en-GB" sz="2200" dirty="0"/>
              <a:t>For a 20 mark question you should be spending no more that 25 minutes on it (including planning). You should be aiming to write 2 sides of A4 paper (average handwriting size and speed).</a:t>
            </a:r>
          </a:p>
          <a:p>
            <a:endParaRPr lang="en-GB" sz="2200" dirty="0"/>
          </a:p>
          <a:p>
            <a:r>
              <a:rPr lang="en-GB" sz="2200" b="1" dirty="0"/>
              <a:t>Introduction is important </a:t>
            </a:r>
            <a:r>
              <a:rPr lang="en-GB" sz="2200" dirty="0"/>
              <a:t>as it sets the scene but until you start evaluating the policies you are not ticking any of the AO2 marking criteria (Application of understanding) and so do not spend too long on it. </a:t>
            </a:r>
          </a:p>
          <a:p>
            <a:r>
              <a:rPr lang="en-GB" sz="2200" dirty="0"/>
              <a:t>You are required to apply knowledge and understanding of geographical information/ideas to come to a rational, substantiated conclusion, fully supported by a balanced argument that is drawn together coherently. Therefore a </a:t>
            </a:r>
            <a:r>
              <a:rPr lang="en-GB" sz="2200" b="1" dirty="0"/>
              <a:t>conclusion is essential</a:t>
            </a:r>
            <a:r>
              <a:rPr lang="en-GB" sz="2200" dirty="0"/>
              <a:t>.</a:t>
            </a:r>
          </a:p>
        </p:txBody>
      </p:sp>
    </p:spTree>
    <p:extLst>
      <p:ext uri="{BB962C8B-B14F-4D97-AF65-F5344CB8AC3E}">
        <p14:creationId xmlns:p14="http://schemas.microsoft.com/office/powerpoint/2010/main" val="389740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Level Paper June 2018</a:t>
            </a:r>
            <a:endParaRPr lang="en-GB" dirty="0"/>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838200" y="1353670"/>
            <a:ext cx="9936662" cy="1744080"/>
          </a:xfrm>
          <a:prstGeom prst="rect">
            <a:avLst/>
          </a:prstGeom>
        </p:spPr>
      </p:pic>
    </p:spTree>
    <p:extLst>
      <p:ext uri="{BB962C8B-B14F-4D97-AF65-F5344CB8AC3E}">
        <p14:creationId xmlns:p14="http://schemas.microsoft.com/office/powerpoint/2010/main" val="73513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2352905" y="645458"/>
            <a:ext cx="6850067" cy="4769223"/>
          </a:xfrm>
          <a:prstGeom prst="rect">
            <a:avLst/>
          </a:prstGeom>
        </p:spPr>
      </p:pic>
    </p:spTree>
    <p:extLst>
      <p:ext uri="{BB962C8B-B14F-4D97-AF65-F5344CB8AC3E}">
        <p14:creationId xmlns:p14="http://schemas.microsoft.com/office/powerpoint/2010/main" val="372318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1500124" y="0"/>
            <a:ext cx="5826269" cy="3074894"/>
          </a:xfrm>
          <a:prstGeom prst="rect">
            <a:avLst/>
          </a:prstGeom>
        </p:spPr>
      </p:pic>
      <p:pic>
        <p:nvPicPr>
          <p:cNvPr id="5" name="Picture 4"/>
          <p:cNvPicPr>
            <a:picLocks noChangeAspect="1"/>
          </p:cNvPicPr>
          <p:nvPr/>
        </p:nvPicPr>
        <p:blipFill>
          <a:blip r:embed="rId3"/>
          <a:stretch>
            <a:fillRect/>
          </a:stretch>
        </p:blipFill>
        <p:spPr>
          <a:xfrm>
            <a:off x="1609584" y="3074894"/>
            <a:ext cx="5835907" cy="3417981"/>
          </a:xfrm>
          <a:prstGeom prst="rect">
            <a:avLst/>
          </a:prstGeom>
        </p:spPr>
      </p:pic>
    </p:spTree>
    <p:extLst>
      <p:ext uri="{BB962C8B-B14F-4D97-AF65-F5344CB8AC3E}">
        <p14:creationId xmlns:p14="http://schemas.microsoft.com/office/powerpoint/2010/main" val="2745207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65146" y="0"/>
            <a:ext cx="5158886" cy="6683658"/>
          </a:xfrm>
          <a:prstGeom prst="rect">
            <a:avLst/>
          </a:prstGeom>
        </p:spPr>
      </p:pic>
      <p:pic>
        <p:nvPicPr>
          <p:cNvPr id="5" name="Picture 4"/>
          <p:cNvPicPr>
            <a:picLocks noChangeAspect="1"/>
          </p:cNvPicPr>
          <p:nvPr/>
        </p:nvPicPr>
        <p:blipFill>
          <a:blip r:embed="rId3"/>
          <a:stretch>
            <a:fillRect/>
          </a:stretch>
        </p:blipFill>
        <p:spPr>
          <a:xfrm>
            <a:off x="5849891" y="71718"/>
            <a:ext cx="5010429" cy="5989372"/>
          </a:xfrm>
          <a:prstGeom prst="rect">
            <a:avLst/>
          </a:prstGeom>
        </p:spPr>
      </p:pic>
    </p:spTree>
    <p:extLst>
      <p:ext uri="{BB962C8B-B14F-4D97-AF65-F5344CB8AC3E}">
        <p14:creationId xmlns:p14="http://schemas.microsoft.com/office/powerpoint/2010/main" val="3651645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DFDC108911E5A42BFF1627DC4BFD37C" ma:contentTypeVersion="1" ma:contentTypeDescription="Create a new document." ma:contentTypeScope="" ma:versionID="4dca7180ccb05fcd7cbcf7241bc8c3a0">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DACC819-33A2-4DFA-AA36-7D1588E2B105}"/>
</file>

<file path=customXml/itemProps2.xml><?xml version="1.0" encoding="utf-8"?>
<ds:datastoreItem xmlns:ds="http://schemas.openxmlformats.org/officeDocument/2006/customXml" ds:itemID="{CA48AB8B-B427-442D-AA0A-6D225C75B281}"/>
</file>

<file path=customXml/itemProps3.xml><?xml version="1.0" encoding="utf-8"?>
<ds:datastoreItem xmlns:ds="http://schemas.openxmlformats.org/officeDocument/2006/customXml" ds:itemID="{60205647-FA4C-4EE3-9758-0B68D75E2EF0}"/>
</file>

<file path=docProps/app.xml><?xml version="1.0" encoding="utf-8"?>
<Properties xmlns="http://schemas.openxmlformats.org/officeDocument/2006/extended-properties" xmlns:vt="http://schemas.openxmlformats.org/officeDocument/2006/docPropsVTypes">
  <TotalTime>31</TotalTime>
  <Words>355</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Evaluate the different urban policies put in place in Britain since 1979 (20 marks)</vt:lpstr>
      <vt:lpstr>Possible introduction</vt:lpstr>
      <vt:lpstr>Main section</vt:lpstr>
      <vt:lpstr>Conclusion</vt:lpstr>
      <vt:lpstr>A Level Paper June 2018</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Evaluate the different urban policies put in place in Britain since 1979 (20 marks)</dc:title>
  <dc:creator>Horsham Study Centre</dc:creator>
  <cp:lastModifiedBy>Deborah Knox</cp:lastModifiedBy>
  <cp:revision>8</cp:revision>
  <dcterms:created xsi:type="dcterms:W3CDTF">2018-02-16T10:38:50Z</dcterms:created>
  <dcterms:modified xsi:type="dcterms:W3CDTF">2019-06-03T11:49:15Z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0x010100ADFDC108911E5A42BFF1627DC4BFD37C</vt:lpwstr>
  </property>
</Properties>
</file>