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30"/>
  </p:notesMasterIdLst>
  <p:handoutMasterIdLst>
    <p:handoutMasterId r:id="rId31"/>
  </p:handoutMasterIdLst>
  <p:sldIdLst>
    <p:sldId id="313" r:id="rId5"/>
    <p:sldId id="343" r:id="rId6"/>
    <p:sldId id="344" r:id="rId7"/>
    <p:sldId id="314" r:id="rId8"/>
    <p:sldId id="345" r:id="rId9"/>
    <p:sldId id="346" r:id="rId10"/>
    <p:sldId id="331" r:id="rId11"/>
    <p:sldId id="332" r:id="rId12"/>
    <p:sldId id="333" r:id="rId13"/>
    <p:sldId id="342" r:id="rId14"/>
    <p:sldId id="334" r:id="rId15"/>
    <p:sldId id="335" r:id="rId16"/>
    <p:sldId id="356" r:id="rId17"/>
    <p:sldId id="350" r:id="rId18"/>
    <p:sldId id="351" r:id="rId19"/>
    <p:sldId id="347" r:id="rId20"/>
    <p:sldId id="348" r:id="rId21"/>
    <p:sldId id="349" r:id="rId22"/>
    <p:sldId id="336" r:id="rId23"/>
    <p:sldId id="337" r:id="rId24"/>
    <p:sldId id="352" r:id="rId25"/>
    <p:sldId id="341" r:id="rId26"/>
    <p:sldId id="353" r:id="rId27"/>
    <p:sldId id="354" r:id="rId28"/>
    <p:sldId id="355"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8B"/>
    <a:srgbClr val="03257C"/>
    <a:srgbClr val="F5822C"/>
    <a:srgbClr val="28417A"/>
    <a:srgbClr val="339966"/>
    <a:srgbClr val="11007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C682D5-14F1-49FC-9E57-0C6C7FC438B6}" v="31" dt="2020-09-20T11:54:15.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08" autoAdjust="0"/>
    <p:restoredTop sz="86496" autoAdjust="0"/>
  </p:normalViewPr>
  <p:slideViewPr>
    <p:cSldViewPr>
      <p:cViewPr varScale="1">
        <p:scale>
          <a:sx n="74" d="100"/>
          <a:sy n="74" d="100"/>
        </p:scale>
        <p:origin x="33" y="183"/>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312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8.xml"/><Relationship Id="rId1" Type="http://schemas.openxmlformats.org/officeDocument/2006/relationships/slide" Target="slides/slide4.xml"/><Relationship Id="rId5" Type="http://schemas.openxmlformats.org/officeDocument/2006/relationships/slide" Target="slides/slide21.xml"/><Relationship Id="rId4"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B2962D0-2A3A-46EC-BC86-56406FB470D3}" type="datetimeFigureOut">
              <a:rPr lang="en-GB" smtClean="0"/>
              <a:t>31/08/2021</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E2A455-E772-490F-985D-4BD7E3607A11}" type="slidenum">
              <a:rPr lang="en-GB" smtClean="0"/>
              <a:t>‹#›</a:t>
            </a:fld>
            <a:endParaRPr lang="en-GB" dirty="0"/>
          </a:p>
        </p:txBody>
      </p:sp>
    </p:spTree>
    <p:extLst>
      <p:ext uri="{BB962C8B-B14F-4D97-AF65-F5344CB8AC3E}">
        <p14:creationId xmlns:p14="http://schemas.microsoft.com/office/powerpoint/2010/main" val="22748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C8A8257-5A26-4769-AF21-0A736619FD1E}" type="datetimeFigureOut">
              <a:rPr lang="en-GB" smtClean="0"/>
              <a:t>31/08/2021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BEEF4A6-A766-46FE-981A-9F08373064F8}" type="slidenum">
              <a:rPr lang="en-GB" smtClean="0"/>
              <a:t>‹#›</a:t>
            </a:fld>
            <a:endParaRPr lang="en-GB" dirty="0"/>
          </a:p>
        </p:txBody>
      </p:sp>
    </p:spTree>
    <p:extLst>
      <p:ext uri="{BB962C8B-B14F-4D97-AF65-F5344CB8AC3E}">
        <p14:creationId xmlns:p14="http://schemas.microsoft.com/office/powerpoint/2010/main" val="50282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baseline="0" dirty="0"/>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a:t>
            </a:fld>
            <a:endParaRPr lang="en-GB" dirty="0"/>
          </a:p>
        </p:txBody>
      </p:sp>
    </p:spTree>
    <p:extLst>
      <p:ext uri="{BB962C8B-B14F-4D97-AF65-F5344CB8AC3E}">
        <p14:creationId xmlns:p14="http://schemas.microsoft.com/office/powerpoint/2010/main" val="233487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19</a:t>
            </a:fld>
            <a:endParaRPr lang="en-GB" dirty="0"/>
          </a:p>
        </p:txBody>
      </p:sp>
    </p:spTree>
    <p:extLst>
      <p:ext uri="{BB962C8B-B14F-4D97-AF65-F5344CB8AC3E}">
        <p14:creationId xmlns:p14="http://schemas.microsoft.com/office/powerpoint/2010/main" val="417462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20</a:t>
            </a:fld>
            <a:endParaRPr lang="en-GB" dirty="0"/>
          </a:p>
        </p:txBody>
      </p:sp>
    </p:spTree>
    <p:extLst>
      <p:ext uri="{BB962C8B-B14F-4D97-AF65-F5344CB8AC3E}">
        <p14:creationId xmlns:p14="http://schemas.microsoft.com/office/powerpoint/2010/main" val="104960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21</a:t>
            </a:fld>
            <a:endParaRPr lang="en-GB" dirty="0"/>
          </a:p>
        </p:txBody>
      </p:sp>
    </p:spTree>
    <p:extLst>
      <p:ext uri="{BB962C8B-B14F-4D97-AF65-F5344CB8AC3E}">
        <p14:creationId xmlns:p14="http://schemas.microsoft.com/office/powerpoint/2010/main" val="310531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22</a:t>
            </a:fld>
            <a:endParaRPr lang="en-GB" dirty="0"/>
          </a:p>
        </p:txBody>
      </p:sp>
    </p:spTree>
    <p:extLst>
      <p:ext uri="{BB962C8B-B14F-4D97-AF65-F5344CB8AC3E}">
        <p14:creationId xmlns:p14="http://schemas.microsoft.com/office/powerpoint/2010/main" val="265870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4</a:t>
            </a:fld>
            <a:endParaRPr lang="en-GB" dirty="0"/>
          </a:p>
        </p:txBody>
      </p:sp>
    </p:spTree>
    <p:extLst>
      <p:ext uri="{BB962C8B-B14F-4D97-AF65-F5344CB8AC3E}">
        <p14:creationId xmlns:p14="http://schemas.microsoft.com/office/powerpoint/2010/main" val="375738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7</a:t>
            </a:fld>
            <a:endParaRPr lang="en-GB" dirty="0"/>
          </a:p>
        </p:txBody>
      </p:sp>
    </p:spTree>
    <p:extLst>
      <p:ext uri="{BB962C8B-B14F-4D97-AF65-F5344CB8AC3E}">
        <p14:creationId xmlns:p14="http://schemas.microsoft.com/office/powerpoint/2010/main" val="3365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8</a:t>
            </a:fld>
            <a:endParaRPr lang="en-GB" dirty="0"/>
          </a:p>
        </p:txBody>
      </p:sp>
    </p:spTree>
    <p:extLst>
      <p:ext uri="{BB962C8B-B14F-4D97-AF65-F5344CB8AC3E}">
        <p14:creationId xmlns:p14="http://schemas.microsoft.com/office/powerpoint/2010/main" val="1410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hours a week </a:t>
            </a:r>
            <a:r>
              <a:rPr lang="en-US" dirty="0" err="1"/>
              <a:t>etc</a:t>
            </a:r>
            <a:r>
              <a:rPr lang="en-US" dirty="0"/>
              <a:t>, two areas. </a:t>
            </a:r>
          </a:p>
          <a:p>
            <a:r>
              <a:rPr lang="en-US" dirty="0"/>
              <a:t>First one is careers, sports development, all the sectors of sport. </a:t>
            </a:r>
            <a:r>
              <a:rPr lang="en-GB" dirty="0"/>
              <a:t>The sport and active leisure industry is constantly changing and growing, it offers many different opportunities for employment. To have a successful career in the industry, it is important that you understand the behaviours, values, skills and techniques needed. In this unit, you will gain an understanding of how the sport and active leisure industry in the UK is organised. You will research the different careers in the public, private and voluntary sectors of the industry and look at the qualifications, skills and experiences required to pursue these careers. You will undertake an application and interview process for a selected career pathway, drawing on your knowledge and skills from across the qualification to identify your own strengths and gaps. You will evaluate your performance so as to understand the generic employability and specific technical knowledge and skills required to access a selected career pathway in the sport and active leisure industry and to progress within it. </a:t>
            </a:r>
            <a:endParaRPr lang="en-US" dirty="0"/>
          </a:p>
          <a:p>
            <a:r>
              <a:rPr lang="en-US" dirty="0"/>
              <a:t>Second one is the combination of fitness, active lifestyles </a:t>
            </a:r>
            <a:r>
              <a:rPr lang="en-US" dirty="0" err="1"/>
              <a:t>etc</a:t>
            </a:r>
            <a:r>
              <a:rPr lang="en-US" dirty="0"/>
              <a:t> </a:t>
            </a:r>
            <a:r>
              <a:rPr lang="en-GB" dirty="0"/>
              <a:t>Unit introduction </a:t>
            </a:r>
          </a:p>
          <a:p>
            <a:r>
              <a:rPr lang="en-GB" dirty="0"/>
              <a:t>Health and wellbeing is a growing area of importance in the UK sport and active leisure industry. Recently there has been more consideration given to the impact that physical and mental health has on day-to-day living, as well as on sport. Increasing numbers of individuals recognise the limitations that poor mental and physical health can have on their wellness.  In this unit, you will look at the important elements of health and wellbeing, and how they influence sport and active leisure. You will learn about national benchmarks and indicators of good health. You will understand why the government and the national governing bodies of sport are prioritising the area of health and wellbeing of the sport and active leisure industry. You will investigate how factors affecting health and wellbeing impact on physical activity and sport’s participants. You will apply your knowledge and skills to assess your own health status and that of a chosen individual. Using the data you collect, you will identify strategies to improve the health and wellbeing of both of you. </a:t>
            </a:r>
            <a:endParaRPr lang="en-US" dirty="0"/>
          </a:p>
        </p:txBody>
      </p:sp>
      <p:sp>
        <p:nvSpPr>
          <p:cNvPr id="4" name="Slide Number Placeholder 3"/>
          <p:cNvSpPr>
            <a:spLocks noGrp="1"/>
          </p:cNvSpPr>
          <p:nvPr>
            <p:ph type="sldNum" sz="quarter" idx="10"/>
          </p:nvPr>
        </p:nvSpPr>
        <p:spPr/>
        <p:txBody>
          <a:bodyPr/>
          <a:lstStyle/>
          <a:p>
            <a:fld id="{FBEEF4A6-A766-46FE-981A-9F08373064F8}" type="slidenum">
              <a:rPr lang="en-GB" smtClean="0"/>
              <a:t>9</a:t>
            </a:fld>
            <a:endParaRPr lang="en-GB" dirty="0"/>
          </a:p>
        </p:txBody>
      </p:sp>
    </p:spTree>
    <p:extLst>
      <p:ext uri="{BB962C8B-B14F-4D97-AF65-F5344CB8AC3E}">
        <p14:creationId xmlns:p14="http://schemas.microsoft.com/office/powerpoint/2010/main" val="2903034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hours a week </a:t>
            </a:r>
            <a:r>
              <a:rPr lang="en-US" dirty="0" err="1"/>
              <a:t>etc</a:t>
            </a:r>
            <a:r>
              <a:rPr lang="en-US" dirty="0"/>
              <a:t>, two areas. </a:t>
            </a:r>
          </a:p>
          <a:p>
            <a:r>
              <a:rPr lang="en-US" dirty="0"/>
              <a:t>First one is careers, sports development, all the sectors of sport. </a:t>
            </a:r>
            <a:r>
              <a:rPr lang="en-GB" dirty="0"/>
              <a:t>The sport and active leisure industry is constantly changing and growing, it offers many different opportunities for employment. To have a successful career in the industry, it is important that you understand the behaviours, values, skills and techniques needed. In this unit, you will gain an understanding of how the sport and active leisure industry in the UK is organised. You will research the different careers in the public, private and voluntary sectors of the industry and look at the qualifications, skills and experiences required to pursue these careers. You will undertake an application and interview process for a selected career pathway, drawing on your knowledge and skills from across the qualification to identify your own strengths and gaps. You will evaluate your performance so as to understand the generic employability and specific technical knowledge and skills required to access a selected career pathway in the sport and active leisure industry and to progress within it. </a:t>
            </a:r>
            <a:endParaRPr lang="en-US" dirty="0"/>
          </a:p>
          <a:p>
            <a:r>
              <a:rPr lang="en-US" dirty="0"/>
              <a:t>Second one is the combination of fitness, active lifestyles </a:t>
            </a:r>
            <a:r>
              <a:rPr lang="en-US" dirty="0" err="1"/>
              <a:t>etc</a:t>
            </a:r>
            <a:r>
              <a:rPr lang="en-US" dirty="0"/>
              <a:t> </a:t>
            </a:r>
            <a:r>
              <a:rPr lang="en-GB" dirty="0"/>
              <a:t>Unit introduction </a:t>
            </a:r>
          </a:p>
          <a:p>
            <a:r>
              <a:rPr lang="en-GB" dirty="0"/>
              <a:t>Health and wellbeing is a growing area of importance in the UK sport and active leisure industry. Recently there has been more consideration given to the impact that physical and mental health has on day-to-day living, as well as on sport. Increasing numbers of individuals recognise the limitations that poor mental and physical health can have on their wellness.  In this unit, you will look at the important elements of health and wellbeing, and how they influence sport and active leisure. You will learn about national benchmarks and indicators of good health. You will understand why the government and the national governing bodies of sport are prioritising the area of health and wellbeing of the sport and active leisure industry. You will investigate how factors affecting health and wellbeing impact on physical activity and sport’s participants. You will apply your knowledge and skills to assess your own health status and that of a chosen individual. Using the data you collect, you will identify strategies to improve the health and wellbeing of both of you. </a:t>
            </a:r>
            <a:endParaRPr lang="en-US" dirty="0"/>
          </a:p>
        </p:txBody>
      </p:sp>
      <p:sp>
        <p:nvSpPr>
          <p:cNvPr id="4" name="Slide Number Placeholder 3"/>
          <p:cNvSpPr>
            <a:spLocks noGrp="1"/>
          </p:cNvSpPr>
          <p:nvPr>
            <p:ph type="sldNum" sz="quarter" idx="10"/>
          </p:nvPr>
        </p:nvSpPr>
        <p:spPr/>
        <p:txBody>
          <a:bodyPr/>
          <a:lstStyle/>
          <a:p>
            <a:fld id="{FBEEF4A6-A766-46FE-981A-9F08373064F8}" type="slidenum">
              <a:rPr lang="en-GB" smtClean="0"/>
              <a:t>10</a:t>
            </a:fld>
            <a:endParaRPr lang="en-GB" dirty="0"/>
          </a:p>
        </p:txBody>
      </p:sp>
    </p:spTree>
    <p:extLst>
      <p:ext uri="{BB962C8B-B14F-4D97-AF65-F5344CB8AC3E}">
        <p14:creationId xmlns:p14="http://schemas.microsoft.com/office/powerpoint/2010/main" val="1456169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 in brief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will develop their coaching knowledge and skills to help improve others’ performance skills, techniques and tactics across a range of sports.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 introduction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assistant coach plays an essential part in improving the performance of athletes, sports and activity leisure performers, and participants. Sports coaches have many different aspects to consider in the coaching environment and for the wider team. The development of knowledge and practical skills is vastly different across coaching disciplines and the assistant coach helps to ensure that it is possible to achieve the highest standard of coaching overall.</a:t>
            </a:r>
            <a:br>
              <a:rPr lang="en-GB" dirty="0"/>
            </a:br>
            <a:endParaRPr lang="en-GB" sz="1200" kern="1200" dirty="0">
              <a:solidFill>
                <a:schemeClr val="tx1"/>
              </a:solidFill>
              <a:effectLst/>
              <a:latin typeface="+mn-lt"/>
              <a:ea typeface="+mn-ea"/>
              <a:cs typeface="+mn-cs"/>
            </a:endParaRPr>
          </a:p>
          <a:p>
            <a:br>
              <a:rPr lang="en-GB" dirty="0">
                <a:cs typeface="Calibri"/>
              </a:rPr>
            </a:br>
            <a:endParaRPr lang="en-GB" dirty="0">
              <a:cs typeface="Calibri"/>
            </a:endParaRPr>
          </a:p>
          <a:p>
            <a:br>
              <a:rPr lang="en-GB" dirty="0">
                <a:cs typeface="Calibri"/>
              </a:rPr>
            </a:br>
            <a:endParaRPr lang="en-GB" dirty="0">
              <a:cs typeface="Calibri"/>
            </a:endParaRPr>
          </a:p>
        </p:txBody>
      </p:sp>
      <p:sp>
        <p:nvSpPr>
          <p:cNvPr id="4" name="Slide Number Placeholder 3"/>
          <p:cNvSpPr>
            <a:spLocks noGrp="1"/>
          </p:cNvSpPr>
          <p:nvPr>
            <p:ph type="sldNum" sz="quarter" idx="10"/>
          </p:nvPr>
        </p:nvSpPr>
        <p:spPr/>
        <p:txBody>
          <a:bodyPr/>
          <a:lstStyle/>
          <a:p>
            <a:fld id="{FBEEF4A6-A766-46FE-981A-9F08373064F8}" type="slidenum">
              <a:rPr lang="en-GB" smtClean="0"/>
              <a:t>11</a:t>
            </a:fld>
            <a:endParaRPr lang="en-GB" dirty="0"/>
          </a:p>
        </p:txBody>
      </p:sp>
    </p:spTree>
    <p:extLst>
      <p:ext uri="{BB962C8B-B14F-4D97-AF65-F5344CB8AC3E}">
        <p14:creationId xmlns:p14="http://schemas.microsoft.com/office/powerpoint/2010/main" val="1053826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EEF4A6-A766-46FE-981A-9F08373064F8}" type="slidenum">
              <a:rPr lang="en-GB" smtClean="0"/>
              <a:t>12</a:t>
            </a:fld>
            <a:endParaRPr lang="en-GB" dirty="0"/>
          </a:p>
        </p:txBody>
      </p:sp>
    </p:spTree>
    <p:extLst>
      <p:ext uri="{BB962C8B-B14F-4D97-AF65-F5344CB8AC3E}">
        <p14:creationId xmlns:p14="http://schemas.microsoft.com/office/powerpoint/2010/main" val="1331712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EEF4A6-A766-46FE-981A-9F08373064F8}" type="slidenum">
              <a:rPr lang="en-GB" smtClean="0"/>
              <a:t>13</a:t>
            </a:fld>
            <a:endParaRPr lang="en-GB" dirty="0"/>
          </a:p>
        </p:txBody>
      </p:sp>
    </p:spTree>
    <p:extLst>
      <p:ext uri="{BB962C8B-B14F-4D97-AF65-F5344CB8AC3E}">
        <p14:creationId xmlns:p14="http://schemas.microsoft.com/office/powerpoint/2010/main" val="1470660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32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5825" y="1289856"/>
            <a:ext cx="4606304" cy="157265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4192" y="3109293"/>
            <a:ext cx="2289570" cy="1830015"/>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63952" y="119533"/>
            <a:ext cx="2773680" cy="923544"/>
          </a:xfrm>
          <a:prstGeom prst="rect">
            <a:avLst/>
          </a:prstGeom>
        </p:spPr>
      </p:pic>
    </p:spTree>
    <p:extLst>
      <p:ext uri="{BB962C8B-B14F-4D97-AF65-F5344CB8AC3E}">
        <p14:creationId xmlns:p14="http://schemas.microsoft.com/office/powerpoint/2010/main" val="300068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lowchart: Manual Input 1"/>
          <p:cNvSpPr/>
          <p:nvPr userDrawn="1"/>
        </p:nvSpPr>
        <p:spPr>
          <a:xfrm flipV="1">
            <a:off x="0" y="0"/>
            <a:ext cx="5087888" cy="1844824"/>
          </a:xfrm>
          <a:prstGeom prst="flowChartManualIn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logo.png"/>
          <p:cNvPicPr>
            <a:picLocks noChangeAspect="1"/>
          </p:cNvPicPr>
          <p:nvPr userDrawn="1"/>
        </p:nvPicPr>
        <p:blipFill rotWithShape="1">
          <a:blip r:embed="rId2" cstate="print">
            <a:extLst>
              <a:ext uri="{28A0092B-C50C-407E-A947-70E740481C1C}">
                <a14:useLocalDpi xmlns:a14="http://schemas.microsoft.com/office/drawing/2010/main"/>
              </a:ext>
            </a:extLst>
          </a:blip>
          <a:srcRect l="31126" t="40551" r="31553" b="40645"/>
          <a:stretch/>
        </p:blipFill>
        <p:spPr>
          <a:xfrm>
            <a:off x="443880" y="5868118"/>
            <a:ext cx="2123728" cy="802478"/>
          </a:xfrm>
          <a:prstGeom prst="rect">
            <a:avLst/>
          </a:prstGeom>
        </p:spPr>
      </p:pic>
      <p:sp>
        <p:nvSpPr>
          <p:cNvPr id="4" name="TextBox 3"/>
          <p:cNvSpPr txBox="1"/>
          <p:nvPr userDrawn="1"/>
        </p:nvSpPr>
        <p:spPr>
          <a:xfrm>
            <a:off x="8112224" y="6047121"/>
            <a:ext cx="3635896" cy="523220"/>
          </a:xfrm>
          <a:prstGeom prst="rect">
            <a:avLst/>
          </a:prstGeom>
          <a:noFill/>
        </p:spPr>
        <p:txBody>
          <a:bodyPr wrap="square" rtlCol="0">
            <a:spAutoFit/>
          </a:bodyPr>
          <a:lstStyle/>
          <a:p>
            <a:r>
              <a:rPr lang="en-GB" sz="2800" dirty="0">
                <a:solidFill>
                  <a:srgbClr val="03257C"/>
                </a:solidFill>
              </a:rPr>
              <a:t>Your Future Starts Here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4279" y="5948996"/>
            <a:ext cx="925033" cy="719470"/>
          </a:xfrm>
          <a:prstGeom prst="rect">
            <a:avLst/>
          </a:prstGeom>
        </p:spPr>
      </p:pic>
    </p:spTree>
    <p:extLst>
      <p:ext uri="{BB962C8B-B14F-4D97-AF65-F5344CB8AC3E}">
        <p14:creationId xmlns:p14="http://schemas.microsoft.com/office/powerpoint/2010/main" val="184082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341" y="4956259"/>
            <a:ext cx="11070059" cy="827127"/>
          </a:xfrm>
        </p:spPr>
        <p:txBody>
          <a:bodyPr>
            <a:normAutofit/>
          </a:bodyPr>
          <a:lstStyle>
            <a:lvl1pPr algn="l">
              <a:defRPr sz="1950" b="1">
                <a:solidFill>
                  <a:schemeClr val="bg1"/>
                </a:solidFill>
              </a:defRPr>
            </a:lvl1pPr>
          </a:lstStyle>
          <a:p>
            <a:r>
              <a:rPr lang="en-GB" dirty="0"/>
              <a:t>Click to edit Master title style</a:t>
            </a:r>
            <a:endParaRPr lang="en-US" dirty="0"/>
          </a:p>
        </p:txBody>
      </p:sp>
      <p:sp>
        <p:nvSpPr>
          <p:cNvPr id="4" name="Rectangle 3"/>
          <p:cNvSpPr/>
          <p:nvPr userDrawn="1"/>
        </p:nvSpPr>
        <p:spPr>
          <a:xfrm>
            <a:off x="0" y="0"/>
            <a:ext cx="12192000" cy="6858000"/>
          </a:xfrm>
          <a:prstGeom prst="rect">
            <a:avLst/>
          </a:prstGeom>
          <a:solidFill>
            <a:srgbClr val="03257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2104" y="5783386"/>
            <a:ext cx="1055672" cy="843781"/>
          </a:xfrm>
          <a:prstGeom prst="rect">
            <a:avLst/>
          </a:prstGeom>
        </p:spPr>
      </p:pic>
      <p:sp>
        <p:nvSpPr>
          <p:cNvPr id="7" name="TextBox 6"/>
          <p:cNvSpPr txBox="1"/>
          <p:nvPr userDrawn="1"/>
        </p:nvSpPr>
        <p:spPr>
          <a:xfrm>
            <a:off x="8160603" y="5943666"/>
            <a:ext cx="4032448" cy="523220"/>
          </a:xfrm>
          <a:prstGeom prst="rect">
            <a:avLst/>
          </a:prstGeom>
          <a:noFill/>
        </p:spPr>
        <p:txBody>
          <a:bodyPr wrap="square" rtlCol="0">
            <a:spAutoFit/>
          </a:bodyPr>
          <a:lstStyle/>
          <a:p>
            <a:r>
              <a:rPr lang="en-GB" sz="2800" dirty="0">
                <a:solidFill>
                  <a:schemeClr val="bg1"/>
                </a:solidFill>
              </a:rPr>
              <a:t>Your Future Starts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8958" y="5846136"/>
            <a:ext cx="2274674" cy="757391"/>
          </a:xfrm>
          <a:prstGeom prst="rect">
            <a:avLst/>
          </a:prstGeom>
        </p:spPr>
      </p:pic>
      <p:sp>
        <p:nvSpPr>
          <p:cNvPr id="9" name="Flowchart: Manual Input 8"/>
          <p:cNvSpPr/>
          <p:nvPr userDrawn="1"/>
        </p:nvSpPr>
        <p:spPr>
          <a:xfrm flipV="1">
            <a:off x="0" y="0"/>
            <a:ext cx="5087888" cy="1844824"/>
          </a:xfrm>
          <a:prstGeom prst="flowChartManualInp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6858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2341" y="4956259"/>
            <a:ext cx="11070059" cy="827127"/>
          </a:xfrm>
        </p:spPr>
        <p:txBody>
          <a:bodyPr>
            <a:normAutofit/>
          </a:bodyPr>
          <a:lstStyle>
            <a:lvl1pPr algn="l">
              <a:defRPr sz="1950" b="1">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82861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1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DB9C89-106B-428F-8F7C-51B865CA8D54}" type="datetimeFigureOut">
              <a:rPr lang="en-GB" smtClean="0">
                <a:solidFill>
                  <a:prstClr val="black">
                    <a:tint val="75000"/>
                  </a:prstClr>
                </a:solidFill>
              </a:rPr>
              <a:pPr/>
              <a:t>31/08/2021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44BE89E-6FF3-4EBF-A006-D57CA77EC76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96634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C6E489-61D9-BB4E-9619-A8FDEDBE459A}" type="datetimeFigureOut">
              <a:rPr lang="en-US" smtClean="0">
                <a:solidFill>
                  <a:prstClr val="black">
                    <a:tint val="75000"/>
                  </a:prstClr>
                </a:solidFill>
              </a:rPr>
              <a:pPr defTabSz="342900"/>
              <a:t>8/31/2021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59B8C574-F46E-904C-8AA8-12928571DD0F}"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850096968"/>
      </p:ext>
    </p:extLst>
  </p:cSld>
  <p:clrMap bg1="lt1" tx1="dk1" bg2="lt2" tx2="dk2" accent1="accent1" accent2="accent2" accent3="accent3" accent4="accent4" accent5="accent5" accent6="accent6" hlink="hlink" folHlink="folHlink"/>
  <p:sldLayoutIdLst>
    <p:sldLayoutId id="2147483702" r:id="rId1"/>
    <p:sldLayoutId id="2147483693" r:id="rId2"/>
    <p:sldLayoutId id="2147483703" r:id="rId3"/>
    <p:sldLayoutId id="2147483694" r:id="rId4"/>
    <p:sldLayoutId id="2147483695" r:id="rId5"/>
    <p:sldLayoutId id="2147483696"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0096" y="5301208"/>
            <a:ext cx="4104456" cy="1200329"/>
          </a:xfrm>
          <a:prstGeom prst="rect">
            <a:avLst/>
          </a:prstGeom>
          <a:noFill/>
        </p:spPr>
        <p:txBody>
          <a:bodyPr wrap="square" rtlCol="0" anchor="t">
            <a:spAutoFit/>
          </a:bodyPr>
          <a:lstStyle/>
          <a:p>
            <a:r>
              <a:rPr lang="en-GB" sz="2400" dirty="0">
                <a:solidFill>
                  <a:schemeClr val="bg1"/>
                </a:solidFill>
              </a:rPr>
              <a:t>BTEC Level 3 National Extended Certificate in Sports Coaching and Development</a:t>
            </a:r>
          </a:p>
        </p:txBody>
      </p:sp>
      <p:sp>
        <p:nvSpPr>
          <p:cNvPr id="4" name="TextBox 3"/>
          <p:cNvSpPr txBox="1"/>
          <p:nvPr/>
        </p:nvSpPr>
        <p:spPr>
          <a:xfrm>
            <a:off x="263352" y="332656"/>
            <a:ext cx="4896544" cy="1200329"/>
          </a:xfrm>
          <a:prstGeom prst="rect">
            <a:avLst/>
          </a:prstGeom>
          <a:noFill/>
        </p:spPr>
        <p:txBody>
          <a:bodyPr wrap="square" rtlCol="0">
            <a:spAutoFit/>
          </a:bodyPr>
          <a:lstStyle/>
          <a:p>
            <a:r>
              <a:rPr lang="en-GB" sz="3600" dirty="0">
                <a:solidFill>
                  <a:schemeClr val="bg1"/>
                </a:solidFill>
              </a:rPr>
              <a:t>Change photo to a photo of you</a:t>
            </a:r>
          </a:p>
        </p:txBody>
      </p:sp>
      <p:pic>
        <p:nvPicPr>
          <p:cNvPr id="5" name="Picture 4">
            <a:extLst>
              <a:ext uri="{FF2B5EF4-FFF2-40B4-BE49-F238E27FC236}">
                <a16:creationId xmlns:a16="http://schemas.microsoft.com/office/drawing/2014/main" id="{A7B4E331-3897-41CB-BF2A-A3615C5169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7383"/>
            <a:ext cx="5663952" cy="6885384"/>
          </a:xfrm>
          <a:prstGeom prst="rect">
            <a:avLst/>
          </a:prstGeom>
          <a:noFill/>
          <a:ln>
            <a:noFill/>
          </a:ln>
        </p:spPr>
      </p:pic>
    </p:spTree>
    <p:extLst>
      <p:ext uri="{BB962C8B-B14F-4D97-AF65-F5344CB8AC3E}">
        <p14:creationId xmlns:p14="http://schemas.microsoft.com/office/powerpoint/2010/main" val="184361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Year 1 Structure</a:t>
            </a:r>
          </a:p>
          <a:p>
            <a:endParaRPr lang="en-GB" sz="3200" dirty="0">
              <a:solidFill>
                <a:schemeClr val="bg1"/>
              </a:solidFill>
            </a:endParaRPr>
          </a:p>
        </p:txBody>
      </p:sp>
      <p:graphicFrame>
        <p:nvGraphicFramePr>
          <p:cNvPr id="4" name="Table 3">
            <a:extLst>
              <a:ext uri="{FF2B5EF4-FFF2-40B4-BE49-F238E27FC236}">
                <a16:creationId xmlns:a16="http://schemas.microsoft.com/office/drawing/2014/main" id="{95D3C98C-3E3C-4988-8C9D-BD5BD0D31BDC}"/>
              </a:ext>
            </a:extLst>
          </p:cNvPr>
          <p:cNvGraphicFramePr>
            <a:graphicFrameLocks noGrp="1"/>
          </p:cNvGraphicFramePr>
          <p:nvPr/>
        </p:nvGraphicFramePr>
        <p:xfrm>
          <a:off x="191344" y="1988840"/>
          <a:ext cx="4896543" cy="3456879"/>
        </p:xfrm>
        <a:graphic>
          <a:graphicData uri="http://schemas.openxmlformats.org/drawingml/2006/table">
            <a:tbl>
              <a:tblPr firstRow="1" firstCol="1" bandRow="1">
                <a:tableStyleId>{93296810-A885-4BE3-A3E7-6D5BEEA58F35}</a:tableStyleId>
              </a:tblPr>
              <a:tblGrid>
                <a:gridCol w="699507">
                  <a:extLst>
                    <a:ext uri="{9D8B030D-6E8A-4147-A177-3AD203B41FA5}">
                      <a16:colId xmlns:a16="http://schemas.microsoft.com/office/drawing/2014/main" val="1887776992"/>
                    </a:ext>
                  </a:extLst>
                </a:gridCol>
                <a:gridCol w="1678815">
                  <a:extLst>
                    <a:ext uri="{9D8B030D-6E8A-4147-A177-3AD203B41FA5}">
                      <a16:colId xmlns:a16="http://schemas.microsoft.com/office/drawing/2014/main" val="2628565928"/>
                    </a:ext>
                  </a:extLst>
                </a:gridCol>
                <a:gridCol w="1259111">
                  <a:extLst>
                    <a:ext uri="{9D8B030D-6E8A-4147-A177-3AD203B41FA5}">
                      <a16:colId xmlns:a16="http://schemas.microsoft.com/office/drawing/2014/main" val="1810629051"/>
                    </a:ext>
                  </a:extLst>
                </a:gridCol>
                <a:gridCol w="1259110">
                  <a:extLst>
                    <a:ext uri="{9D8B030D-6E8A-4147-A177-3AD203B41FA5}">
                      <a16:colId xmlns:a16="http://schemas.microsoft.com/office/drawing/2014/main" val="1419301457"/>
                    </a:ext>
                  </a:extLst>
                </a:gridCol>
              </a:tblGrid>
              <a:tr h="370576">
                <a:tc gridSpan="4">
                  <a:txBody>
                    <a:bodyPr/>
                    <a:lstStyle/>
                    <a:p>
                      <a:pPr>
                        <a:lnSpc>
                          <a:spcPct val="107000"/>
                        </a:lnSpc>
                        <a:spcAft>
                          <a:spcPts val="0"/>
                        </a:spcAft>
                      </a:pPr>
                      <a:r>
                        <a:rPr lang="en-GB" sz="1800" dirty="0">
                          <a:effectLst/>
                        </a:rPr>
                        <a:t>Pearson BTEC Level 3 National Extended Certificate in Sports Coaching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816589"/>
                  </a:ext>
                </a:extLst>
              </a:tr>
              <a:tr h="184740">
                <a:tc gridSpan="4">
                  <a:txBody>
                    <a:bodyPr/>
                    <a:lstStyle/>
                    <a:p>
                      <a:pPr>
                        <a:lnSpc>
                          <a:spcPct val="107000"/>
                        </a:lnSpc>
                        <a:spcAft>
                          <a:spcPts val="0"/>
                        </a:spcAft>
                      </a:pPr>
                      <a:r>
                        <a:rPr lang="en-GB" sz="1800">
                          <a:effectLst/>
                        </a:rPr>
                        <a:t>Year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0295921"/>
                  </a:ext>
                </a:extLst>
              </a:tr>
              <a:tr h="560066">
                <a:tc>
                  <a:txBody>
                    <a:bodyPr/>
                    <a:lstStyle/>
                    <a:p>
                      <a:pPr>
                        <a:lnSpc>
                          <a:spcPct val="107000"/>
                        </a:lnSpc>
                        <a:spcAft>
                          <a:spcPts val="0"/>
                        </a:spcAft>
                      </a:pPr>
                      <a:r>
                        <a:rPr lang="en-GB" sz="1800" dirty="0">
                          <a:effectLst/>
                        </a:rPr>
                        <a:t>Unit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L6 UNITS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MANDITORY OR OPTIONAL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CREDITS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219493"/>
                  </a:ext>
                </a:extLst>
              </a:tr>
              <a:tr h="378034">
                <a:tc>
                  <a:txBody>
                    <a:bodyPr/>
                    <a:lstStyle/>
                    <a:p>
                      <a:pP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Careers in sport &amp; Leisure Industry.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905004"/>
                  </a:ext>
                </a:extLst>
              </a:tr>
              <a:tr h="378034">
                <a:tc>
                  <a:txBody>
                    <a:bodyPr/>
                    <a:lstStyle/>
                    <a:p>
                      <a:pP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Health, Wellbeing and sport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17156"/>
                  </a:ext>
                </a:extLst>
              </a:tr>
            </a:tbl>
          </a:graphicData>
        </a:graphic>
      </p:graphicFrame>
      <p:graphicFrame>
        <p:nvGraphicFramePr>
          <p:cNvPr id="2" name="Table 1">
            <a:extLst>
              <a:ext uri="{FF2B5EF4-FFF2-40B4-BE49-F238E27FC236}">
                <a16:creationId xmlns:a16="http://schemas.microsoft.com/office/drawing/2014/main" id="{57994AA9-DDBA-42B6-BF42-C605274FC854}"/>
              </a:ext>
            </a:extLst>
          </p:cNvPr>
          <p:cNvGraphicFramePr>
            <a:graphicFrameLocks noGrp="1"/>
          </p:cNvGraphicFramePr>
          <p:nvPr>
            <p:extLst>
              <p:ext uri="{D42A27DB-BD31-4B8C-83A1-F6EECF244321}">
                <p14:modId xmlns:p14="http://schemas.microsoft.com/office/powerpoint/2010/main" val="541633846"/>
              </p:ext>
            </p:extLst>
          </p:nvPr>
        </p:nvGraphicFramePr>
        <p:xfrm>
          <a:off x="5303912" y="260648"/>
          <a:ext cx="6599980" cy="5559306"/>
        </p:xfrm>
        <a:graphic>
          <a:graphicData uri="http://schemas.openxmlformats.org/drawingml/2006/table">
            <a:tbl>
              <a:tblPr firstRow="1" firstCol="1" lastRow="1" lastCol="1" bandRow="1" bandCol="1">
                <a:tableStyleId>{93296810-A885-4BE3-A3E7-6D5BEEA58F35}</a:tableStyleId>
              </a:tblPr>
              <a:tblGrid>
                <a:gridCol w="2376264">
                  <a:extLst>
                    <a:ext uri="{9D8B030D-6E8A-4147-A177-3AD203B41FA5}">
                      <a16:colId xmlns:a16="http://schemas.microsoft.com/office/drawing/2014/main" val="2568550890"/>
                    </a:ext>
                  </a:extLst>
                </a:gridCol>
                <a:gridCol w="4223716">
                  <a:extLst>
                    <a:ext uri="{9D8B030D-6E8A-4147-A177-3AD203B41FA5}">
                      <a16:colId xmlns:a16="http://schemas.microsoft.com/office/drawing/2014/main" val="1233148717"/>
                    </a:ext>
                  </a:extLst>
                </a:gridCol>
              </a:tblGrid>
              <a:tr h="393536">
                <a:tc gridSpan="2">
                  <a:txBody>
                    <a:bodyPr/>
                    <a:lstStyle/>
                    <a:p>
                      <a:pPr marL="71120" marR="0" lvl="0" indent="0" algn="l" defTabSz="342900" rtl="0" eaLnBrk="1" fontAlgn="auto" latinLnBrk="0" hangingPunct="1">
                        <a:lnSpc>
                          <a:spcPct val="100000"/>
                        </a:lnSpc>
                        <a:spcBef>
                          <a:spcPts val="435"/>
                        </a:spcBef>
                        <a:spcAft>
                          <a:spcPts val="0"/>
                        </a:spcAft>
                        <a:buClrTx/>
                        <a:buSzTx/>
                        <a:buFontTx/>
                        <a:buNone/>
                        <a:tabLst/>
                        <a:defRPr/>
                      </a:pPr>
                      <a:r>
                        <a:rPr lang="en-GB" sz="1600" dirty="0">
                          <a:effectLst/>
                        </a:rPr>
                        <a:t>Learning aims for UNIT B: Health, Wellbeing and sport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53" marR="36053" marT="0" marB="0"/>
                </a:tc>
                <a:tc hMerge="1">
                  <a:txBody>
                    <a:bodyPr/>
                    <a:lstStyle/>
                    <a:p>
                      <a:endParaRPr lang="en-GB"/>
                    </a:p>
                  </a:txBody>
                  <a:tcPr/>
                </a:tc>
                <a:extLst>
                  <a:ext uri="{0D108BD9-81ED-4DB2-BD59-A6C34878D82A}">
                    <a16:rowId xmlns:a16="http://schemas.microsoft.com/office/drawing/2014/main" val="3821013354"/>
                  </a:ext>
                </a:extLst>
              </a:tr>
              <a:tr h="1442895">
                <a:tc>
                  <a:txBody>
                    <a:bodyPr/>
                    <a:lstStyle/>
                    <a:p>
                      <a:pPr marL="248285" marR="66040" indent="-180340">
                        <a:lnSpc>
                          <a:spcPct val="116000"/>
                        </a:lnSpc>
                        <a:spcBef>
                          <a:spcPts val="360"/>
                        </a:spcBef>
                        <a:spcAft>
                          <a:spcPts val="0"/>
                        </a:spcAft>
                      </a:pPr>
                      <a:r>
                        <a:rPr lang="en-GB" sz="1200" b="1">
                          <a:solidFill>
                            <a:schemeClr val="bg1"/>
                          </a:solidFill>
                          <a:effectLst/>
                          <a:latin typeface="Verdana" panose="020B0604030504040204" pitchFamily="34" charset="0"/>
                          <a:ea typeface="Verdana" panose="020B0604030504040204" pitchFamily="34" charset="0"/>
                          <a:cs typeface="Verdana" panose="020B0604030504040204" pitchFamily="34" charset="0"/>
                        </a:rPr>
                        <a:t>A </a:t>
                      </a:r>
                      <a:r>
                        <a:rPr lang="en-GB" sz="1200">
                          <a:solidFill>
                            <a:schemeClr val="bg1"/>
                          </a:solidFill>
                          <a:effectLst/>
                          <a:latin typeface="Verdana" panose="020B0604030504040204" pitchFamily="34" charset="0"/>
                          <a:ea typeface="Verdana" panose="020B0604030504040204" pitchFamily="34" charset="0"/>
                          <a:cs typeface="Verdana" panose="020B0604030504040204" pitchFamily="34" charset="0"/>
                        </a:rPr>
                        <a:t>Examine the importance of physical activity and sport</a:t>
                      </a:r>
                    </a:p>
                  </a:txBody>
                  <a:tcPr marL="0" marR="0" marT="0" marB="0"/>
                </a:tc>
                <a:tc>
                  <a:txBody>
                    <a:bodyPr/>
                    <a:lstStyle/>
                    <a:p>
                      <a:pPr marL="302895" marR="394970" indent="-234950">
                        <a:lnSpc>
                          <a:spcPct val="106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A1 </a:t>
                      </a:r>
                      <a:r>
                        <a:rPr lang="en-GB" sz="1200" dirty="0">
                          <a:effectLst/>
                          <a:latin typeface="Verdana" panose="020B0604030504040204" pitchFamily="34" charset="0"/>
                          <a:ea typeface="Verdana" panose="020B0604030504040204" pitchFamily="34" charset="0"/>
                          <a:cs typeface="Verdana" panose="020B0604030504040204" pitchFamily="34" charset="0"/>
                        </a:rPr>
                        <a:t>The different types of active pursuits</a:t>
                      </a:r>
                    </a:p>
                    <a:p>
                      <a:pPr marL="302895" marR="160655" indent="-234950">
                        <a:lnSpc>
                          <a:spcPct val="107000"/>
                        </a:lnSpc>
                        <a:spcBef>
                          <a:spcPts val="225"/>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A2 </a:t>
                      </a:r>
                      <a:r>
                        <a:rPr lang="en-GB" sz="1200" dirty="0">
                          <a:effectLst/>
                          <a:latin typeface="Verdana" panose="020B0604030504040204" pitchFamily="34" charset="0"/>
                          <a:ea typeface="Verdana" panose="020B0604030504040204" pitchFamily="34" charset="0"/>
                          <a:cs typeface="Verdana" panose="020B0604030504040204" pitchFamily="34" charset="0"/>
                        </a:rPr>
                        <a:t>Categories of participants in physical activity and sport</a:t>
                      </a:r>
                    </a:p>
                    <a:p>
                      <a:pPr marL="302895" marR="120650" indent="-234950">
                        <a:lnSpc>
                          <a:spcPct val="106000"/>
                        </a:lnSpc>
                        <a:spcBef>
                          <a:spcPts val="225"/>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A3 </a:t>
                      </a:r>
                      <a:r>
                        <a:rPr lang="en-GB" sz="1200" dirty="0">
                          <a:effectLst/>
                          <a:latin typeface="Verdana" panose="020B0604030504040204" pitchFamily="34" charset="0"/>
                          <a:ea typeface="Verdana" panose="020B0604030504040204" pitchFamily="34" charset="0"/>
                          <a:cs typeface="Verdana" panose="020B0604030504040204" pitchFamily="34" charset="0"/>
                        </a:rPr>
                        <a:t>Benefits of participating in physical activity and sport</a:t>
                      </a:r>
                    </a:p>
                    <a:p>
                      <a:pPr marL="302895" marR="125730" indent="-234950">
                        <a:lnSpc>
                          <a:spcPct val="107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A4 </a:t>
                      </a:r>
                      <a:r>
                        <a:rPr lang="en-GB" sz="1200" dirty="0">
                          <a:effectLst/>
                          <a:latin typeface="Verdana" panose="020B0604030504040204" pitchFamily="34" charset="0"/>
                          <a:ea typeface="Verdana" panose="020B0604030504040204" pitchFamily="34" charset="0"/>
                          <a:cs typeface="Verdana" panose="020B0604030504040204" pitchFamily="34" charset="0"/>
                        </a:rPr>
                        <a:t>Reasons for providing physical activity and sport in the UK</a:t>
                      </a:r>
                    </a:p>
                  </a:txBody>
                  <a:tcPr marL="0" marR="0" marT="0" marB="0"/>
                </a:tc>
                <a:extLst>
                  <a:ext uri="{0D108BD9-81ED-4DB2-BD59-A6C34878D82A}">
                    <a16:rowId xmlns:a16="http://schemas.microsoft.com/office/drawing/2014/main" val="3288801046"/>
                  </a:ext>
                </a:extLst>
              </a:tr>
              <a:tr h="1039238">
                <a:tc>
                  <a:txBody>
                    <a:bodyPr/>
                    <a:lstStyle/>
                    <a:p>
                      <a:pPr marL="248285" marR="88900" indent="-180340">
                        <a:lnSpc>
                          <a:spcPct val="116000"/>
                        </a:lnSpc>
                        <a:spcBef>
                          <a:spcPts val="385"/>
                        </a:spcBef>
                        <a:spcAft>
                          <a:spcPts val="0"/>
                        </a:spcAft>
                      </a:pPr>
                      <a:r>
                        <a:rPr lang="en-GB" sz="1200" b="1">
                          <a:solidFill>
                            <a:schemeClr val="bg1"/>
                          </a:solidFill>
                          <a:effectLst/>
                          <a:latin typeface="Verdana" panose="020B0604030504040204" pitchFamily="34" charset="0"/>
                          <a:ea typeface="Verdana" panose="020B0604030504040204" pitchFamily="34" charset="0"/>
                          <a:cs typeface="Verdana" panose="020B0604030504040204" pitchFamily="34" charset="0"/>
                        </a:rPr>
                        <a:t>B </a:t>
                      </a:r>
                      <a:r>
                        <a:rPr lang="en-GB" sz="1200">
                          <a:solidFill>
                            <a:schemeClr val="bg1"/>
                          </a:solidFill>
                          <a:effectLst/>
                          <a:latin typeface="Verdana" panose="020B0604030504040204" pitchFamily="34" charset="0"/>
                          <a:ea typeface="Verdana" panose="020B0604030504040204" pitchFamily="34" charset="0"/>
                          <a:cs typeface="Verdana" panose="020B0604030504040204" pitchFamily="34" charset="0"/>
                        </a:rPr>
                        <a:t>Investigate the importance of physical health</a:t>
                      </a:r>
                    </a:p>
                  </a:txBody>
                  <a:tcPr marL="0" marR="0" marT="0" marB="0"/>
                </a:tc>
                <a:tc>
                  <a:txBody>
                    <a:bodyPr/>
                    <a:lstStyle/>
                    <a:p>
                      <a:pPr marL="302895" marR="774700" indent="-234950">
                        <a:lnSpc>
                          <a:spcPct val="106000"/>
                        </a:lnSpc>
                        <a:spcBef>
                          <a:spcPts val="250"/>
                        </a:spcBef>
                        <a:spcAft>
                          <a:spcPts val="0"/>
                        </a:spcAft>
                      </a:pPr>
                      <a:r>
                        <a:rPr lang="en-GB" sz="1200" b="1">
                          <a:effectLst/>
                          <a:latin typeface="Verdana" panose="020B0604030504040204" pitchFamily="34" charset="0"/>
                          <a:ea typeface="Verdana" panose="020B0604030504040204" pitchFamily="34" charset="0"/>
                          <a:cs typeface="Verdana" panose="020B0604030504040204" pitchFamily="34" charset="0"/>
                        </a:rPr>
                        <a:t>B1 </a:t>
                      </a:r>
                      <a:r>
                        <a:rPr lang="en-GB" sz="1200">
                          <a:effectLst/>
                          <a:latin typeface="Verdana" panose="020B0604030504040204" pitchFamily="34" charset="0"/>
                          <a:ea typeface="Verdana" panose="020B0604030504040204" pitchFamily="34" charset="0"/>
                          <a:cs typeface="Verdana" panose="020B0604030504040204" pitchFamily="34" charset="0"/>
                        </a:rPr>
                        <a:t>Definition of physical</a:t>
                      </a:r>
                      <a:r>
                        <a:rPr lang="en-GB" sz="1200" spc="-30">
                          <a:effectLst/>
                          <a:latin typeface="Verdana" panose="020B0604030504040204" pitchFamily="34" charset="0"/>
                          <a:ea typeface="Verdana" panose="020B0604030504040204" pitchFamily="34" charset="0"/>
                          <a:cs typeface="Verdana" panose="020B0604030504040204" pitchFamily="34" charset="0"/>
                        </a:rPr>
                        <a:t> </a:t>
                      </a:r>
                      <a:r>
                        <a:rPr lang="en-GB" sz="1200">
                          <a:effectLst/>
                          <a:latin typeface="Verdana" panose="020B0604030504040204" pitchFamily="34" charset="0"/>
                          <a:ea typeface="Verdana" panose="020B0604030504040204" pitchFamily="34" charset="0"/>
                          <a:cs typeface="Verdana" panose="020B0604030504040204" pitchFamily="34" charset="0"/>
                        </a:rPr>
                        <a:t>health</a:t>
                      </a:r>
                    </a:p>
                    <a:p>
                      <a:pPr marL="302895" marR="681355" indent="-234950">
                        <a:lnSpc>
                          <a:spcPct val="106000"/>
                        </a:lnSpc>
                        <a:spcBef>
                          <a:spcPts val="230"/>
                        </a:spcBef>
                        <a:spcAft>
                          <a:spcPts val="0"/>
                        </a:spcAft>
                      </a:pPr>
                      <a:r>
                        <a:rPr lang="en-GB" sz="1200" b="1">
                          <a:effectLst/>
                          <a:latin typeface="Verdana" panose="020B0604030504040204" pitchFamily="34" charset="0"/>
                          <a:ea typeface="Verdana" panose="020B0604030504040204" pitchFamily="34" charset="0"/>
                          <a:cs typeface="Verdana" panose="020B0604030504040204" pitchFamily="34" charset="0"/>
                        </a:rPr>
                        <a:t>B2 </a:t>
                      </a:r>
                      <a:r>
                        <a:rPr lang="en-GB" sz="1200">
                          <a:effectLst/>
                          <a:latin typeface="Verdana" panose="020B0604030504040204" pitchFamily="34" charset="0"/>
                          <a:ea typeface="Verdana" panose="020B0604030504040204" pitchFamily="34" charset="0"/>
                          <a:cs typeface="Verdana" panose="020B0604030504040204" pitchFamily="34" charset="0"/>
                        </a:rPr>
                        <a:t>Factors affecting physical</a:t>
                      </a:r>
                      <a:r>
                        <a:rPr lang="en-GB" sz="1200" spc="-10">
                          <a:effectLst/>
                          <a:latin typeface="Verdana" panose="020B0604030504040204" pitchFamily="34" charset="0"/>
                          <a:ea typeface="Verdana" panose="020B0604030504040204" pitchFamily="34" charset="0"/>
                          <a:cs typeface="Verdana" panose="020B0604030504040204" pitchFamily="34" charset="0"/>
                        </a:rPr>
                        <a:t> </a:t>
                      </a:r>
                      <a:r>
                        <a:rPr lang="en-GB" sz="1200">
                          <a:effectLst/>
                          <a:latin typeface="Verdana" panose="020B0604030504040204" pitchFamily="34" charset="0"/>
                          <a:ea typeface="Verdana" panose="020B0604030504040204" pitchFamily="34" charset="0"/>
                          <a:cs typeface="Verdana" panose="020B0604030504040204" pitchFamily="34" charset="0"/>
                        </a:rPr>
                        <a:t>health</a:t>
                      </a:r>
                    </a:p>
                    <a:p>
                      <a:pPr marL="302895" marR="92075" indent="-234950">
                        <a:lnSpc>
                          <a:spcPct val="106000"/>
                        </a:lnSpc>
                        <a:spcBef>
                          <a:spcPts val="230"/>
                        </a:spcBef>
                        <a:spcAft>
                          <a:spcPts val="0"/>
                        </a:spcAft>
                      </a:pPr>
                      <a:r>
                        <a:rPr lang="en-GB" sz="1200" b="1">
                          <a:effectLst/>
                          <a:latin typeface="Verdana" panose="020B0604030504040204" pitchFamily="34" charset="0"/>
                          <a:ea typeface="Verdana" panose="020B0604030504040204" pitchFamily="34" charset="0"/>
                          <a:cs typeface="Verdana" panose="020B0604030504040204" pitchFamily="34" charset="0"/>
                        </a:rPr>
                        <a:t>B3 </a:t>
                      </a:r>
                      <a:r>
                        <a:rPr lang="en-GB" sz="1200">
                          <a:effectLst/>
                          <a:latin typeface="Verdana" panose="020B0604030504040204" pitchFamily="34" charset="0"/>
                          <a:ea typeface="Verdana" panose="020B0604030504040204" pitchFamily="34" charset="0"/>
                          <a:cs typeface="Verdana" panose="020B0604030504040204" pitchFamily="34" charset="0"/>
                        </a:rPr>
                        <a:t>Benchmarks of </a:t>
                      </a:r>
                      <a:r>
                        <a:rPr lang="en-GB" sz="1200" spc="-15">
                          <a:effectLst/>
                          <a:latin typeface="Verdana" panose="020B0604030504040204" pitchFamily="34" charset="0"/>
                          <a:ea typeface="Verdana" panose="020B0604030504040204" pitchFamily="34" charset="0"/>
                          <a:cs typeface="Verdana" panose="020B0604030504040204" pitchFamily="34" charset="0"/>
                        </a:rPr>
                        <a:t>good </a:t>
                      </a:r>
                      <a:r>
                        <a:rPr lang="en-GB" sz="1200">
                          <a:effectLst/>
                          <a:latin typeface="Verdana" panose="020B0604030504040204" pitchFamily="34" charset="0"/>
                          <a:ea typeface="Verdana" panose="020B0604030504040204" pitchFamily="34" charset="0"/>
                          <a:cs typeface="Verdana" panose="020B0604030504040204" pitchFamily="34" charset="0"/>
                        </a:rPr>
                        <a:t>physical</a:t>
                      </a:r>
                      <a:r>
                        <a:rPr lang="en-GB" sz="1200" spc="-5">
                          <a:effectLst/>
                          <a:latin typeface="Verdana" panose="020B0604030504040204" pitchFamily="34" charset="0"/>
                          <a:ea typeface="Verdana" panose="020B0604030504040204" pitchFamily="34" charset="0"/>
                          <a:cs typeface="Verdana" panose="020B0604030504040204" pitchFamily="34" charset="0"/>
                        </a:rPr>
                        <a:t> </a:t>
                      </a:r>
                      <a:r>
                        <a:rPr lang="en-GB" sz="1200">
                          <a:effectLst/>
                          <a:latin typeface="Verdana" panose="020B0604030504040204" pitchFamily="34" charset="0"/>
                          <a:ea typeface="Verdana" panose="020B0604030504040204" pitchFamily="34" charset="0"/>
                          <a:cs typeface="Verdana" panose="020B0604030504040204" pitchFamily="34" charset="0"/>
                        </a:rPr>
                        <a:t>health</a:t>
                      </a:r>
                    </a:p>
                    <a:p>
                      <a:pPr marL="67945">
                        <a:lnSpc>
                          <a:spcPct val="107000"/>
                        </a:lnSpc>
                        <a:spcBef>
                          <a:spcPts val="230"/>
                        </a:spcBef>
                        <a:spcAft>
                          <a:spcPts val="0"/>
                        </a:spcAft>
                      </a:pPr>
                      <a:r>
                        <a:rPr lang="en-GB" sz="1200" b="1">
                          <a:effectLst/>
                          <a:latin typeface="Verdana" panose="020B0604030504040204" pitchFamily="34" charset="0"/>
                          <a:ea typeface="Verdana" panose="020B0604030504040204" pitchFamily="34" charset="0"/>
                          <a:cs typeface="Verdana" panose="020B0604030504040204" pitchFamily="34" charset="0"/>
                        </a:rPr>
                        <a:t>B4 </a:t>
                      </a:r>
                      <a:r>
                        <a:rPr lang="en-GB" sz="1200">
                          <a:effectLst/>
                          <a:latin typeface="Verdana" panose="020B0604030504040204" pitchFamily="34" charset="0"/>
                          <a:ea typeface="Verdana" panose="020B0604030504040204" pitchFamily="34" charset="0"/>
                          <a:cs typeface="Verdana" panose="020B0604030504040204" pitchFamily="34" charset="0"/>
                        </a:rPr>
                        <a:t>Health-monitoring tests</a:t>
                      </a:r>
                    </a:p>
                  </a:txBody>
                  <a:tcPr marL="0" marR="0" marT="0" marB="0"/>
                </a:tc>
                <a:extLst>
                  <a:ext uri="{0D108BD9-81ED-4DB2-BD59-A6C34878D82A}">
                    <a16:rowId xmlns:a16="http://schemas.microsoft.com/office/drawing/2014/main" val="95498106"/>
                  </a:ext>
                </a:extLst>
              </a:tr>
              <a:tr h="1400424">
                <a:tc>
                  <a:txBody>
                    <a:bodyPr/>
                    <a:lstStyle/>
                    <a:p>
                      <a:pPr marL="248285" marR="66040" indent="-180340">
                        <a:lnSpc>
                          <a:spcPct val="115000"/>
                        </a:lnSpc>
                        <a:spcBef>
                          <a:spcPts val="395"/>
                        </a:spcBef>
                        <a:spcAft>
                          <a:spcPts val="0"/>
                        </a:spcAft>
                      </a:pPr>
                      <a:r>
                        <a:rPr lang="en-GB" sz="1200" b="1">
                          <a:solidFill>
                            <a:schemeClr val="bg1"/>
                          </a:solidFill>
                          <a:effectLst/>
                          <a:latin typeface="Verdana" panose="020B0604030504040204" pitchFamily="34" charset="0"/>
                          <a:ea typeface="Verdana" panose="020B0604030504040204" pitchFamily="34" charset="0"/>
                          <a:cs typeface="Verdana" panose="020B0604030504040204" pitchFamily="34" charset="0"/>
                        </a:rPr>
                        <a:t>C </a:t>
                      </a:r>
                      <a:r>
                        <a:rPr lang="en-GB" sz="1200">
                          <a:solidFill>
                            <a:schemeClr val="bg1"/>
                          </a:solidFill>
                          <a:effectLst/>
                          <a:latin typeface="Verdana" panose="020B0604030504040204" pitchFamily="34" charset="0"/>
                          <a:ea typeface="Verdana" panose="020B0604030504040204" pitchFamily="34" charset="0"/>
                          <a:cs typeface="Verdana" panose="020B0604030504040204" pitchFamily="34" charset="0"/>
                        </a:rPr>
                        <a:t>Explore mental health and social wellbeing</a:t>
                      </a:r>
                    </a:p>
                  </a:txBody>
                  <a:tcPr marL="0" marR="0" marT="0" marB="0"/>
                </a:tc>
                <a:tc>
                  <a:txBody>
                    <a:bodyPr/>
                    <a:lstStyle/>
                    <a:p>
                      <a:pPr marL="302895" marR="106045" indent="-234950" algn="just">
                        <a:lnSpc>
                          <a:spcPct val="106000"/>
                        </a:lnSpc>
                        <a:spcBef>
                          <a:spcPts val="265"/>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C1 </a:t>
                      </a:r>
                      <a:r>
                        <a:rPr lang="en-GB" sz="1200" dirty="0">
                          <a:effectLst/>
                          <a:latin typeface="Verdana" panose="020B0604030504040204" pitchFamily="34" charset="0"/>
                          <a:ea typeface="Verdana" panose="020B0604030504040204" pitchFamily="34" charset="0"/>
                          <a:cs typeface="Verdana" panose="020B0604030504040204" pitchFamily="34" charset="0"/>
                        </a:rPr>
                        <a:t>Definition of mental health and social wellbeing</a:t>
                      </a:r>
                    </a:p>
                    <a:p>
                      <a:pPr marL="302895" marR="92710" indent="-234950" algn="just">
                        <a:lnSpc>
                          <a:spcPct val="106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C2 </a:t>
                      </a:r>
                      <a:r>
                        <a:rPr lang="en-GB" sz="1200" dirty="0">
                          <a:effectLst/>
                          <a:latin typeface="Verdana" panose="020B0604030504040204" pitchFamily="34" charset="0"/>
                          <a:ea typeface="Verdana" panose="020B0604030504040204" pitchFamily="34" charset="0"/>
                          <a:cs typeface="Verdana" panose="020B0604030504040204" pitchFamily="34" charset="0"/>
                        </a:rPr>
                        <a:t>Factors affecting mental health and social wellbeing</a:t>
                      </a:r>
                    </a:p>
                    <a:p>
                      <a:pPr marL="302895" marR="290830" indent="-234950" algn="just">
                        <a:lnSpc>
                          <a:spcPct val="107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C3 </a:t>
                      </a:r>
                      <a:r>
                        <a:rPr lang="en-GB" sz="1200" dirty="0">
                          <a:effectLst/>
                          <a:latin typeface="Verdana" panose="020B0604030504040204" pitchFamily="34" charset="0"/>
                          <a:ea typeface="Verdana" panose="020B0604030504040204" pitchFamily="34" charset="0"/>
                          <a:cs typeface="Verdana" panose="020B0604030504040204" pitchFamily="34" charset="0"/>
                        </a:rPr>
                        <a:t>Signs and symptoms of poor mental health and social wellbeing</a:t>
                      </a:r>
                    </a:p>
                    <a:p>
                      <a:pPr marL="67945" algn="just">
                        <a:lnSpc>
                          <a:spcPct val="107000"/>
                        </a:lnSpc>
                        <a:spcBef>
                          <a:spcPts val="22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C4 </a:t>
                      </a:r>
                      <a:r>
                        <a:rPr lang="en-GB" sz="1200" dirty="0">
                          <a:effectLst/>
                          <a:latin typeface="Verdana" panose="020B0604030504040204" pitchFamily="34" charset="0"/>
                          <a:ea typeface="Verdana" panose="020B0604030504040204" pitchFamily="34" charset="0"/>
                          <a:cs typeface="Verdana" panose="020B0604030504040204" pitchFamily="34" charset="0"/>
                        </a:rPr>
                        <a:t>Measuring wellbeing</a:t>
                      </a:r>
                    </a:p>
                  </a:txBody>
                  <a:tcPr marL="0" marR="0" marT="0" marB="0"/>
                </a:tc>
                <a:extLst>
                  <a:ext uri="{0D108BD9-81ED-4DB2-BD59-A6C34878D82A}">
                    <a16:rowId xmlns:a16="http://schemas.microsoft.com/office/drawing/2014/main" val="987653785"/>
                  </a:ext>
                </a:extLst>
              </a:tr>
              <a:tr h="1124506">
                <a:tc>
                  <a:txBody>
                    <a:bodyPr/>
                    <a:lstStyle/>
                    <a:p>
                      <a:pPr marL="248285" marR="303530" indent="-180340">
                        <a:lnSpc>
                          <a:spcPct val="117000"/>
                        </a:lnSpc>
                        <a:spcBef>
                          <a:spcPts val="385"/>
                        </a:spcBef>
                        <a:spcAft>
                          <a:spcPts val="0"/>
                        </a:spcAft>
                      </a:pPr>
                      <a:r>
                        <a:rPr lang="en-GB" sz="120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 </a:t>
                      </a:r>
                      <a:r>
                        <a:rPr lang="en-GB" sz="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Undertake health and wellbeing screening and provide feedback to improve health status</a:t>
                      </a:r>
                    </a:p>
                  </a:txBody>
                  <a:tcPr marL="0" marR="0" marT="0" marB="0"/>
                </a:tc>
                <a:tc>
                  <a:txBody>
                    <a:bodyPr/>
                    <a:lstStyle/>
                    <a:p>
                      <a:pPr marL="302895" marR="69215" indent="-234950">
                        <a:lnSpc>
                          <a:spcPct val="106000"/>
                        </a:lnSpc>
                        <a:spcBef>
                          <a:spcPts val="25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D1 </a:t>
                      </a:r>
                      <a:r>
                        <a:rPr lang="en-GB" sz="1200" dirty="0">
                          <a:effectLst/>
                          <a:latin typeface="Verdana" panose="020B0604030504040204" pitchFamily="34" charset="0"/>
                          <a:ea typeface="Verdana" panose="020B0604030504040204" pitchFamily="34" charset="0"/>
                          <a:cs typeface="Verdana" panose="020B0604030504040204" pitchFamily="34" charset="0"/>
                        </a:rPr>
                        <a:t>Communicating effectively with a client</a:t>
                      </a:r>
                    </a:p>
                    <a:p>
                      <a:pPr marL="302895" marR="92075" indent="-234950">
                        <a:lnSpc>
                          <a:spcPct val="106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D2 </a:t>
                      </a:r>
                      <a:r>
                        <a:rPr lang="en-GB" sz="1200" dirty="0">
                          <a:effectLst/>
                          <a:latin typeface="Verdana" panose="020B0604030504040204" pitchFamily="34" charset="0"/>
                          <a:ea typeface="Verdana" panose="020B0604030504040204" pitchFamily="34" charset="0"/>
                          <a:cs typeface="Verdana" panose="020B0604030504040204" pitchFamily="34" charset="0"/>
                        </a:rPr>
                        <a:t>Undertaking health and wellbeing testing</a:t>
                      </a:r>
                    </a:p>
                    <a:p>
                      <a:pPr marL="302895" indent="-234950">
                        <a:lnSpc>
                          <a:spcPct val="106000"/>
                        </a:lnSpc>
                        <a:spcBef>
                          <a:spcPts val="230"/>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D3 </a:t>
                      </a:r>
                      <a:r>
                        <a:rPr lang="en-GB" sz="1200" dirty="0">
                          <a:effectLst/>
                          <a:latin typeface="Verdana" panose="020B0604030504040204" pitchFamily="34" charset="0"/>
                          <a:ea typeface="Verdana" panose="020B0604030504040204" pitchFamily="34" charset="0"/>
                          <a:cs typeface="Verdana" panose="020B0604030504040204" pitchFamily="34" charset="0"/>
                        </a:rPr>
                        <a:t>Interpreting results against normative data</a:t>
                      </a:r>
                    </a:p>
                    <a:p>
                      <a:pPr marL="302895" marR="92075" indent="-234950">
                        <a:lnSpc>
                          <a:spcPct val="110000"/>
                        </a:lnSpc>
                        <a:spcBef>
                          <a:spcPts val="330"/>
                        </a:spcBef>
                        <a:spcAft>
                          <a:spcPts val="0"/>
                        </a:spcAft>
                      </a:pPr>
                      <a:r>
                        <a:rPr lang="en-GB" sz="1200" dirty="0">
                          <a:effectLst/>
                          <a:latin typeface="Verdana" panose="020B0604030504040204" pitchFamily="34" charset="0"/>
                          <a:ea typeface="Verdana" panose="020B0604030504040204" pitchFamily="34" charset="0"/>
                          <a:cs typeface="Verdana" panose="020B0604030504040204" pitchFamily="34" charset="0"/>
                        </a:rPr>
                        <a:t>D4 Strategies to improve health status</a:t>
                      </a:r>
                    </a:p>
                    <a:p>
                      <a:pPr marL="302895" marR="92075" indent="-234950">
                        <a:lnSpc>
                          <a:spcPct val="106000"/>
                        </a:lnSpc>
                        <a:spcBef>
                          <a:spcPts val="195"/>
                        </a:spcBef>
                        <a:spcAft>
                          <a:spcPts val="0"/>
                        </a:spcAft>
                      </a:pPr>
                      <a:r>
                        <a:rPr lang="en-GB" sz="1200" b="1" dirty="0">
                          <a:effectLst/>
                          <a:latin typeface="Verdana" panose="020B0604030504040204" pitchFamily="34" charset="0"/>
                          <a:ea typeface="Verdana" panose="020B0604030504040204" pitchFamily="34" charset="0"/>
                          <a:cs typeface="Verdana" panose="020B0604030504040204" pitchFamily="34" charset="0"/>
                        </a:rPr>
                        <a:t>D5 </a:t>
                      </a:r>
                      <a:r>
                        <a:rPr lang="en-GB" sz="1200" dirty="0">
                          <a:effectLst/>
                          <a:latin typeface="Verdana" panose="020B0604030504040204" pitchFamily="34" charset="0"/>
                          <a:ea typeface="Verdana" panose="020B0604030504040204" pitchFamily="34" charset="0"/>
                          <a:cs typeface="Verdana" panose="020B0604030504040204" pitchFamily="34" charset="0"/>
                        </a:rPr>
                        <a:t>Giving feedback on health status to a client</a:t>
                      </a:r>
                    </a:p>
                  </a:txBody>
                  <a:tcPr marL="0" marR="0" marT="0" marB="0"/>
                </a:tc>
                <a:extLst>
                  <a:ext uri="{0D108BD9-81ED-4DB2-BD59-A6C34878D82A}">
                    <a16:rowId xmlns:a16="http://schemas.microsoft.com/office/drawing/2014/main" val="1685264027"/>
                  </a:ext>
                </a:extLst>
              </a:tr>
            </a:tbl>
          </a:graphicData>
        </a:graphic>
      </p:graphicFrame>
    </p:spTree>
    <p:extLst>
      <p:ext uri="{BB962C8B-B14F-4D97-AF65-F5344CB8AC3E}">
        <p14:creationId xmlns:p14="http://schemas.microsoft.com/office/powerpoint/2010/main" val="340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336" y="170635"/>
            <a:ext cx="4896544" cy="1077218"/>
          </a:xfrm>
          <a:prstGeom prst="rect">
            <a:avLst/>
          </a:prstGeom>
          <a:noFill/>
        </p:spPr>
        <p:txBody>
          <a:bodyPr wrap="square" rtlCol="0">
            <a:spAutoFit/>
          </a:bodyPr>
          <a:lstStyle/>
          <a:p>
            <a:pPr algn="ctr"/>
            <a:r>
              <a:rPr lang="en-GB" sz="3200" b="1" dirty="0">
                <a:solidFill>
                  <a:schemeClr val="bg1"/>
                </a:solidFill>
              </a:rPr>
              <a:t>Year 2 Structure</a:t>
            </a:r>
          </a:p>
          <a:p>
            <a:pPr algn="ctr"/>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1F35B8DD-0CE3-45D6-8338-C791A71314C6}"/>
              </a:ext>
            </a:extLst>
          </p:cNvPr>
          <p:cNvGraphicFramePr>
            <a:graphicFrameLocks noGrp="1"/>
          </p:cNvGraphicFramePr>
          <p:nvPr>
            <p:extLst>
              <p:ext uri="{D42A27DB-BD31-4B8C-83A1-F6EECF244321}">
                <p14:modId xmlns:p14="http://schemas.microsoft.com/office/powerpoint/2010/main" val="3301823620"/>
              </p:ext>
            </p:extLst>
          </p:nvPr>
        </p:nvGraphicFramePr>
        <p:xfrm>
          <a:off x="173342" y="2055105"/>
          <a:ext cx="4896544" cy="2526023"/>
        </p:xfrm>
        <a:graphic>
          <a:graphicData uri="http://schemas.openxmlformats.org/drawingml/2006/table">
            <a:tbl>
              <a:tblPr firstRow="1" firstCol="1" bandRow="1">
                <a:tableStyleId>{93296810-A885-4BE3-A3E7-6D5BEEA58F35}</a:tableStyleId>
              </a:tblPr>
              <a:tblGrid>
                <a:gridCol w="746314">
                  <a:extLst>
                    <a:ext uri="{9D8B030D-6E8A-4147-A177-3AD203B41FA5}">
                      <a16:colId xmlns:a16="http://schemas.microsoft.com/office/drawing/2014/main" val="1493452429"/>
                    </a:ext>
                  </a:extLst>
                </a:gridCol>
                <a:gridCol w="1674654">
                  <a:extLst>
                    <a:ext uri="{9D8B030D-6E8A-4147-A177-3AD203B41FA5}">
                      <a16:colId xmlns:a16="http://schemas.microsoft.com/office/drawing/2014/main" val="4028221695"/>
                    </a:ext>
                  </a:extLst>
                </a:gridCol>
                <a:gridCol w="1529032">
                  <a:extLst>
                    <a:ext uri="{9D8B030D-6E8A-4147-A177-3AD203B41FA5}">
                      <a16:colId xmlns:a16="http://schemas.microsoft.com/office/drawing/2014/main" val="2685543273"/>
                    </a:ext>
                  </a:extLst>
                </a:gridCol>
                <a:gridCol w="946544">
                  <a:extLst>
                    <a:ext uri="{9D8B030D-6E8A-4147-A177-3AD203B41FA5}">
                      <a16:colId xmlns:a16="http://schemas.microsoft.com/office/drawing/2014/main" val="3509222625"/>
                    </a:ext>
                  </a:extLst>
                </a:gridCol>
              </a:tblGrid>
              <a:tr h="594656">
                <a:tc gridSpan="4">
                  <a:txBody>
                    <a:bodyPr/>
                    <a:lstStyle/>
                    <a:p>
                      <a:pPr>
                        <a:lnSpc>
                          <a:spcPct val="107000"/>
                        </a:lnSpc>
                        <a:spcAft>
                          <a:spcPts val="0"/>
                        </a:spcAft>
                      </a:pPr>
                      <a:r>
                        <a:rPr lang="en-GB" sz="1800" dirty="0">
                          <a:effectLst/>
                        </a:rPr>
                        <a:t>Pearson BTEC Level 3 National Extended Certificate in Sports Coaching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66022054"/>
                  </a:ext>
                </a:extLst>
              </a:tr>
              <a:tr h="438798">
                <a:tc gridSpan="4">
                  <a:txBody>
                    <a:bodyPr/>
                    <a:lstStyle/>
                    <a:p>
                      <a:pPr>
                        <a:lnSpc>
                          <a:spcPct val="107000"/>
                        </a:lnSpc>
                        <a:spcAft>
                          <a:spcPts val="0"/>
                        </a:spcAft>
                      </a:pPr>
                      <a:r>
                        <a:rPr lang="en-GB" sz="1800" dirty="0">
                          <a:effectLst/>
                        </a:rPr>
                        <a:t>Year 2 + Level 2 sports leaders award.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4204646"/>
                  </a:ext>
                </a:extLst>
              </a:tr>
              <a:tr h="594656">
                <a:tc>
                  <a:txBody>
                    <a:bodyPr/>
                    <a:lstStyle/>
                    <a:p>
                      <a:pPr>
                        <a:lnSpc>
                          <a:spcPct val="107000"/>
                        </a:lnSpc>
                        <a:spcAft>
                          <a:spcPts val="0"/>
                        </a:spcAft>
                      </a:pPr>
                      <a:r>
                        <a:rPr lang="en-GB" sz="1800" dirty="0">
                          <a:effectLst/>
                        </a:rPr>
                        <a:t>Unit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U6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MANDITORY OR OPTIONAL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CREDITS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0535667"/>
                  </a:ext>
                </a:extLst>
              </a:tr>
              <a:tr h="897913">
                <a:tc>
                  <a:txBody>
                    <a:bodyPr/>
                    <a:lstStyle/>
                    <a:p>
                      <a:pPr>
                        <a:lnSpc>
                          <a:spcPct val="107000"/>
                        </a:lnSpc>
                        <a:spcAft>
                          <a:spcPts val="0"/>
                        </a:spcAft>
                      </a:pPr>
                      <a:r>
                        <a:rPr lang="en-GB" sz="1800">
                          <a:effectLst/>
                        </a:rPr>
                        <a:t>C1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Developing Coaching Skills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180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3955375"/>
                  </a:ext>
                </a:extLst>
              </a:tr>
            </a:tbl>
          </a:graphicData>
        </a:graphic>
      </p:graphicFrame>
      <p:graphicFrame>
        <p:nvGraphicFramePr>
          <p:cNvPr id="4" name="Table 3">
            <a:extLst>
              <a:ext uri="{FF2B5EF4-FFF2-40B4-BE49-F238E27FC236}">
                <a16:creationId xmlns:a16="http://schemas.microsoft.com/office/drawing/2014/main" id="{A1C09B7A-2862-4844-961E-E8B8217F9C13}"/>
              </a:ext>
            </a:extLst>
          </p:cNvPr>
          <p:cNvGraphicFramePr>
            <a:graphicFrameLocks noGrp="1"/>
          </p:cNvGraphicFramePr>
          <p:nvPr>
            <p:extLst>
              <p:ext uri="{D42A27DB-BD31-4B8C-83A1-F6EECF244321}">
                <p14:modId xmlns:p14="http://schemas.microsoft.com/office/powerpoint/2010/main" val="3985222993"/>
              </p:ext>
            </p:extLst>
          </p:nvPr>
        </p:nvGraphicFramePr>
        <p:xfrm>
          <a:off x="5228776" y="358870"/>
          <a:ext cx="6591935" cy="5400676"/>
        </p:xfrm>
        <a:graphic>
          <a:graphicData uri="http://schemas.openxmlformats.org/drawingml/2006/table">
            <a:tbl>
              <a:tblPr firstRow="1" firstCol="1" lastRow="1" lastCol="1" bandRow="1" bandCol="1">
                <a:tableStyleId>{93296810-A885-4BE3-A3E7-6D5BEEA58F35}</a:tableStyleId>
              </a:tblPr>
              <a:tblGrid>
                <a:gridCol w="3081655">
                  <a:extLst>
                    <a:ext uri="{9D8B030D-6E8A-4147-A177-3AD203B41FA5}">
                      <a16:colId xmlns:a16="http://schemas.microsoft.com/office/drawing/2014/main" val="4294517971"/>
                    </a:ext>
                  </a:extLst>
                </a:gridCol>
                <a:gridCol w="3510280">
                  <a:extLst>
                    <a:ext uri="{9D8B030D-6E8A-4147-A177-3AD203B41FA5}">
                      <a16:colId xmlns:a16="http://schemas.microsoft.com/office/drawing/2014/main" val="22331782"/>
                    </a:ext>
                  </a:extLst>
                </a:gridCol>
              </a:tblGrid>
              <a:tr h="504056">
                <a:tc gridSpan="2">
                  <a:txBody>
                    <a:bodyPr/>
                    <a:lstStyle/>
                    <a:p>
                      <a:pPr marL="248285" marR="114300" lvl="0" indent="-180340" algn="l" defTabSz="342900" rtl="0" eaLnBrk="1" fontAlgn="auto" latinLnBrk="0" hangingPunct="1">
                        <a:lnSpc>
                          <a:spcPct val="115000"/>
                        </a:lnSpc>
                        <a:spcBef>
                          <a:spcPts val="360"/>
                        </a:spcBef>
                        <a:spcAft>
                          <a:spcPts val="0"/>
                        </a:spcAft>
                        <a:buClrTx/>
                        <a:buSzTx/>
                        <a:buFontTx/>
                        <a:buNone/>
                        <a:tabLst/>
                        <a:defRPr/>
                      </a:pPr>
                      <a:r>
                        <a:rPr lang="en-GB" sz="1600" dirty="0">
                          <a:effectLst/>
                        </a:rPr>
                        <a:t>Learning aims for UNIT C: DEVELOPING COACHING SKILLS</a:t>
                      </a:r>
                    </a:p>
                    <a:p>
                      <a:pPr marL="248285" marR="114300" indent="-180340">
                        <a:lnSpc>
                          <a:spcPct val="115000"/>
                        </a:lnSpc>
                        <a:spcBef>
                          <a:spcPts val="360"/>
                        </a:spcBef>
                        <a:spcAft>
                          <a:spcPts val="0"/>
                        </a:spcAft>
                      </a:pP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hMerge="1">
                  <a:txBody>
                    <a:bodyPr/>
                    <a:lstStyle/>
                    <a:p>
                      <a:pPr marL="67945">
                        <a:lnSpc>
                          <a:spcPct val="107000"/>
                        </a:lnSpc>
                        <a:spcBef>
                          <a:spcPts val="285"/>
                        </a:spcBef>
                        <a:spcAft>
                          <a:spcPts val="0"/>
                        </a:spcAft>
                      </a:pPr>
                      <a:endParaRPr lang="en-GB" sz="11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838343375"/>
                  </a:ext>
                </a:extLst>
              </a:tr>
              <a:tr h="948690">
                <a:tc>
                  <a:txBody>
                    <a:bodyPr/>
                    <a:lstStyle/>
                    <a:p>
                      <a:pPr marL="248285" marR="114300" indent="-180340">
                        <a:lnSpc>
                          <a:spcPct val="115000"/>
                        </a:lnSpc>
                        <a:spcBef>
                          <a:spcPts val="360"/>
                        </a:spcBef>
                        <a:spcAft>
                          <a:spcPts val="0"/>
                        </a:spcAft>
                      </a:pPr>
                      <a:r>
                        <a:rPr lang="en-GB" sz="1800">
                          <a:effectLst/>
                        </a:rPr>
                        <a:t>A Explore the responsibilities of an assistant coach</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67945">
                        <a:lnSpc>
                          <a:spcPct val="107000"/>
                        </a:lnSpc>
                        <a:spcBef>
                          <a:spcPts val="230"/>
                        </a:spcBef>
                        <a:spcAft>
                          <a:spcPts val="0"/>
                        </a:spcAft>
                      </a:pPr>
                      <a:r>
                        <a:rPr lang="en-GB" sz="1800" dirty="0">
                          <a:effectLst/>
                        </a:rPr>
                        <a:t>A1 Assistant coaching roles</a:t>
                      </a:r>
                    </a:p>
                    <a:p>
                      <a:pPr marL="302895" marR="570230" indent="-234950">
                        <a:lnSpc>
                          <a:spcPct val="106000"/>
                        </a:lnSpc>
                        <a:spcBef>
                          <a:spcPts val="285"/>
                        </a:spcBef>
                        <a:spcAft>
                          <a:spcPts val="0"/>
                        </a:spcAft>
                      </a:pPr>
                      <a:r>
                        <a:rPr lang="en-GB" sz="1800" dirty="0">
                          <a:effectLst/>
                        </a:rPr>
                        <a:t>A2 Assistant coaching responsibilities</a:t>
                      </a:r>
                    </a:p>
                    <a:p>
                      <a:pPr marL="67945">
                        <a:lnSpc>
                          <a:spcPct val="107000"/>
                        </a:lnSpc>
                        <a:spcBef>
                          <a:spcPts val="225"/>
                        </a:spcBef>
                        <a:spcAft>
                          <a:spcPts val="0"/>
                        </a:spcAft>
                      </a:pPr>
                      <a:r>
                        <a:rPr lang="en-GB" sz="1800" dirty="0">
                          <a:effectLst/>
                        </a:rPr>
                        <a:t>A3 Legislation and guidelines</a:t>
                      </a:r>
                    </a:p>
                    <a:p>
                      <a:pPr marL="67945">
                        <a:lnSpc>
                          <a:spcPct val="107000"/>
                        </a:lnSpc>
                        <a:spcBef>
                          <a:spcPts val="285"/>
                        </a:spcBef>
                        <a:spcAft>
                          <a:spcPts val="0"/>
                        </a:spcAft>
                      </a:pPr>
                      <a:r>
                        <a:rPr lang="en-GB" sz="1800" dirty="0">
                          <a:effectLst/>
                        </a:rPr>
                        <a:t>A4 Policies and procedures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636479422"/>
                  </a:ext>
                </a:extLst>
              </a:tr>
              <a:tr h="913765">
                <a:tc>
                  <a:txBody>
                    <a:bodyPr/>
                    <a:lstStyle/>
                    <a:p>
                      <a:pPr marL="248285" marR="66040" indent="-180340">
                        <a:lnSpc>
                          <a:spcPct val="115000"/>
                        </a:lnSpc>
                        <a:spcBef>
                          <a:spcPts val="385"/>
                        </a:spcBef>
                        <a:spcAft>
                          <a:spcPts val="0"/>
                        </a:spcAft>
                      </a:pPr>
                      <a:r>
                        <a:rPr lang="en-GB" sz="1800" dirty="0">
                          <a:effectLst/>
                        </a:rPr>
                        <a:t>B Prepare sport and activity sessions</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302895" marR="201295" indent="-234950">
                        <a:lnSpc>
                          <a:spcPct val="106000"/>
                        </a:lnSpc>
                        <a:spcBef>
                          <a:spcPts val="250"/>
                        </a:spcBef>
                        <a:spcAft>
                          <a:spcPts val="0"/>
                        </a:spcAft>
                      </a:pPr>
                      <a:r>
                        <a:rPr lang="en-GB" sz="1800">
                          <a:effectLst/>
                        </a:rPr>
                        <a:t>B1 Theories of coaching and learning</a:t>
                      </a:r>
                    </a:p>
                    <a:p>
                      <a:pPr marL="67945">
                        <a:lnSpc>
                          <a:spcPct val="107000"/>
                        </a:lnSpc>
                        <a:spcBef>
                          <a:spcPts val="230"/>
                        </a:spcBef>
                        <a:spcAft>
                          <a:spcPts val="0"/>
                        </a:spcAft>
                      </a:pPr>
                      <a:r>
                        <a:rPr lang="en-GB" sz="1800">
                          <a:effectLst/>
                        </a:rPr>
                        <a:t>B2 Planning for participation</a:t>
                      </a:r>
                    </a:p>
                    <a:p>
                      <a:pPr marL="302895" marR="94615" indent="-234950">
                        <a:lnSpc>
                          <a:spcPct val="106000"/>
                        </a:lnSpc>
                        <a:spcBef>
                          <a:spcPts val="285"/>
                        </a:spcBef>
                        <a:spcAft>
                          <a:spcPts val="0"/>
                        </a:spcAft>
                      </a:pPr>
                      <a:r>
                        <a:rPr lang="en-GB" sz="1800">
                          <a:effectLst/>
                        </a:rPr>
                        <a:t>B3 Preparing the environment and participants</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2548405702"/>
                  </a:ext>
                </a:extLst>
              </a:tr>
              <a:tr h="723265">
                <a:tc>
                  <a:txBody>
                    <a:bodyPr/>
                    <a:lstStyle/>
                    <a:p>
                      <a:pPr marL="248285" marR="311150" indent="-180340">
                        <a:lnSpc>
                          <a:spcPct val="116000"/>
                        </a:lnSpc>
                        <a:spcBef>
                          <a:spcPts val="385"/>
                        </a:spcBef>
                        <a:spcAft>
                          <a:spcPts val="0"/>
                        </a:spcAft>
                      </a:pPr>
                      <a:r>
                        <a:rPr lang="en-GB" sz="1800">
                          <a:effectLst/>
                        </a:rPr>
                        <a:t>C Explore and develop assistant coaching skills</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67945">
                        <a:lnSpc>
                          <a:spcPct val="107000"/>
                        </a:lnSpc>
                        <a:spcBef>
                          <a:spcPts val="250"/>
                        </a:spcBef>
                        <a:spcAft>
                          <a:spcPts val="0"/>
                        </a:spcAft>
                      </a:pPr>
                      <a:r>
                        <a:rPr lang="en-GB" sz="1800">
                          <a:effectLst/>
                        </a:rPr>
                        <a:t>C1 Assistant coaching skills</a:t>
                      </a:r>
                    </a:p>
                    <a:p>
                      <a:pPr marL="302895" marR="322580" indent="-234950">
                        <a:lnSpc>
                          <a:spcPct val="107000"/>
                        </a:lnSpc>
                        <a:spcBef>
                          <a:spcPts val="285"/>
                        </a:spcBef>
                        <a:spcAft>
                          <a:spcPts val="0"/>
                        </a:spcAft>
                      </a:pPr>
                      <a:r>
                        <a:rPr lang="en-GB" sz="1800">
                          <a:effectLst/>
                        </a:rPr>
                        <a:t>C2 Delivering sport and activity sessions under supervision</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3093401566"/>
                  </a:ext>
                </a:extLst>
              </a:tr>
              <a:tr h="572770">
                <a:tc>
                  <a:txBody>
                    <a:bodyPr/>
                    <a:lstStyle/>
                    <a:p>
                      <a:pPr marL="248285" marR="66040" indent="-180340">
                        <a:lnSpc>
                          <a:spcPct val="117000"/>
                        </a:lnSpc>
                        <a:spcBef>
                          <a:spcPts val="385"/>
                        </a:spcBef>
                        <a:spcAft>
                          <a:spcPts val="0"/>
                        </a:spcAft>
                      </a:pPr>
                      <a:r>
                        <a:rPr lang="en-GB" sz="1800">
                          <a:effectLst/>
                        </a:rPr>
                        <a:t>D Review sport and activity sessions as an assistant coach</a:t>
                      </a:r>
                      <a:endParaRPr lang="en-GB" sz="180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tc>
                  <a:txBody>
                    <a:bodyPr/>
                    <a:lstStyle/>
                    <a:p>
                      <a:pPr marL="302895" marR="66040" indent="-234950">
                        <a:lnSpc>
                          <a:spcPct val="106000"/>
                        </a:lnSpc>
                        <a:spcBef>
                          <a:spcPts val="250"/>
                        </a:spcBef>
                        <a:spcAft>
                          <a:spcPts val="0"/>
                        </a:spcAft>
                      </a:pPr>
                      <a:r>
                        <a:rPr lang="en-GB" sz="1800" dirty="0">
                          <a:effectLst/>
                        </a:rPr>
                        <a:t>D1 Personal development through review</a:t>
                      </a:r>
                      <a:endParaRPr lang="en-GB" sz="1800" dirty="0">
                        <a:effectLst/>
                        <a:latin typeface="Verdana" panose="020B0604030504040204" pitchFamily="34" charset="0"/>
                        <a:ea typeface="Verdana" panose="020B0604030504040204" pitchFamily="34" charset="0"/>
                        <a:cs typeface="Verdana" panose="020B0604030504040204" pitchFamily="34" charset="0"/>
                      </a:endParaRPr>
                    </a:p>
                  </a:txBody>
                  <a:tcPr marL="0" marR="0" marT="0" marB="0"/>
                </a:tc>
                <a:extLst>
                  <a:ext uri="{0D108BD9-81ED-4DB2-BD59-A6C34878D82A}">
                    <a16:rowId xmlns:a16="http://schemas.microsoft.com/office/drawing/2014/main" val="1458183309"/>
                  </a:ext>
                </a:extLst>
              </a:tr>
            </a:tbl>
          </a:graphicData>
        </a:graphic>
      </p:graphicFrame>
    </p:spTree>
    <p:extLst>
      <p:ext uri="{BB962C8B-B14F-4D97-AF65-F5344CB8AC3E}">
        <p14:creationId xmlns:p14="http://schemas.microsoft.com/office/powerpoint/2010/main" val="8476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Assessments and Lessons</a:t>
            </a:r>
          </a:p>
          <a:p>
            <a:endParaRPr lang="en-GB" sz="3200" dirty="0">
              <a:solidFill>
                <a:schemeClr val="bg1"/>
              </a:solidFill>
            </a:endParaRPr>
          </a:p>
        </p:txBody>
      </p:sp>
      <p:sp>
        <p:nvSpPr>
          <p:cNvPr id="4" name="TextBox 3">
            <a:extLst>
              <a:ext uri="{FF2B5EF4-FFF2-40B4-BE49-F238E27FC236}">
                <a16:creationId xmlns:a16="http://schemas.microsoft.com/office/drawing/2014/main" id="{C3C5F8F6-26F4-4B0D-9871-32B9D3184176}"/>
              </a:ext>
            </a:extLst>
          </p:cNvPr>
          <p:cNvSpPr txBox="1"/>
          <p:nvPr/>
        </p:nvSpPr>
        <p:spPr>
          <a:xfrm>
            <a:off x="551384" y="1988840"/>
            <a:ext cx="1108923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All coursework, assessed internally. Preparation through teaching and learning, assessment, resubmissions and, if needed, resits</a:t>
            </a:r>
          </a:p>
          <a:p>
            <a:pPr marL="285750" indent="-285750">
              <a:buFont typeface="Arial" panose="020B0604020202020204" pitchFamily="34" charset="0"/>
              <a:buChar char="•"/>
            </a:pPr>
            <a:r>
              <a:rPr lang="en-GB" sz="2400" dirty="0">
                <a:solidFill>
                  <a:schemeClr val="bg1"/>
                </a:solidFill>
              </a:rPr>
              <a:t>Practical assessments</a:t>
            </a:r>
          </a:p>
          <a:p>
            <a:pPr marL="285750" indent="-285750">
              <a:buFont typeface="Arial" panose="020B0604020202020204" pitchFamily="34" charset="0"/>
              <a:buChar char="•"/>
            </a:pPr>
            <a:r>
              <a:rPr lang="en-GB" sz="2400" dirty="0">
                <a:solidFill>
                  <a:schemeClr val="bg1"/>
                </a:solidFill>
              </a:rPr>
              <a:t>Written assessments in a variety of formats</a:t>
            </a:r>
          </a:p>
          <a:p>
            <a:pPr marL="285750" indent="-285750">
              <a:buFont typeface="Arial" panose="020B0604020202020204" pitchFamily="34" charset="0"/>
              <a:buChar char="•"/>
            </a:pPr>
            <a:r>
              <a:rPr lang="en-GB" sz="2400" dirty="0">
                <a:solidFill>
                  <a:schemeClr val="bg1"/>
                </a:solidFill>
              </a:rPr>
              <a:t>Employability skills and work experience</a:t>
            </a:r>
          </a:p>
          <a:p>
            <a:pPr marL="285750" indent="-285750">
              <a:buFont typeface="Arial" panose="020B0604020202020204" pitchFamily="34" charset="0"/>
              <a:buChar char="•"/>
            </a:pPr>
            <a:r>
              <a:rPr lang="en-GB" sz="2400" dirty="0">
                <a:solidFill>
                  <a:schemeClr val="bg1"/>
                </a:solidFill>
              </a:rPr>
              <a:t>Transferable skills and development for work and higher education</a:t>
            </a:r>
          </a:p>
          <a:p>
            <a:pPr marL="285750" indent="-285750">
              <a:buFont typeface="Arial" panose="020B0604020202020204" pitchFamily="34" charset="0"/>
              <a:buChar char="•"/>
            </a:pPr>
            <a:r>
              <a:rPr lang="en-GB" sz="2400" dirty="0">
                <a:solidFill>
                  <a:schemeClr val="bg1"/>
                </a:solidFill>
              </a:rPr>
              <a:t>Observation and self-reflection</a:t>
            </a:r>
          </a:p>
          <a:p>
            <a:pPr marL="285750" indent="-285750">
              <a:buFont typeface="Arial" panose="020B0604020202020204" pitchFamily="34" charset="0"/>
              <a:buChar char="•"/>
            </a:pPr>
            <a:r>
              <a:rPr lang="en-GB" sz="2400" dirty="0">
                <a:solidFill>
                  <a:schemeClr val="bg1"/>
                </a:solidFill>
              </a:rPr>
              <a:t>Student and teacher-led activities</a:t>
            </a:r>
          </a:p>
          <a:p>
            <a:pPr marL="285750" indent="-285750">
              <a:buFont typeface="Arial" panose="020B0604020202020204" pitchFamily="34" charset="0"/>
              <a:buChar char="•"/>
            </a:pPr>
            <a:r>
              <a:rPr lang="en-GB" sz="2400" dirty="0">
                <a:solidFill>
                  <a:schemeClr val="bg1"/>
                </a:solidFill>
              </a:rPr>
              <a:t>Classroom,  sports settings and gym</a:t>
            </a:r>
          </a:p>
        </p:txBody>
      </p:sp>
    </p:spTree>
    <p:extLst>
      <p:ext uri="{BB962C8B-B14F-4D97-AF65-F5344CB8AC3E}">
        <p14:creationId xmlns:p14="http://schemas.microsoft.com/office/powerpoint/2010/main" val="273274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4AF38C-22B3-4EA7-B485-44004F9958F3}"/>
              </a:ext>
            </a:extLst>
          </p:cNvPr>
          <p:cNvSpPr>
            <a:spLocks noGrp="1" noChangeArrowheads="1"/>
          </p:cNvSpPr>
          <p:nvPr>
            <p:ph type="title"/>
          </p:nvPr>
        </p:nvSpPr>
        <p:spPr bwMode="auto">
          <a:xfrm>
            <a:off x="21645" y="299121"/>
            <a:ext cx="4922227" cy="71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872" tIns="63480" rIns="91440" bIns="0" numCol="1" anchor="ctr" anchorCtr="0" compatLnSpc="1">
            <a:prstTxWarp prst="textNoShape">
              <a:avLst/>
            </a:prstTxWarp>
            <a:spAutoFit/>
          </a:bodyPr>
          <a:lstStyle>
            <a:lvl1pPr indent="1047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04775"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Calculation of qualification grade</a:t>
            </a:r>
          </a:p>
          <a:p>
            <a:pPr marL="0" marR="0" lvl="0" indent="104775"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075BEDAA-F3BC-4E5A-A4B6-3DAF9C81831C}"/>
              </a:ext>
            </a:extLst>
          </p:cNvPr>
          <p:cNvGraphicFramePr>
            <a:graphicFrameLocks noGrp="1"/>
          </p:cNvGraphicFramePr>
          <p:nvPr>
            <p:extLst>
              <p:ext uri="{D42A27DB-BD31-4B8C-83A1-F6EECF244321}">
                <p14:modId xmlns:p14="http://schemas.microsoft.com/office/powerpoint/2010/main" val="1049162220"/>
              </p:ext>
            </p:extLst>
          </p:nvPr>
        </p:nvGraphicFramePr>
        <p:xfrm>
          <a:off x="263352" y="1916832"/>
          <a:ext cx="3960440" cy="3866725"/>
        </p:xfrm>
        <a:graphic>
          <a:graphicData uri="http://schemas.openxmlformats.org/drawingml/2006/table">
            <a:tbl>
              <a:tblPr firstRow="1" firstCol="1" lastRow="1" lastCol="1" bandRow="1" bandCol="1"/>
              <a:tblGrid>
                <a:gridCol w="2224686">
                  <a:extLst>
                    <a:ext uri="{9D8B030D-6E8A-4147-A177-3AD203B41FA5}">
                      <a16:colId xmlns:a16="http://schemas.microsoft.com/office/drawing/2014/main" val="2126264257"/>
                    </a:ext>
                  </a:extLst>
                </a:gridCol>
                <a:gridCol w="1735754">
                  <a:extLst>
                    <a:ext uri="{9D8B030D-6E8A-4147-A177-3AD203B41FA5}">
                      <a16:colId xmlns:a16="http://schemas.microsoft.com/office/drawing/2014/main" val="3326746512"/>
                    </a:ext>
                  </a:extLst>
                </a:gridCol>
              </a:tblGrid>
              <a:tr h="612232">
                <a:tc gridSpan="2">
                  <a:txBody>
                    <a:bodyPr/>
                    <a:lstStyle/>
                    <a:p>
                      <a:pPr marL="311785">
                        <a:spcBef>
                          <a:spcPts val="270"/>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Extended Certificate</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GB"/>
                    </a:p>
                  </a:txBody>
                  <a:tcPr/>
                </a:tc>
                <a:extLst>
                  <a:ext uri="{0D108BD9-81ED-4DB2-BD59-A6C34878D82A}">
                    <a16:rowId xmlns:a16="http://schemas.microsoft.com/office/drawing/2014/main" val="1905416770"/>
                  </a:ext>
                </a:extLst>
              </a:tr>
              <a:tr h="347042">
                <a:tc gridSpan="2">
                  <a:txBody>
                    <a:bodyPr/>
                    <a:lstStyle/>
                    <a:p>
                      <a:pPr marL="678815" marR="675005" algn="ctr">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360 GLH</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hMerge="1">
                  <a:txBody>
                    <a:bodyPr/>
                    <a:lstStyle/>
                    <a:p>
                      <a:endParaRPr lang="en-GB"/>
                    </a:p>
                  </a:txBody>
                  <a:tcPr/>
                </a:tc>
                <a:extLst>
                  <a:ext uri="{0D108BD9-81ED-4DB2-BD59-A6C34878D82A}">
                    <a16:rowId xmlns:a16="http://schemas.microsoft.com/office/drawing/2014/main" val="4087679749"/>
                  </a:ext>
                </a:extLst>
              </a:tr>
              <a:tr h="674601">
                <a:tc>
                  <a:txBody>
                    <a:bodyPr/>
                    <a:lstStyle/>
                    <a:p>
                      <a:pPr marL="147320" marR="144145" algn="ctr">
                        <a:spcBef>
                          <a:spcPts val="270"/>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Grade</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156210" marR="136525" indent="104775">
                        <a:lnSpc>
                          <a:spcPct val="110000"/>
                        </a:lnSpc>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Points threshold</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418535563"/>
                  </a:ext>
                </a:extLst>
              </a:tr>
              <a:tr h="347042">
                <a:tc>
                  <a:txBody>
                    <a:bodyPr/>
                    <a:lstStyle/>
                    <a:p>
                      <a:pPr marL="5080" algn="ctr">
                        <a:spcBef>
                          <a:spcPts val="255"/>
                        </a:spcBef>
                        <a:spcAft>
                          <a:spcPts val="0"/>
                        </a:spcAft>
                      </a:pPr>
                      <a:r>
                        <a:rPr lang="en-GB"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U</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6350" algn="ctr">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0</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575134607"/>
                  </a:ext>
                </a:extLst>
              </a:tr>
              <a:tr h="471452">
                <a:tc>
                  <a:txBody>
                    <a:bodyPr/>
                    <a:lstStyle/>
                    <a:p>
                      <a:pPr marL="147955" marR="144145" algn="ctr">
                        <a:spcBef>
                          <a:spcPts val="270"/>
                        </a:spcBef>
                        <a:spcAft>
                          <a:spcPts val="0"/>
                        </a:spcAft>
                      </a:pPr>
                      <a:r>
                        <a:rPr lang="en-GB"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Pass</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0835" algn="ctr">
                        <a:spcBef>
                          <a:spcPts val="270"/>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36</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496835819"/>
                  </a:ext>
                </a:extLst>
              </a:tr>
              <a:tr h="471452">
                <a:tc>
                  <a:txBody>
                    <a:bodyPr/>
                    <a:lstStyle/>
                    <a:p>
                      <a:pPr marL="149225" marR="144145" algn="ctr">
                        <a:spcBef>
                          <a:spcPts val="255"/>
                        </a:spcBef>
                        <a:spcAft>
                          <a:spcPts val="0"/>
                        </a:spcAft>
                      </a:pPr>
                      <a:r>
                        <a:rPr lang="en-GB" sz="1600" b="1">
                          <a:solidFill>
                            <a:srgbClr val="FFFFFF"/>
                          </a:solidFill>
                          <a:effectLst/>
                          <a:latin typeface="Verdana" panose="020B0604030504040204" pitchFamily="34" charset="0"/>
                          <a:ea typeface="Verdana" panose="020B0604030504040204" pitchFamily="34" charset="0"/>
                          <a:cs typeface="Verdana" panose="020B0604030504040204" pitchFamily="34" charset="0"/>
                        </a:rPr>
                        <a:t>Merit</a:t>
                      </a:r>
                      <a:endParaRPr lang="en-GB" sz="160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0835" algn="ctr">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52</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3175290972"/>
                  </a:ext>
                </a:extLst>
              </a:tr>
              <a:tr h="471452">
                <a:tc>
                  <a:txBody>
                    <a:bodyPr/>
                    <a:lstStyle/>
                    <a:p>
                      <a:pPr marL="199390">
                        <a:spcBef>
                          <a:spcPts val="270"/>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Distinction</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0835" algn="ctr">
                        <a:spcBef>
                          <a:spcPts val="270"/>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74</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2339820505"/>
                  </a:ext>
                </a:extLst>
              </a:tr>
              <a:tr h="471452">
                <a:tc>
                  <a:txBody>
                    <a:bodyPr/>
                    <a:lstStyle/>
                    <a:p>
                      <a:pPr marL="150495" marR="144145" algn="ctr">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Distinction*</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tc>
                  <a:txBody>
                    <a:bodyPr/>
                    <a:lstStyle/>
                    <a:p>
                      <a:pPr marL="340360" marR="330835" algn="ctr">
                        <a:spcBef>
                          <a:spcPts val="255"/>
                        </a:spcBef>
                        <a:spcAft>
                          <a:spcPts val="0"/>
                        </a:spcAft>
                      </a:pPr>
                      <a:r>
                        <a:rPr lang="en-GB"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90</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675370138"/>
                  </a:ext>
                </a:extLst>
              </a:tr>
            </a:tbl>
          </a:graphicData>
        </a:graphic>
      </p:graphicFrame>
      <p:pic>
        <p:nvPicPr>
          <p:cNvPr id="10" name="Picture 9" descr="A screenshot of a cell phone&#10;&#10;Description automatically generated">
            <a:extLst>
              <a:ext uri="{FF2B5EF4-FFF2-40B4-BE49-F238E27FC236}">
                <a16:creationId xmlns:a16="http://schemas.microsoft.com/office/drawing/2014/main" id="{5503B869-6F5F-4699-A26E-EB757F2D4C34}"/>
              </a:ext>
            </a:extLst>
          </p:cNvPr>
          <p:cNvPicPr>
            <a:picLocks noChangeAspect="1"/>
          </p:cNvPicPr>
          <p:nvPr/>
        </p:nvPicPr>
        <p:blipFill rotWithShape="1">
          <a:blip r:embed="rId3">
            <a:extLst>
              <a:ext uri="{28A0092B-C50C-407E-A947-70E740481C1C}">
                <a14:useLocalDpi xmlns:a14="http://schemas.microsoft.com/office/drawing/2010/main" val="0"/>
              </a:ext>
            </a:extLst>
          </a:blip>
          <a:srcRect l="29610" t="21651" r="32052" b="3967"/>
          <a:stretch/>
        </p:blipFill>
        <p:spPr>
          <a:xfrm>
            <a:off x="5807968" y="116631"/>
            <a:ext cx="5328592" cy="5666925"/>
          </a:xfrm>
          <a:prstGeom prst="rect">
            <a:avLst/>
          </a:prstGeom>
        </p:spPr>
      </p:pic>
    </p:spTree>
    <p:extLst>
      <p:ext uri="{BB962C8B-B14F-4D97-AF65-F5344CB8AC3E}">
        <p14:creationId xmlns:p14="http://schemas.microsoft.com/office/powerpoint/2010/main" val="44016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7C8CFE-E5B0-4EA1-B686-641DE04CB03F}"/>
              </a:ext>
            </a:extLst>
          </p:cNvPr>
          <p:cNvSpPr/>
          <p:nvPr/>
        </p:nvSpPr>
        <p:spPr>
          <a:xfrm>
            <a:off x="330940" y="1628800"/>
            <a:ext cx="7488832" cy="4247317"/>
          </a:xfrm>
          <a:prstGeom prst="rect">
            <a:avLst/>
          </a:prstGeom>
        </p:spPr>
        <p:txBody>
          <a:bodyPr wrap="square">
            <a:spAutoFit/>
          </a:bodyPr>
          <a:lstStyle/>
          <a:p>
            <a:pPr algn="just" hangingPunct="0">
              <a:spcAft>
                <a:spcPts val="0"/>
              </a:spcAft>
              <a:tabLst>
                <a:tab pos="-1530350" algn="l"/>
              </a:tabLst>
            </a:pPr>
            <a:r>
              <a:rPr lang="en-GB" dirty="0">
                <a:latin typeface="Times New Roman" panose="02020603050405020304" pitchFamily="18" charset="0"/>
                <a:ea typeface="Times New Roman" panose="02020603050405020304" pitchFamily="18" charset="0"/>
              </a:rPr>
              <a:t> </a:t>
            </a:r>
            <a:endParaRPr lang="en-GB" sz="1200" dirty="0">
              <a:latin typeface="Times New Roman" panose="02020603050405020304" pitchFamily="18" charset="0"/>
              <a:ea typeface="Times New Roman" panose="02020603050405020304" pitchFamily="18" charset="0"/>
            </a:endParaRPr>
          </a:p>
          <a:p>
            <a:pPr algn="just" hangingPunct="0">
              <a:spcAft>
                <a:spcPts val="0"/>
              </a:spcAft>
              <a:tabLst>
                <a:tab pos="-1530350" algn="l"/>
              </a:tabLst>
            </a:pPr>
            <a:r>
              <a:rPr lang="en-GB" b="1" dirty="0">
                <a:solidFill>
                  <a:srgbClr val="13138B"/>
                </a:solidFill>
                <a:latin typeface="Arial" panose="020B0604020202020204" pitchFamily="34" charset="0"/>
                <a:ea typeface="Times New Roman" panose="02020603050405020304" pitchFamily="18" charset="0"/>
              </a:rPr>
              <a:t>We expect you to:</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Attend all lessons and tutorials.</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Bring with you all the equipment required to work. (Pens, paper, books etc.)</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Supply a note outlining any injury stopping practical performance.</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Bring appropriate kit for all lessons. </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Complete all work to the best of your ability.</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Treat all others, as you would wish to be treated.</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Give everything your best effort!</a:t>
            </a:r>
            <a:endParaRPr lang="en-GB" b="1" dirty="0">
              <a:solidFill>
                <a:srgbClr val="13138B"/>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latin typeface="Arial" panose="020B0604020202020204" pitchFamily="34" charset="0"/>
                <a:ea typeface="Times New Roman" panose="02020603050405020304" pitchFamily="18" charset="0"/>
              </a:rPr>
              <a:t>If you miss a lesson, we expect you to have caught up the work by the next lesson. This includes completing handouts and any assignment / homework that was set.</a:t>
            </a:r>
          </a:p>
          <a:p>
            <a:pPr marL="342900" lvl="0" indent="-342900" algn="just" hangingPunct="0">
              <a:spcAft>
                <a:spcPts val="0"/>
              </a:spcAft>
              <a:buFont typeface="Symbol" panose="05050102010706020507" pitchFamily="18" charset="2"/>
              <a:buChar char=""/>
              <a:tabLst>
                <a:tab pos="-1530350" algn="l"/>
              </a:tabLst>
            </a:pPr>
            <a:r>
              <a:rPr lang="en-GB" b="1" dirty="0">
                <a:solidFill>
                  <a:srgbClr val="13138B"/>
                </a:solidFill>
                <a:effectLst/>
                <a:latin typeface="Arial" panose="020B0604020202020204" pitchFamily="34" charset="0"/>
                <a:ea typeface="Times New Roman" panose="02020603050405020304" pitchFamily="18" charset="0"/>
              </a:rPr>
              <a:t>Talk to us! Communication is key to our success. </a:t>
            </a:r>
            <a:endParaRPr lang="en-GB" b="1" dirty="0">
              <a:solidFill>
                <a:srgbClr val="13138B"/>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ECE6183E-2AF3-4720-ADE7-E96349919A43}"/>
              </a:ext>
            </a:extLst>
          </p:cNvPr>
          <p:cNvSpPr txBox="1"/>
          <p:nvPr/>
        </p:nvSpPr>
        <p:spPr>
          <a:xfrm>
            <a:off x="335360" y="404664"/>
            <a:ext cx="4392488" cy="738664"/>
          </a:xfrm>
          <a:prstGeom prst="rect">
            <a:avLst/>
          </a:prstGeom>
          <a:noFill/>
        </p:spPr>
        <p:txBody>
          <a:bodyPr wrap="square" rtlCol="0">
            <a:spAutoFit/>
          </a:bodyPr>
          <a:lstStyle/>
          <a:p>
            <a:r>
              <a:rPr lang="en-GB" sz="2400" b="1" dirty="0">
                <a:solidFill>
                  <a:srgbClr val="13138B"/>
                </a:solidFill>
                <a:ea typeface="Times New Roman" panose="02020603050405020304" pitchFamily="18" charset="0"/>
              </a:rPr>
              <a:t>What we expect from you</a:t>
            </a:r>
            <a:r>
              <a:rPr lang="en-GB" b="1" dirty="0">
                <a:ea typeface="Times New Roman" panose="02020603050405020304" pitchFamily="18" charset="0"/>
              </a:rPr>
              <a:t>!</a:t>
            </a:r>
            <a:endParaRPr lang="en-GB" sz="800" dirty="0">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8A4C09D3-2BBF-41AD-A38B-F9B0C5FCC23C}"/>
              </a:ext>
            </a:extLst>
          </p:cNvPr>
          <p:cNvSpPr txBox="1"/>
          <p:nvPr/>
        </p:nvSpPr>
        <p:spPr>
          <a:xfrm>
            <a:off x="8112224" y="0"/>
            <a:ext cx="3960440" cy="4524315"/>
          </a:xfrm>
          <a:prstGeom prst="rect">
            <a:avLst/>
          </a:prstGeom>
          <a:noFill/>
        </p:spPr>
        <p:txBody>
          <a:bodyPr wrap="square" rtlCol="0">
            <a:spAutoFit/>
          </a:bodyPr>
          <a:lstStyle/>
          <a:p>
            <a:endParaRPr lang="en-GB" dirty="0">
              <a:solidFill>
                <a:srgbClr val="13138B"/>
              </a:solidFill>
            </a:endParaRPr>
          </a:p>
          <a:p>
            <a:r>
              <a:rPr lang="en-GB" b="1" dirty="0">
                <a:solidFill>
                  <a:srgbClr val="13138B"/>
                </a:solidFill>
              </a:rPr>
              <a:t>Practical performance.</a:t>
            </a:r>
          </a:p>
          <a:p>
            <a:r>
              <a:rPr lang="en-GB" dirty="0">
                <a:solidFill>
                  <a:srgbClr val="13138B"/>
                </a:solidFill>
              </a:rPr>
              <a:t>Our expectations of you are just as high in practical lessons. We expect you to wear suitable PE kit which should be a </a:t>
            </a:r>
            <a:r>
              <a:rPr lang="en-GB" b="1" dirty="0">
                <a:solidFill>
                  <a:srgbClr val="13138B"/>
                </a:solidFill>
              </a:rPr>
              <a:t>white polo shirt with navy or black shorts / tracksuit bottoms</a:t>
            </a:r>
            <a:r>
              <a:rPr lang="en-GB" dirty="0">
                <a:solidFill>
                  <a:srgbClr val="13138B"/>
                </a:solidFill>
              </a:rPr>
              <a:t>. The correct footwear is vital in the reduction of injury and further advice will be issued if necessary.</a:t>
            </a:r>
          </a:p>
          <a:p>
            <a:r>
              <a:rPr lang="en-GB" dirty="0">
                <a:solidFill>
                  <a:srgbClr val="13138B"/>
                </a:solidFill>
              </a:rPr>
              <a:t>There is Kit available to purchase, just ask a member of the team.</a:t>
            </a:r>
          </a:p>
          <a:p>
            <a:r>
              <a:rPr lang="en-GB" b="1" dirty="0">
                <a:solidFill>
                  <a:srgbClr val="13138B"/>
                </a:solidFill>
              </a:rPr>
              <a:t>All BTEC students represent and contribute to team sports performance for the department. Details will be given by your tutor.</a:t>
            </a:r>
          </a:p>
        </p:txBody>
      </p:sp>
    </p:spTree>
    <p:extLst>
      <p:ext uri="{BB962C8B-B14F-4D97-AF65-F5344CB8AC3E}">
        <p14:creationId xmlns:p14="http://schemas.microsoft.com/office/powerpoint/2010/main" val="19814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57E23ED2-7DBA-4B98-8ED5-9130CEFA9D80}"/>
              </a:ext>
            </a:extLst>
          </p:cNvPr>
          <p:cNvPicPr>
            <a:picLocks noChangeAspect="1"/>
          </p:cNvPicPr>
          <p:nvPr/>
        </p:nvPicPr>
        <p:blipFill rotWithShape="1">
          <a:blip r:embed="rId2">
            <a:extLst>
              <a:ext uri="{28A0092B-C50C-407E-A947-70E740481C1C}">
                <a14:useLocalDpi xmlns:a14="http://schemas.microsoft.com/office/drawing/2010/main" val="0"/>
              </a:ext>
            </a:extLst>
          </a:blip>
          <a:srcRect l="13395" t="20402" r="14270" b="3653"/>
          <a:stretch/>
        </p:blipFill>
        <p:spPr>
          <a:xfrm>
            <a:off x="263352" y="476672"/>
            <a:ext cx="11593288" cy="5904656"/>
          </a:xfrm>
          <a:prstGeom prst="rect">
            <a:avLst/>
          </a:prstGeom>
        </p:spPr>
      </p:pic>
    </p:spTree>
    <p:extLst>
      <p:ext uri="{BB962C8B-B14F-4D97-AF65-F5344CB8AC3E}">
        <p14:creationId xmlns:p14="http://schemas.microsoft.com/office/powerpoint/2010/main" val="19878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C2AB3-9FAB-4416-BBF3-B63E0806C722}"/>
              </a:ext>
            </a:extLst>
          </p:cNvPr>
          <p:cNvSpPr>
            <a:spLocks noGrp="1"/>
          </p:cNvSpPr>
          <p:nvPr>
            <p:ph type="title"/>
          </p:nvPr>
        </p:nvSpPr>
        <p:spPr>
          <a:xfrm>
            <a:off x="263353" y="1495723"/>
            <a:ext cx="10225136" cy="3866554"/>
          </a:xfrm>
        </p:spPr>
        <p:txBody>
          <a:bodyPr>
            <a:normAutofit fontScale="90000"/>
          </a:bodyPr>
          <a:lstStyle/>
          <a:p>
            <a:pPr marL="342900" indent="-342900" hangingPunct="0">
              <a:buFont typeface="Arial" panose="020B0604020202020204" pitchFamily="34" charset="0"/>
              <a:buChar char="•"/>
            </a:pPr>
            <a:br>
              <a:rPr lang="en-GB" dirty="0"/>
            </a:br>
            <a:r>
              <a:rPr lang="en-GB" b="0" dirty="0"/>
              <a:t> </a:t>
            </a:r>
            <a:br>
              <a:rPr lang="en-GB" dirty="0"/>
            </a:br>
            <a:r>
              <a:rPr lang="en-GB" u="sng" dirty="0"/>
              <a:t>What is plagiarism?</a:t>
            </a:r>
            <a:br>
              <a:rPr lang="en-GB" dirty="0"/>
            </a:br>
            <a:r>
              <a:rPr lang="en-GB" dirty="0"/>
              <a:t> Plagiarism is attempting to pass off other people’s work and ideas as your own.</a:t>
            </a:r>
            <a:br>
              <a:rPr lang="en-GB" dirty="0"/>
            </a:br>
            <a:r>
              <a:rPr lang="en-GB" dirty="0"/>
              <a:t> </a:t>
            </a:r>
            <a:br>
              <a:rPr lang="en-GB" dirty="0"/>
            </a:br>
            <a:r>
              <a:rPr lang="en-GB" dirty="0"/>
              <a:t>Plagiarism can include:</a:t>
            </a:r>
            <a:br>
              <a:rPr lang="en-GB" dirty="0"/>
            </a:br>
            <a:r>
              <a:rPr lang="en-GB" dirty="0"/>
              <a:t>Copying from another learner copying from books or the internet</a:t>
            </a:r>
            <a:br>
              <a:rPr lang="en-GB" dirty="0"/>
            </a:br>
            <a:r>
              <a:rPr lang="en-GB" dirty="0"/>
              <a:t>Paraphrasing</a:t>
            </a:r>
            <a:br>
              <a:rPr lang="en-GB" dirty="0"/>
            </a:br>
            <a:r>
              <a:rPr lang="en-GB" dirty="0"/>
              <a:t>Subcontracting the work to someone else</a:t>
            </a:r>
            <a:br>
              <a:rPr lang="en-GB" dirty="0"/>
            </a:br>
            <a:r>
              <a:rPr lang="en-GB" dirty="0"/>
              <a:t>Submitting the same piece of work for two different purposes</a:t>
            </a:r>
            <a:br>
              <a:rPr lang="en-GB" dirty="0"/>
            </a:br>
            <a:r>
              <a:rPr lang="en-GB" dirty="0"/>
              <a:t> </a:t>
            </a:r>
            <a:br>
              <a:rPr lang="en-GB" dirty="0"/>
            </a:br>
            <a:r>
              <a:rPr lang="en-GB" u="sng" dirty="0"/>
              <a:t>Why is plagiarism wrong?</a:t>
            </a:r>
            <a:br>
              <a:rPr lang="en-GB" dirty="0"/>
            </a:br>
            <a:r>
              <a:rPr lang="en-GB" dirty="0"/>
              <a:t>It is fundamentally dishonest</a:t>
            </a:r>
            <a:br>
              <a:rPr lang="en-GB" dirty="0"/>
            </a:br>
            <a:r>
              <a:rPr lang="en-GB" dirty="0"/>
              <a:t>Learners who commit plagiarism are seeking an unfair advantage over other learners</a:t>
            </a:r>
            <a:br>
              <a:rPr lang="en-GB" dirty="0"/>
            </a:br>
            <a:r>
              <a:rPr lang="en-GB" dirty="0" err="1"/>
              <a:t>Learners</a:t>
            </a:r>
            <a:r>
              <a:rPr lang="en-GB" dirty="0"/>
              <a:t> who commit plagiarism are devaluing the value of the qualification they seek</a:t>
            </a:r>
            <a:br>
              <a:rPr lang="en-GB" dirty="0"/>
            </a:br>
            <a:r>
              <a:rPr lang="en-GB" dirty="0"/>
              <a:t>It is disrespectful to their Assessors, and a betrayal of their trust</a:t>
            </a:r>
            <a:br>
              <a:rPr lang="en-GB" dirty="0"/>
            </a:br>
            <a:endParaRPr lang="en-GB" dirty="0"/>
          </a:p>
        </p:txBody>
      </p:sp>
      <p:sp>
        <p:nvSpPr>
          <p:cNvPr id="3" name="TextBox 2">
            <a:extLst>
              <a:ext uri="{FF2B5EF4-FFF2-40B4-BE49-F238E27FC236}">
                <a16:creationId xmlns:a16="http://schemas.microsoft.com/office/drawing/2014/main" id="{911EA086-A0E0-42E9-A2DB-E3969485E848}"/>
              </a:ext>
            </a:extLst>
          </p:cNvPr>
          <p:cNvSpPr txBox="1"/>
          <p:nvPr/>
        </p:nvSpPr>
        <p:spPr>
          <a:xfrm>
            <a:off x="407368" y="404664"/>
            <a:ext cx="4032448" cy="523220"/>
          </a:xfrm>
          <a:prstGeom prst="rect">
            <a:avLst/>
          </a:prstGeom>
          <a:noFill/>
        </p:spPr>
        <p:txBody>
          <a:bodyPr wrap="square" rtlCol="0">
            <a:spAutoFit/>
          </a:bodyPr>
          <a:lstStyle/>
          <a:p>
            <a:r>
              <a:rPr lang="en-GB" sz="2800" b="1" dirty="0">
                <a:solidFill>
                  <a:schemeClr val="bg1"/>
                </a:solidFill>
              </a:rPr>
              <a:t>Plagiarism</a:t>
            </a:r>
          </a:p>
        </p:txBody>
      </p:sp>
    </p:spTree>
    <p:extLst>
      <p:ext uri="{BB962C8B-B14F-4D97-AF65-F5344CB8AC3E}">
        <p14:creationId xmlns:p14="http://schemas.microsoft.com/office/powerpoint/2010/main" val="5524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A9E2-1901-4440-B2E4-2402B895329F}"/>
              </a:ext>
            </a:extLst>
          </p:cNvPr>
          <p:cNvSpPr>
            <a:spLocks noGrp="1"/>
          </p:cNvSpPr>
          <p:nvPr>
            <p:ph type="title"/>
          </p:nvPr>
        </p:nvSpPr>
        <p:spPr>
          <a:xfrm>
            <a:off x="263352" y="1988840"/>
            <a:ext cx="9145016" cy="4010570"/>
          </a:xfrm>
        </p:spPr>
        <p:txBody>
          <a:bodyPr>
            <a:normAutofit/>
          </a:bodyPr>
          <a:lstStyle/>
          <a:p>
            <a:r>
              <a:rPr lang="en-GB" sz="1600" u="sng" dirty="0">
                <a:latin typeface="+mn-lt"/>
              </a:rPr>
              <a:t>Why does plagiarism happen?</a:t>
            </a:r>
            <a:br>
              <a:rPr lang="en-GB" sz="1600" dirty="0">
                <a:latin typeface="+mn-lt"/>
              </a:rPr>
            </a:br>
            <a:r>
              <a:rPr lang="en-GB" sz="1600" dirty="0">
                <a:latin typeface="+mn-lt"/>
              </a:rPr>
              <a:t> </a:t>
            </a:r>
            <a:br>
              <a:rPr lang="en-GB" sz="1600" dirty="0">
                <a:latin typeface="+mn-lt"/>
              </a:rPr>
            </a:br>
            <a:r>
              <a:rPr lang="en-GB" sz="1600" dirty="0">
                <a:latin typeface="+mn-lt"/>
              </a:rPr>
              <a:t>There are many reasons. You may:</a:t>
            </a:r>
            <a:br>
              <a:rPr lang="en-GB" sz="1600" dirty="0">
                <a:latin typeface="+mn-lt"/>
              </a:rPr>
            </a:br>
            <a:r>
              <a:rPr lang="en-GB" sz="1600" dirty="0">
                <a:latin typeface="+mn-lt"/>
              </a:rPr>
              <a:t>not understand what is meant by plagiarism, because it has never been explained to them</a:t>
            </a:r>
            <a:br>
              <a:rPr lang="en-GB" sz="1600" dirty="0">
                <a:latin typeface="+mn-lt"/>
              </a:rPr>
            </a:br>
            <a:r>
              <a:rPr lang="en-GB" sz="1600" dirty="0">
                <a:latin typeface="+mn-lt"/>
              </a:rPr>
              <a:t>not believe plagiarism to be wrong: they download music, video clips and games all the time</a:t>
            </a:r>
            <a:br>
              <a:rPr lang="en-GB" sz="1600" dirty="0">
                <a:latin typeface="+mn-lt"/>
              </a:rPr>
            </a:br>
            <a:r>
              <a:rPr lang="en-GB" sz="1600" dirty="0">
                <a:latin typeface="+mn-lt"/>
              </a:rPr>
              <a:t>not understand the concept of individual ownership of ideas and words</a:t>
            </a:r>
            <a:br>
              <a:rPr lang="en-GB" sz="1600" dirty="0">
                <a:latin typeface="+mn-lt"/>
              </a:rPr>
            </a:br>
            <a:r>
              <a:rPr lang="en-GB" sz="1600" dirty="0">
                <a:latin typeface="+mn-lt"/>
              </a:rPr>
              <a:t>have misconceptions about the ownership of electronic material</a:t>
            </a:r>
            <a:br>
              <a:rPr lang="en-GB" sz="1600" dirty="0">
                <a:latin typeface="+mn-lt"/>
              </a:rPr>
            </a:br>
            <a:r>
              <a:rPr lang="en-GB" sz="1600" dirty="0">
                <a:latin typeface="+mn-lt"/>
              </a:rPr>
              <a:t>struggle to differentiate between intellectual property rights and common knowledge</a:t>
            </a:r>
            <a:br>
              <a:rPr lang="en-GB" sz="1600" dirty="0">
                <a:latin typeface="+mn-lt"/>
              </a:rPr>
            </a:br>
            <a:r>
              <a:rPr lang="en-GB" sz="1600" dirty="0">
                <a:latin typeface="+mn-lt"/>
              </a:rPr>
              <a:t>regard the conventions of academic documentation as unimportant or irrelevant to them</a:t>
            </a:r>
            <a:br>
              <a:rPr lang="en-GB" sz="1600" dirty="0">
                <a:latin typeface="+mn-lt"/>
              </a:rPr>
            </a:br>
            <a:r>
              <a:rPr lang="en-GB" sz="1600" dirty="0">
                <a:latin typeface="+mn-lt"/>
              </a:rPr>
              <a:t>lack referencing skills, and therefore be unable to record and cite sources correctly</a:t>
            </a:r>
            <a:br>
              <a:rPr lang="en-GB" sz="1600" dirty="0">
                <a:latin typeface="+mn-lt"/>
              </a:rPr>
            </a:br>
            <a:r>
              <a:rPr lang="en-GB" sz="1600" dirty="0">
                <a:latin typeface="+mn-lt"/>
              </a:rPr>
              <a:t>lack the study skills, research skills and writing skills needed to produce the work required</a:t>
            </a:r>
            <a:br>
              <a:rPr lang="en-GB" sz="1600" dirty="0">
                <a:latin typeface="+mn-lt"/>
              </a:rPr>
            </a:br>
            <a:r>
              <a:rPr lang="en-GB" sz="1600" dirty="0">
                <a:latin typeface="+mn-lt"/>
              </a:rPr>
              <a:t>not know how to adapt published literature sources so that they do not require citation</a:t>
            </a:r>
            <a:br>
              <a:rPr lang="en-GB" sz="1600" dirty="0">
                <a:latin typeface="+mn-lt"/>
              </a:rPr>
            </a:br>
            <a:r>
              <a:rPr lang="en-GB" sz="1600" dirty="0">
                <a:latin typeface="+mn-lt"/>
              </a:rPr>
              <a:t>regard plagiarism as a short cut to success.</a:t>
            </a:r>
          </a:p>
        </p:txBody>
      </p:sp>
      <p:sp>
        <p:nvSpPr>
          <p:cNvPr id="3" name="TextBox 2">
            <a:extLst>
              <a:ext uri="{FF2B5EF4-FFF2-40B4-BE49-F238E27FC236}">
                <a16:creationId xmlns:a16="http://schemas.microsoft.com/office/drawing/2014/main" id="{F05CBD62-ED85-4914-A6A2-A81351FC0174}"/>
              </a:ext>
            </a:extLst>
          </p:cNvPr>
          <p:cNvSpPr txBox="1"/>
          <p:nvPr/>
        </p:nvSpPr>
        <p:spPr>
          <a:xfrm>
            <a:off x="5205174" y="0"/>
            <a:ext cx="6960096" cy="3077766"/>
          </a:xfrm>
          <a:prstGeom prst="rect">
            <a:avLst/>
          </a:prstGeom>
          <a:noFill/>
        </p:spPr>
        <p:txBody>
          <a:bodyPr wrap="square" rtlCol="0">
            <a:spAutoFit/>
          </a:bodyPr>
          <a:lstStyle/>
          <a:p>
            <a:r>
              <a:rPr lang="en-GB" sz="1600" b="1" u="sng" dirty="0">
                <a:solidFill>
                  <a:schemeClr val="bg1"/>
                </a:solidFill>
              </a:rPr>
              <a:t>What are the consequences of plagiarism?</a:t>
            </a:r>
            <a:br>
              <a:rPr lang="en-GB" sz="1600" b="1" dirty="0">
                <a:solidFill>
                  <a:schemeClr val="bg1"/>
                </a:solidFill>
              </a:rPr>
            </a:br>
            <a:r>
              <a:rPr lang="en-GB" sz="1600" b="1" dirty="0">
                <a:solidFill>
                  <a:schemeClr val="bg1"/>
                </a:solidFill>
              </a:rPr>
              <a:t> </a:t>
            </a:r>
            <a:br>
              <a:rPr lang="en-GB" sz="1600" b="1" dirty="0">
                <a:solidFill>
                  <a:schemeClr val="bg1"/>
                </a:solidFill>
              </a:rPr>
            </a:br>
            <a:r>
              <a:rPr lang="en-GB" sz="1600" b="1" dirty="0">
                <a:solidFill>
                  <a:schemeClr val="bg1"/>
                </a:solidFill>
              </a:rPr>
              <a:t>Learners who commit plagiarism learn far less than those who do not</a:t>
            </a:r>
            <a:br>
              <a:rPr lang="en-GB" sz="1600" b="1" dirty="0">
                <a:solidFill>
                  <a:schemeClr val="bg1"/>
                </a:solidFill>
              </a:rPr>
            </a:br>
            <a:r>
              <a:rPr lang="en-GB" sz="1600" b="1" dirty="0">
                <a:solidFill>
                  <a:schemeClr val="bg1"/>
                </a:solidFill>
              </a:rPr>
              <a:t>Assessment procedures are compromised if the work submitted is not the learner’s own</a:t>
            </a:r>
            <a:br>
              <a:rPr lang="en-GB" sz="1600" b="1" dirty="0">
                <a:solidFill>
                  <a:schemeClr val="bg1"/>
                </a:solidFill>
              </a:rPr>
            </a:br>
            <a:r>
              <a:rPr lang="en-GB" sz="1600" b="1" dirty="0">
                <a:solidFill>
                  <a:schemeClr val="bg1"/>
                </a:solidFill>
              </a:rPr>
              <a:t>Assessors are unable to form correct decisions on the progress of individual learners</a:t>
            </a:r>
            <a:br>
              <a:rPr lang="en-GB" sz="1600" b="1" dirty="0">
                <a:solidFill>
                  <a:schemeClr val="bg1"/>
                </a:solidFill>
              </a:rPr>
            </a:br>
            <a:r>
              <a:rPr lang="en-GB" sz="1600" b="1" dirty="0">
                <a:solidFill>
                  <a:schemeClr val="bg1"/>
                </a:solidFill>
              </a:rPr>
              <a:t>It may result in legal action due to infringement of copyright laws</a:t>
            </a:r>
            <a:br>
              <a:rPr lang="en-GB" sz="1600" b="1" dirty="0">
                <a:solidFill>
                  <a:schemeClr val="bg1"/>
                </a:solidFill>
              </a:rPr>
            </a:br>
            <a:r>
              <a:rPr lang="en-GB" sz="1600" b="1" dirty="0">
                <a:solidFill>
                  <a:schemeClr val="bg1"/>
                </a:solidFill>
              </a:rPr>
              <a:t>It may be penalised by failure in one or more components of a course</a:t>
            </a:r>
            <a:br>
              <a:rPr lang="en-GB" sz="1600" b="1" dirty="0">
                <a:solidFill>
                  <a:schemeClr val="bg1"/>
                </a:solidFill>
              </a:rPr>
            </a:br>
            <a:r>
              <a:rPr lang="en-GB" sz="1600" b="1" dirty="0">
                <a:solidFill>
                  <a:schemeClr val="bg1"/>
                </a:solidFill>
              </a:rPr>
              <a:t>It could be unfairly interpreted as professional incompetence on the part of the Assessor.</a:t>
            </a:r>
            <a:br>
              <a:rPr lang="en-GB" dirty="0"/>
            </a:br>
            <a:endParaRPr lang="en-GB" dirty="0"/>
          </a:p>
        </p:txBody>
      </p:sp>
    </p:spTree>
    <p:extLst>
      <p:ext uri="{BB962C8B-B14F-4D97-AF65-F5344CB8AC3E}">
        <p14:creationId xmlns:p14="http://schemas.microsoft.com/office/powerpoint/2010/main" val="86163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DFA3-15A9-4395-BCEC-BD2431DD361F}"/>
              </a:ext>
            </a:extLst>
          </p:cNvPr>
          <p:cNvSpPr>
            <a:spLocks noGrp="1"/>
          </p:cNvSpPr>
          <p:nvPr>
            <p:ph type="title"/>
          </p:nvPr>
        </p:nvSpPr>
        <p:spPr>
          <a:xfrm>
            <a:off x="335360" y="980728"/>
            <a:ext cx="11665296" cy="5378722"/>
          </a:xfrm>
        </p:spPr>
        <p:txBody>
          <a:bodyPr>
            <a:normAutofit/>
          </a:bodyPr>
          <a:lstStyle/>
          <a:p>
            <a:br>
              <a:rPr lang="en-GB" sz="1800" dirty="0"/>
            </a:br>
            <a:r>
              <a:rPr lang="en-GB" sz="1800" dirty="0"/>
              <a:t> </a:t>
            </a:r>
            <a:br>
              <a:rPr lang="en-GB" sz="1800" dirty="0"/>
            </a:br>
            <a:r>
              <a:rPr lang="en-GB" sz="1600" dirty="0"/>
              <a:t>We have clear policies and procedures re plagiarism and other forms of academic misconduct</a:t>
            </a:r>
            <a:br>
              <a:rPr lang="en-GB" sz="1600" dirty="0"/>
            </a:br>
            <a:r>
              <a:rPr lang="en-GB" sz="1600" dirty="0"/>
              <a:t>You should develop concepts of individual ownership of ideas and words, the ownership of electronic material and the difference between ‘intellectual property’ and ‘common knowledge’</a:t>
            </a:r>
            <a:br>
              <a:rPr lang="en-GB" sz="1600" dirty="0"/>
            </a:br>
            <a:r>
              <a:rPr lang="en-GB" sz="1600" dirty="0"/>
              <a:t>We provide instruction in study skills, research skills, writing skills, time management skills and the use of a suitable referencing system to record and cite sources correctly</a:t>
            </a:r>
            <a:br>
              <a:rPr lang="en-GB" sz="1600" dirty="0"/>
            </a:br>
            <a:r>
              <a:rPr lang="en-GB" sz="1600" dirty="0"/>
              <a:t>We insist upon the use of referencing bibliographies from day one</a:t>
            </a:r>
            <a:br>
              <a:rPr lang="en-GB" sz="1600" dirty="0"/>
            </a:br>
            <a:r>
              <a:rPr lang="en-GB" sz="1600" dirty="0"/>
              <a:t>We act as a team, with every Assessor rigorously applying centre policies on referencing and bibliographies</a:t>
            </a:r>
            <a:br>
              <a:rPr lang="en-GB" sz="1600" dirty="0"/>
            </a:br>
            <a:r>
              <a:rPr lang="en-GB" sz="1600" dirty="0"/>
              <a:t>We avoid the use of highly generic assignments and, instead, produce contextualised tasks that require the learner to research in depth and individually analyse and evaluate their findings</a:t>
            </a:r>
            <a:br>
              <a:rPr lang="en-GB" sz="1600" dirty="0"/>
            </a:br>
            <a:r>
              <a:rPr lang="en-GB" sz="1600" dirty="0"/>
              <a:t>We include an authenticity statement with every assignment brief: learners must sign and date the authenticity statement to acknowledge that the work produced is their own and that they understand the penalties that will be imposed on learners who do submit plagiarised work</a:t>
            </a:r>
            <a:br>
              <a:rPr lang="en-GB" sz="1600" dirty="0"/>
            </a:br>
            <a:r>
              <a:rPr lang="en-GB" sz="1600" dirty="0"/>
              <a:t>We provide learners with opportunities to discuss any problems they may encounter, support them at each step and provide them with the resources they need to do the work properly</a:t>
            </a:r>
            <a:br>
              <a:rPr lang="en-GB" sz="1600" dirty="0"/>
            </a:br>
            <a:r>
              <a:rPr lang="en-GB" sz="1600" dirty="0"/>
              <a:t>We ensure that learners are not overloaded by providing them with an assessment schedule, agreed by all of the course team, and then ensure that the team adheres to the schedule.</a:t>
            </a:r>
            <a:br>
              <a:rPr lang="en-GB" dirty="0"/>
            </a:br>
            <a:endParaRPr lang="en-GB" dirty="0"/>
          </a:p>
        </p:txBody>
      </p:sp>
      <p:sp>
        <p:nvSpPr>
          <p:cNvPr id="3" name="TextBox 2">
            <a:extLst>
              <a:ext uri="{FF2B5EF4-FFF2-40B4-BE49-F238E27FC236}">
                <a16:creationId xmlns:a16="http://schemas.microsoft.com/office/drawing/2014/main" id="{2A4AB940-6F4B-40BD-8B05-C6FCA3FC2D10}"/>
              </a:ext>
            </a:extLst>
          </p:cNvPr>
          <p:cNvSpPr txBox="1"/>
          <p:nvPr/>
        </p:nvSpPr>
        <p:spPr>
          <a:xfrm>
            <a:off x="119336" y="116632"/>
            <a:ext cx="5112568" cy="1015663"/>
          </a:xfrm>
          <a:prstGeom prst="rect">
            <a:avLst/>
          </a:prstGeom>
          <a:noFill/>
        </p:spPr>
        <p:txBody>
          <a:bodyPr wrap="square" rtlCol="0">
            <a:spAutoFit/>
          </a:bodyPr>
          <a:lstStyle/>
          <a:p>
            <a:r>
              <a:rPr lang="en-GB" sz="2000" b="1" dirty="0">
                <a:solidFill>
                  <a:schemeClr val="bg1"/>
                </a:solidFill>
              </a:rPr>
              <a:t>What do Godalming College Sports department help minimise the risk of plagiarism?</a:t>
            </a:r>
          </a:p>
        </p:txBody>
      </p:sp>
    </p:spTree>
    <p:extLst>
      <p:ext uri="{BB962C8B-B14F-4D97-AF65-F5344CB8AC3E}">
        <p14:creationId xmlns:p14="http://schemas.microsoft.com/office/powerpoint/2010/main" val="239186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6" y="479574"/>
            <a:ext cx="5464381" cy="1077218"/>
          </a:xfrm>
          <a:prstGeom prst="rect">
            <a:avLst/>
          </a:prstGeom>
          <a:noFill/>
        </p:spPr>
        <p:txBody>
          <a:bodyPr wrap="square" rtlCol="0">
            <a:spAutoFit/>
          </a:bodyPr>
          <a:lstStyle/>
          <a:p>
            <a:pPr algn="ctr"/>
            <a:r>
              <a:rPr lang="en-GB" sz="3200" b="1" dirty="0">
                <a:solidFill>
                  <a:schemeClr val="bg1"/>
                </a:solidFill>
              </a:rPr>
              <a:t>What sets us above the rest?</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4D2E391-0C18-4B51-89D7-58C54F4C1A9D}"/>
              </a:ext>
            </a:extLst>
          </p:cNvPr>
          <p:cNvSpPr txBox="1"/>
          <p:nvPr/>
        </p:nvSpPr>
        <p:spPr>
          <a:xfrm>
            <a:off x="479376" y="1897662"/>
            <a:ext cx="11319875" cy="4339650"/>
          </a:xfrm>
          <a:prstGeom prst="rect">
            <a:avLst/>
          </a:prstGeom>
          <a:noFill/>
        </p:spPr>
        <p:txBody>
          <a:bodyPr wrap="square" rtlCol="0">
            <a:spAutoFit/>
          </a:bodyPr>
          <a:lstStyle/>
          <a:p>
            <a:pPr marL="342900" indent="-342900">
              <a:buFont typeface="Arial" panose="020B0604020202020204" pitchFamily="34" charset="0"/>
              <a:buChar char="•"/>
            </a:pPr>
            <a:r>
              <a:rPr lang="en-GB" sz="2400" b="1" dirty="0">
                <a:solidFill>
                  <a:srgbClr val="03257C"/>
                </a:solidFill>
              </a:rPr>
              <a:t>Unique in-department support systems</a:t>
            </a:r>
          </a:p>
          <a:p>
            <a:pPr marL="342900" indent="-342900">
              <a:buFont typeface="Arial" panose="020B0604020202020204" pitchFamily="34" charset="0"/>
              <a:buChar char="•"/>
            </a:pPr>
            <a:r>
              <a:rPr lang="en-GB" sz="2400" b="1" dirty="0">
                <a:solidFill>
                  <a:srgbClr val="03257C"/>
                </a:solidFill>
              </a:rPr>
              <a:t>Small, knowledgeable teaching team</a:t>
            </a:r>
          </a:p>
          <a:p>
            <a:pPr marL="342900" indent="-342900">
              <a:buFont typeface="Arial" panose="020B0604020202020204" pitchFamily="34" charset="0"/>
              <a:buChar char="•"/>
            </a:pPr>
            <a:r>
              <a:rPr lang="en-GB" sz="2400" b="1" dirty="0">
                <a:solidFill>
                  <a:srgbClr val="03257C"/>
                </a:solidFill>
              </a:rPr>
              <a:t>Contact with staff and peers</a:t>
            </a:r>
          </a:p>
          <a:p>
            <a:pPr marL="342900" indent="-342900">
              <a:buFont typeface="Arial" panose="020B0604020202020204" pitchFamily="34" charset="0"/>
              <a:buChar char="•"/>
            </a:pPr>
            <a:r>
              <a:rPr lang="en-GB" sz="2400" b="1" dirty="0">
                <a:solidFill>
                  <a:srgbClr val="03257C"/>
                </a:solidFill>
              </a:rPr>
              <a:t>Participation in competitive college sports</a:t>
            </a:r>
          </a:p>
          <a:p>
            <a:pPr marL="342900" indent="-342900">
              <a:buFont typeface="Arial" panose="020B0604020202020204" pitchFamily="34" charset="0"/>
              <a:buChar char="•"/>
            </a:pPr>
            <a:r>
              <a:rPr lang="en-GB" sz="2400" b="1" dirty="0">
                <a:solidFill>
                  <a:srgbClr val="03257C"/>
                </a:solidFill>
              </a:rPr>
              <a:t>Link to and work in our local sporting community</a:t>
            </a:r>
          </a:p>
          <a:p>
            <a:pPr marL="342900" indent="-342900">
              <a:buFont typeface="Arial" panose="020B0604020202020204" pitchFamily="34" charset="0"/>
              <a:buChar char="•"/>
            </a:pPr>
            <a:r>
              <a:rPr lang="en-GB" sz="2400" b="1" dirty="0">
                <a:solidFill>
                  <a:srgbClr val="03257C"/>
                </a:solidFill>
              </a:rPr>
              <a:t>Work with Sporting National Governing Bodies</a:t>
            </a:r>
          </a:p>
          <a:p>
            <a:pPr marL="342900" indent="-342900">
              <a:buFont typeface="Arial" panose="020B0604020202020204" pitchFamily="34" charset="0"/>
              <a:buChar char="•"/>
            </a:pPr>
            <a:r>
              <a:rPr lang="en-GB" sz="2400" b="1" dirty="0">
                <a:solidFill>
                  <a:srgbClr val="03257C"/>
                </a:solidFill>
              </a:rPr>
              <a:t>Access to external sporting organisations and companies</a:t>
            </a:r>
          </a:p>
          <a:p>
            <a:pPr marL="342900" indent="-342900">
              <a:buFont typeface="Arial" panose="020B0604020202020204" pitchFamily="34" charset="0"/>
              <a:buChar char="•"/>
            </a:pPr>
            <a:r>
              <a:rPr lang="en-GB" sz="2400" b="1" dirty="0">
                <a:solidFill>
                  <a:srgbClr val="03257C"/>
                </a:solidFill>
              </a:rPr>
              <a:t>Leadership experience</a:t>
            </a:r>
          </a:p>
          <a:p>
            <a:pPr marL="342900" indent="-342900">
              <a:buFont typeface="Arial" panose="020B0604020202020204" pitchFamily="34" charset="0"/>
              <a:buChar char="•"/>
            </a:pPr>
            <a:r>
              <a:rPr lang="en-GB" sz="2400" b="1" dirty="0">
                <a:solidFill>
                  <a:srgbClr val="03257C"/>
                </a:solidFill>
              </a:rPr>
              <a:t>Work Experience</a:t>
            </a:r>
          </a:p>
          <a:p>
            <a:pPr marL="342900" indent="-342900">
              <a:buFont typeface="Arial" panose="020B0604020202020204" pitchFamily="34" charset="0"/>
              <a:buChar char="•"/>
            </a:pPr>
            <a:r>
              <a:rPr lang="en-GB" sz="2400" b="1" dirty="0">
                <a:solidFill>
                  <a:srgbClr val="03257C"/>
                </a:solidFill>
              </a:rPr>
              <a:t>Mentoring and contact with current and past BTEC students</a:t>
            </a:r>
          </a:p>
          <a:p>
            <a:endParaRPr lang="en-GB" dirty="0"/>
          </a:p>
          <a:p>
            <a:endParaRPr lang="en-GB" dirty="0"/>
          </a:p>
        </p:txBody>
      </p:sp>
    </p:spTree>
    <p:extLst>
      <p:ext uri="{BB962C8B-B14F-4D97-AF65-F5344CB8AC3E}">
        <p14:creationId xmlns:p14="http://schemas.microsoft.com/office/powerpoint/2010/main" val="7772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7BA29F-5FF8-4EA8-8542-8A7B4AC77FE6}"/>
              </a:ext>
            </a:extLst>
          </p:cNvPr>
          <p:cNvSpPr>
            <a:spLocks noGrp="1"/>
          </p:cNvSpPr>
          <p:nvPr>
            <p:ph type="title"/>
          </p:nvPr>
        </p:nvSpPr>
        <p:spPr>
          <a:xfrm>
            <a:off x="560970" y="1772816"/>
            <a:ext cx="11070059" cy="3744416"/>
          </a:xfrm>
        </p:spPr>
        <p:txBody>
          <a:bodyPr>
            <a:normAutofit fontScale="90000"/>
          </a:bodyPr>
          <a:lstStyle/>
          <a:p>
            <a:pPr hangingPunct="0"/>
            <a:br>
              <a:rPr lang="en-GB" dirty="0"/>
            </a:br>
            <a:r>
              <a:rPr lang="en-GB" dirty="0"/>
              <a:t> </a:t>
            </a:r>
            <a:br>
              <a:rPr lang="en-GB" dirty="0"/>
            </a:br>
            <a:r>
              <a:rPr lang="en-GB" dirty="0"/>
              <a:t>The Physical Education and Sport department at Godalming has an excellent tradition in terms of academic successes, high performance achievements and high levels of recreational participation. </a:t>
            </a:r>
            <a:br>
              <a:rPr lang="en-GB" dirty="0"/>
            </a:br>
            <a:r>
              <a:rPr lang="en-GB" dirty="0"/>
              <a:t> </a:t>
            </a:r>
            <a:br>
              <a:rPr lang="en-GB" dirty="0"/>
            </a:br>
            <a:r>
              <a:rPr lang="en-GB" dirty="0"/>
              <a:t>The department values all aspects of involvement, whether it is high levels of academic success, international level performance or a student who takes up an activity for the first time.  If you wish to get involved in sport already offered or to organise something different, then speak to one of the members of the department who will be happy to help.</a:t>
            </a:r>
            <a:br>
              <a:rPr lang="en-GB" dirty="0"/>
            </a:br>
            <a:r>
              <a:rPr lang="en-GB" dirty="0"/>
              <a:t> </a:t>
            </a:r>
            <a:br>
              <a:rPr lang="en-GB" dirty="0"/>
            </a:br>
            <a:r>
              <a:rPr lang="en-GB" dirty="0"/>
              <a:t>We hope you enjoy your time with us and develop your ability to work and play hard.</a:t>
            </a:r>
            <a:br>
              <a:rPr lang="en-GB" dirty="0"/>
            </a:br>
            <a:r>
              <a:rPr lang="en-GB" dirty="0"/>
              <a:t> </a:t>
            </a:r>
            <a:br>
              <a:rPr lang="en-GB" dirty="0"/>
            </a:br>
            <a:r>
              <a:rPr lang="en-GB" dirty="0"/>
              <a:t>The PE &amp; Sport Department</a:t>
            </a:r>
            <a:br>
              <a:rPr lang="en-GB" dirty="0"/>
            </a:br>
            <a:endParaRPr lang="en-GB" dirty="0"/>
          </a:p>
        </p:txBody>
      </p:sp>
      <p:sp>
        <p:nvSpPr>
          <p:cNvPr id="6" name="TextBox 5">
            <a:extLst>
              <a:ext uri="{FF2B5EF4-FFF2-40B4-BE49-F238E27FC236}">
                <a16:creationId xmlns:a16="http://schemas.microsoft.com/office/drawing/2014/main" id="{952AE347-D6AD-43D0-9BA1-47B0F3B60510}"/>
              </a:ext>
            </a:extLst>
          </p:cNvPr>
          <p:cNvSpPr txBox="1"/>
          <p:nvPr/>
        </p:nvSpPr>
        <p:spPr>
          <a:xfrm>
            <a:off x="560970" y="332656"/>
            <a:ext cx="3374790" cy="954107"/>
          </a:xfrm>
          <a:prstGeom prst="rect">
            <a:avLst/>
          </a:prstGeom>
          <a:noFill/>
        </p:spPr>
        <p:txBody>
          <a:bodyPr wrap="square" rtlCol="0">
            <a:spAutoFit/>
          </a:bodyPr>
          <a:lstStyle/>
          <a:p>
            <a:r>
              <a:rPr lang="en-GB" sz="2800" b="1" dirty="0">
                <a:solidFill>
                  <a:schemeClr val="bg1"/>
                </a:solidFill>
              </a:rPr>
              <a:t>Welcome to Physical Education &amp; Sport</a:t>
            </a:r>
          </a:p>
        </p:txBody>
      </p:sp>
    </p:spTree>
    <p:extLst>
      <p:ext uri="{BB962C8B-B14F-4D97-AF65-F5344CB8AC3E}">
        <p14:creationId xmlns:p14="http://schemas.microsoft.com/office/powerpoint/2010/main" val="353378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88640"/>
            <a:ext cx="5468938" cy="1077218"/>
          </a:xfrm>
          <a:prstGeom prst="rect">
            <a:avLst/>
          </a:prstGeom>
          <a:noFill/>
        </p:spPr>
        <p:txBody>
          <a:bodyPr wrap="square" rtlCol="0">
            <a:spAutoFit/>
          </a:bodyPr>
          <a:lstStyle/>
          <a:p>
            <a:r>
              <a:rPr lang="en-GB" sz="3200" b="1" dirty="0">
                <a:solidFill>
                  <a:schemeClr val="bg1"/>
                </a:solidFill>
                <a:cs typeface="Calibri"/>
              </a:rPr>
              <a:t>What our students say…</a:t>
            </a:r>
          </a:p>
          <a:p>
            <a:endParaRPr lang="en-GB" sz="3200" dirty="0">
              <a:solidFill>
                <a:schemeClr val="bg1"/>
              </a:solidFill>
            </a:endParaRPr>
          </a:p>
        </p:txBody>
      </p:sp>
      <p:pic>
        <p:nvPicPr>
          <p:cNvPr id="4" name="Picture 3" descr="See the source image">
            <a:extLst>
              <a:ext uri="{FF2B5EF4-FFF2-40B4-BE49-F238E27FC236}">
                <a16:creationId xmlns:a16="http://schemas.microsoft.com/office/drawing/2014/main" id="{6CBBA862-A6BA-4FA7-9850-06C9C14A643D}"/>
              </a:ext>
            </a:extLst>
          </p:cNvPr>
          <p:cNvPicPr/>
          <p:nvPr/>
        </p:nvPicPr>
        <p:blipFill>
          <a:blip r:embed="rId3">
            <a:duotone>
              <a:srgbClr val="ED7D31">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240016" y="1412776"/>
            <a:ext cx="5731510" cy="3815715"/>
          </a:xfrm>
          <a:prstGeom prst="rect">
            <a:avLst/>
          </a:prstGeom>
          <a:noFill/>
          <a:ln>
            <a:noFill/>
          </a:ln>
        </p:spPr>
      </p:pic>
      <p:sp>
        <p:nvSpPr>
          <p:cNvPr id="2" name="TextBox 1">
            <a:extLst>
              <a:ext uri="{FF2B5EF4-FFF2-40B4-BE49-F238E27FC236}">
                <a16:creationId xmlns:a16="http://schemas.microsoft.com/office/drawing/2014/main" id="{3594AA50-5E5B-4A2C-A24C-32D565BB5D93}"/>
              </a:ext>
            </a:extLst>
          </p:cNvPr>
          <p:cNvSpPr txBox="1"/>
          <p:nvPr/>
        </p:nvSpPr>
        <p:spPr>
          <a:xfrm>
            <a:off x="277703" y="1916832"/>
            <a:ext cx="5688632" cy="3785652"/>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rPr>
              <a:t>BTEC Sport is like a family</a:t>
            </a:r>
          </a:p>
          <a:p>
            <a:pPr marL="342900" indent="-342900">
              <a:buFont typeface="Arial" panose="020B0604020202020204" pitchFamily="34" charset="0"/>
              <a:buChar char="•"/>
            </a:pPr>
            <a:r>
              <a:rPr lang="en-GB" sz="2000" dirty="0">
                <a:solidFill>
                  <a:schemeClr val="bg1"/>
                </a:solidFill>
              </a:rPr>
              <a:t>You are supported</a:t>
            </a:r>
          </a:p>
          <a:p>
            <a:pPr marL="342900" indent="-342900">
              <a:buFont typeface="Arial" panose="020B0604020202020204" pitchFamily="34" charset="0"/>
              <a:buChar char="•"/>
            </a:pPr>
            <a:r>
              <a:rPr lang="en-GB" sz="2000" dirty="0">
                <a:solidFill>
                  <a:schemeClr val="bg1"/>
                </a:solidFill>
              </a:rPr>
              <a:t>Its fun, you are with the same group every day</a:t>
            </a:r>
          </a:p>
          <a:p>
            <a:pPr marL="342900" indent="-342900">
              <a:buFont typeface="Arial" panose="020B0604020202020204" pitchFamily="34" charset="0"/>
              <a:buChar char="•"/>
            </a:pPr>
            <a:r>
              <a:rPr lang="en-GB" sz="2000" dirty="0">
                <a:solidFill>
                  <a:schemeClr val="bg1"/>
                </a:solidFill>
              </a:rPr>
              <a:t>Try different sports</a:t>
            </a:r>
          </a:p>
          <a:p>
            <a:pPr marL="342900" indent="-342900">
              <a:buFont typeface="Arial" panose="020B0604020202020204" pitchFamily="34" charset="0"/>
              <a:buChar char="•"/>
            </a:pPr>
            <a:r>
              <a:rPr lang="en-GB" sz="2000" dirty="0">
                <a:solidFill>
                  <a:schemeClr val="bg1"/>
                </a:solidFill>
              </a:rPr>
              <a:t>Lessons are varied</a:t>
            </a:r>
          </a:p>
          <a:p>
            <a:pPr marL="342900" indent="-342900">
              <a:buFont typeface="Arial" panose="020B0604020202020204" pitchFamily="34" charset="0"/>
              <a:buChar char="•"/>
            </a:pPr>
            <a:r>
              <a:rPr lang="en-GB" sz="2000" dirty="0">
                <a:solidFill>
                  <a:schemeClr val="bg1"/>
                </a:solidFill>
              </a:rPr>
              <a:t>Opportunities like work experience are so valuable</a:t>
            </a:r>
          </a:p>
          <a:p>
            <a:pPr marL="342900" indent="-342900">
              <a:buFont typeface="Arial" panose="020B0604020202020204" pitchFamily="34" charset="0"/>
              <a:buChar char="•"/>
            </a:pPr>
            <a:r>
              <a:rPr lang="en-GB" sz="2000" dirty="0">
                <a:solidFill>
                  <a:schemeClr val="bg1"/>
                </a:solidFill>
              </a:rPr>
              <a:t>Its ok to fail! You learn and move on</a:t>
            </a:r>
          </a:p>
          <a:p>
            <a:pPr marL="342900" indent="-342900">
              <a:buFont typeface="Arial" panose="020B0604020202020204" pitchFamily="34" charset="0"/>
              <a:buChar char="•"/>
            </a:pPr>
            <a:r>
              <a:rPr lang="en-GB" sz="2000" dirty="0">
                <a:solidFill>
                  <a:schemeClr val="bg1"/>
                </a:solidFill>
              </a:rPr>
              <a:t>The staff just want to get the best from you and really know how to  build your confidence whilst pushing your development</a:t>
            </a:r>
          </a:p>
          <a:p>
            <a:pPr marL="342900" indent="-342900">
              <a:buFont typeface="Arial" panose="020B0604020202020204" pitchFamily="34" charset="0"/>
              <a:buChar char="•"/>
            </a:pPr>
            <a:r>
              <a:rPr lang="en-GB" sz="2000" dirty="0">
                <a:solidFill>
                  <a:schemeClr val="bg1"/>
                </a:solidFill>
              </a:rPr>
              <a:t>The friends you make will be friends for life</a:t>
            </a:r>
          </a:p>
        </p:txBody>
      </p:sp>
    </p:spTree>
    <p:extLst>
      <p:ext uri="{BB962C8B-B14F-4D97-AF65-F5344CB8AC3E}">
        <p14:creationId xmlns:p14="http://schemas.microsoft.com/office/powerpoint/2010/main" val="213377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695" y="188640"/>
            <a:ext cx="5184576" cy="1569660"/>
          </a:xfrm>
          <a:prstGeom prst="rect">
            <a:avLst/>
          </a:prstGeom>
          <a:noFill/>
        </p:spPr>
        <p:txBody>
          <a:bodyPr wrap="square" rtlCol="0">
            <a:spAutoFit/>
          </a:bodyPr>
          <a:lstStyle/>
          <a:p>
            <a:pPr algn="ctr"/>
            <a:r>
              <a:rPr lang="en-GB" sz="3200" b="1" dirty="0">
                <a:solidFill>
                  <a:schemeClr val="bg1"/>
                </a:solidFill>
              </a:rPr>
              <a:t>Don’t believe us? </a:t>
            </a:r>
          </a:p>
          <a:p>
            <a:pPr algn="ctr"/>
            <a:r>
              <a:rPr lang="en-GB" sz="3200" b="1" dirty="0">
                <a:solidFill>
                  <a:schemeClr val="bg1"/>
                </a:solidFill>
              </a:rPr>
              <a:t>Ask the students!</a:t>
            </a:r>
          </a:p>
          <a:p>
            <a:pPr algn="ctr"/>
            <a:endParaRPr lang="en-GB" sz="3200" b="1" dirty="0">
              <a:solidFill>
                <a:schemeClr val="bg1"/>
              </a:solidFill>
            </a:endParaRPr>
          </a:p>
        </p:txBody>
      </p:sp>
      <p:sp>
        <p:nvSpPr>
          <p:cNvPr id="3" name="Content Placeholder 2"/>
          <p:cNvSpPr txBox="1">
            <a:spLocks/>
          </p:cNvSpPr>
          <p:nvPr/>
        </p:nvSpPr>
        <p:spPr>
          <a:xfrm>
            <a:off x="191344" y="1916832"/>
            <a:ext cx="11161240" cy="5179849"/>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967765"/>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D2C656B-3E84-4F08-9FF4-FFFACEC493FB}"/>
              </a:ext>
            </a:extLst>
          </p:cNvPr>
          <p:cNvSpPr txBox="1"/>
          <p:nvPr/>
        </p:nvSpPr>
        <p:spPr>
          <a:xfrm>
            <a:off x="566002" y="1831083"/>
            <a:ext cx="11161240" cy="2308324"/>
          </a:xfrm>
          <a:prstGeom prst="rect">
            <a:avLst/>
          </a:prstGeom>
          <a:noFill/>
        </p:spPr>
        <p:txBody>
          <a:bodyPr wrap="square" rtlCol="0">
            <a:spAutoFit/>
          </a:bodyPr>
          <a:lstStyle/>
          <a:p>
            <a:r>
              <a:rPr lang="en-GB" b="1" dirty="0">
                <a:solidFill>
                  <a:srgbClr val="13138B"/>
                </a:solidFill>
              </a:rPr>
              <a:t>Have a look at what our students, past and present think of their time spent at Godalming College and being part of BTEC Sport. You will have a chance to ask them yourselves!</a:t>
            </a:r>
          </a:p>
          <a:p>
            <a:r>
              <a:rPr lang="en-GB" b="1" dirty="0">
                <a:solidFill>
                  <a:srgbClr val="13138B"/>
                </a:solidFill>
              </a:rPr>
              <a:t>The links and expansiveness of our extended BTEC family can be seen throughout your time on the course. We have a mentoring system available and careers advise days whereby our students come back and share their experiences both during and after their time on our course. Once you become a BTEC Sport students you do not stop being BTEC Sport! </a:t>
            </a:r>
          </a:p>
          <a:p>
            <a:r>
              <a:rPr lang="en-GB" dirty="0"/>
              <a:t> </a:t>
            </a:r>
          </a:p>
          <a:p>
            <a:endParaRPr lang="en-GB" dirty="0"/>
          </a:p>
        </p:txBody>
      </p:sp>
      <p:pic>
        <p:nvPicPr>
          <p:cNvPr id="6" name="Picture 5">
            <a:extLst>
              <a:ext uri="{FF2B5EF4-FFF2-40B4-BE49-F238E27FC236}">
                <a16:creationId xmlns:a16="http://schemas.microsoft.com/office/drawing/2014/main" id="{4C921AC5-DB86-4EBA-B603-B5EFEB55A0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876" y="3484382"/>
            <a:ext cx="2976245" cy="1995170"/>
          </a:xfrm>
          <a:prstGeom prst="rect">
            <a:avLst/>
          </a:prstGeom>
          <a:noFill/>
          <a:ln>
            <a:noFill/>
          </a:ln>
        </p:spPr>
      </p:pic>
      <p:pic>
        <p:nvPicPr>
          <p:cNvPr id="7" name="Picture 6">
            <a:extLst>
              <a:ext uri="{FF2B5EF4-FFF2-40B4-BE49-F238E27FC236}">
                <a16:creationId xmlns:a16="http://schemas.microsoft.com/office/drawing/2014/main" id="{0C4DC786-C02C-4212-9CF2-31EEF6866A9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002" y="3514666"/>
            <a:ext cx="3369758" cy="1995170"/>
          </a:xfrm>
          <a:prstGeom prst="rect">
            <a:avLst/>
          </a:prstGeom>
          <a:noFill/>
          <a:ln>
            <a:noFill/>
          </a:ln>
        </p:spPr>
      </p:pic>
      <p:pic>
        <p:nvPicPr>
          <p:cNvPr id="8" name="Picture 7">
            <a:extLst>
              <a:ext uri="{FF2B5EF4-FFF2-40B4-BE49-F238E27FC236}">
                <a16:creationId xmlns:a16="http://schemas.microsoft.com/office/drawing/2014/main" id="{B51B1779-AFCC-43B9-9A34-F2443F8901E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4477" y="3464354"/>
            <a:ext cx="3271520" cy="2014220"/>
          </a:xfrm>
          <a:prstGeom prst="rect">
            <a:avLst/>
          </a:prstGeom>
          <a:noFill/>
          <a:ln>
            <a:noFill/>
          </a:ln>
        </p:spPr>
      </p:pic>
    </p:spTree>
    <p:extLst>
      <p:ext uri="{BB962C8B-B14F-4D97-AF65-F5344CB8AC3E}">
        <p14:creationId xmlns:p14="http://schemas.microsoft.com/office/powerpoint/2010/main" val="15186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35558"/>
            <a:ext cx="5015880" cy="1077218"/>
          </a:xfrm>
          <a:prstGeom prst="rect">
            <a:avLst/>
          </a:prstGeom>
          <a:noFill/>
        </p:spPr>
        <p:txBody>
          <a:bodyPr wrap="square" rtlCol="0">
            <a:spAutoFit/>
          </a:bodyPr>
          <a:lstStyle/>
          <a:p>
            <a:pPr algn="ctr"/>
            <a:r>
              <a:rPr lang="en-GB" sz="3200" b="1" dirty="0">
                <a:solidFill>
                  <a:schemeClr val="bg1"/>
                </a:solidFill>
                <a:cs typeface="Calibri"/>
              </a:rPr>
              <a:t>Life after BTEC Sport</a:t>
            </a:r>
          </a:p>
          <a:p>
            <a:pPr algn="ctr"/>
            <a:endParaRPr lang="en-GB" sz="3200" dirty="0">
              <a:solidFill>
                <a:schemeClr val="bg1"/>
              </a:solidFill>
            </a:endParaRPr>
          </a:p>
        </p:txBody>
      </p:sp>
      <p:sp>
        <p:nvSpPr>
          <p:cNvPr id="2" name="TextBox 1">
            <a:extLst>
              <a:ext uri="{FF2B5EF4-FFF2-40B4-BE49-F238E27FC236}">
                <a16:creationId xmlns:a16="http://schemas.microsoft.com/office/drawing/2014/main" id="{7A27BD14-32E7-489D-A563-BAD9424BF6F6}"/>
              </a:ext>
            </a:extLst>
          </p:cNvPr>
          <p:cNvSpPr txBox="1"/>
          <p:nvPr/>
        </p:nvSpPr>
        <p:spPr>
          <a:xfrm>
            <a:off x="407368" y="2060848"/>
            <a:ext cx="5277594" cy="3323987"/>
          </a:xfrm>
          <a:prstGeom prst="rect">
            <a:avLst/>
          </a:prstGeom>
          <a:noFill/>
        </p:spPr>
        <p:txBody>
          <a:bodyPr wrap="square" rtlCol="0">
            <a:spAutoFit/>
          </a:bodyPr>
          <a:lstStyle/>
          <a:p>
            <a:r>
              <a:rPr lang="en-GB" sz="2400" b="1" dirty="0">
                <a:solidFill>
                  <a:schemeClr val="bg1"/>
                </a:solidFill>
              </a:rPr>
              <a:t>How do you gain employability skills?</a:t>
            </a:r>
          </a:p>
          <a:p>
            <a:endParaRPr lang="en-GB" sz="2400" b="1" dirty="0">
              <a:solidFill>
                <a:schemeClr val="bg1"/>
              </a:solidFill>
            </a:endParaRPr>
          </a:p>
          <a:p>
            <a:r>
              <a:rPr lang="en-GB" dirty="0">
                <a:solidFill>
                  <a:schemeClr val="bg1"/>
                </a:solidFill>
              </a:rPr>
              <a:t>In the sports coaching and development sector, there are  a number of opportunities  for teaching and learning that allows us to give students practice in developing employability skills. These skills include communicating, organisation and evaluation through self reflection. We pride ourselves in preparing our students to be able to work collaboratively, self-manage, be adaptable and resilient, self-monitor and experience development in a workplace environment.</a:t>
            </a:r>
          </a:p>
        </p:txBody>
      </p:sp>
      <p:sp>
        <p:nvSpPr>
          <p:cNvPr id="4" name="TextBox 3">
            <a:extLst>
              <a:ext uri="{FF2B5EF4-FFF2-40B4-BE49-F238E27FC236}">
                <a16:creationId xmlns:a16="http://schemas.microsoft.com/office/drawing/2014/main" id="{3A0CDF7C-2F3A-401F-893F-763998F7A9B7}"/>
              </a:ext>
            </a:extLst>
          </p:cNvPr>
          <p:cNvSpPr txBox="1"/>
          <p:nvPr/>
        </p:nvSpPr>
        <p:spPr>
          <a:xfrm>
            <a:off x="6101085" y="404664"/>
            <a:ext cx="5616624" cy="5539978"/>
          </a:xfrm>
          <a:prstGeom prst="rect">
            <a:avLst/>
          </a:prstGeom>
          <a:noFill/>
        </p:spPr>
        <p:txBody>
          <a:bodyPr wrap="square" rtlCol="0">
            <a:spAutoFit/>
          </a:bodyPr>
          <a:lstStyle/>
          <a:p>
            <a:r>
              <a:rPr lang="en-GB" sz="2400" b="1" dirty="0">
                <a:solidFill>
                  <a:schemeClr val="bg1"/>
                </a:solidFill>
              </a:rPr>
              <a:t>Can I get into University with this course?</a:t>
            </a:r>
          </a:p>
          <a:p>
            <a:endParaRPr lang="en-GB" sz="2400" b="1" dirty="0">
              <a:solidFill>
                <a:schemeClr val="bg1"/>
              </a:solidFill>
            </a:endParaRPr>
          </a:p>
          <a:p>
            <a:r>
              <a:rPr lang="en-GB" dirty="0">
                <a:solidFill>
                  <a:schemeClr val="bg1"/>
                </a:solidFill>
              </a:rPr>
              <a:t>Our course provides transferable knowledge and skills that prepare our sports students for progression to university. The transferable skills that universities value include the ability to learn independently, to research actively and methodically, to give presentations and to be an active group member. Our students can benefit from opportunities for in-depth holistic study where they are able to make connections between different areas of learning, that is supported and encouraged. BTEC Nationals provide a vocational context in which learners can develop the skills required for particular degree courses, including teamwork, project work, presentation and analytical skills. Our students have had gone on to study on a vast variety of sports and non sporting courses.</a:t>
            </a:r>
          </a:p>
          <a:p>
            <a:r>
              <a:rPr lang="en-GB" dirty="0">
                <a:solidFill>
                  <a:schemeClr val="bg1"/>
                </a:solidFill>
              </a:rPr>
              <a:t>This course is studied as part of a combined program of study and accompanies a vast variety of other A Levels and BTEC qualifications at the college</a:t>
            </a:r>
          </a:p>
        </p:txBody>
      </p:sp>
    </p:spTree>
    <p:extLst>
      <p:ext uri="{BB962C8B-B14F-4D97-AF65-F5344CB8AC3E}">
        <p14:creationId xmlns:p14="http://schemas.microsoft.com/office/powerpoint/2010/main" val="220359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88EC54-352E-4F59-BE25-ADCB6DE9B059}"/>
              </a:ext>
            </a:extLst>
          </p:cNvPr>
          <p:cNvSpPr/>
          <p:nvPr/>
        </p:nvSpPr>
        <p:spPr>
          <a:xfrm>
            <a:off x="119336" y="1916832"/>
            <a:ext cx="8664624" cy="4116063"/>
          </a:xfrm>
          <a:prstGeom prst="rect">
            <a:avLst/>
          </a:prstGeom>
        </p:spPr>
        <p:txBody>
          <a:bodyPr wrap="square">
            <a:spAutoFit/>
          </a:bodyPr>
          <a:lstStyle/>
          <a:p>
            <a:pPr algn="just" hangingPunct="0">
              <a:spcAft>
                <a:spcPts val="0"/>
              </a:spcAft>
              <a:tabLst>
                <a:tab pos="-1530350" algn="l"/>
                <a:tab pos="90170" algn="l"/>
              </a:tabLst>
            </a:pPr>
            <a:r>
              <a:rPr lang="en-GB" sz="1200" dirty="0">
                <a:latin typeface="Times New Roman" panose="02020603050405020304" pitchFamily="18" charset="0"/>
                <a:ea typeface="Times New Roman" panose="02020603050405020304" pitchFamily="18" charset="0"/>
              </a:rPr>
              <a:t> </a:t>
            </a:r>
            <a:endParaRPr lang="en-GB" sz="1400" dirty="0">
              <a:latin typeface="Times New Roman" panose="02020603050405020304" pitchFamily="18" charset="0"/>
              <a:ea typeface="Times New Roman" panose="02020603050405020304" pitchFamily="18" charset="0"/>
            </a:endParaRPr>
          </a:p>
          <a:p>
            <a:pPr algn="just" hangingPunct="0">
              <a:spcAft>
                <a:spcPts val="0"/>
              </a:spcAft>
            </a:pPr>
            <a:r>
              <a:rPr lang="en-GB" sz="1400" dirty="0">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Students are required to adhere to the following guidelines: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Follow all instructions given by staff</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Wear appropriate clothing for the activity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Where appropriate, wear the recognised safety equipment - Mouth guard etc.</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Act in a safe/mature fashion at all times</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Use all equipment as instructed</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Remove all jewellery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Tie back long hair</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tabLst>
                <a:tab pos="457200" algn="l"/>
                <a:tab pos="457200" algn="l"/>
              </a:tabLst>
            </a:pPr>
            <a:r>
              <a:rPr lang="en-GB" sz="1400" b="1" dirty="0">
                <a:solidFill>
                  <a:srgbClr val="03257C"/>
                </a:solidFill>
                <a:latin typeface="Arial" panose="020B0604020202020204" pitchFamily="34" charset="0"/>
                <a:ea typeface="Times New Roman" panose="02020603050405020304" pitchFamily="18" charset="0"/>
              </a:rPr>
              <a:t>Report any faults with equipment immediately to a member of the PE department and stop using that piece of equipment immediately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Report any injury to a member of the PE department</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GB" sz="1400" b="1" dirty="0">
                <a:solidFill>
                  <a:srgbClr val="03257C"/>
                </a:solidFill>
                <a:latin typeface="Arial" panose="020B0604020202020204" pitchFamily="34" charset="0"/>
                <a:ea typeface="Times New Roman" panose="02020603050405020304" pitchFamily="18" charset="0"/>
              </a:rPr>
              <a:t>Avoid behaviour likely to result in an injury</a:t>
            </a:r>
            <a:endParaRPr lang="en-GB" sz="1400" b="1" dirty="0">
              <a:solidFill>
                <a:srgbClr val="03257C"/>
              </a:solidFill>
              <a:latin typeface="Times New Roman" panose="02020603050405020304" pitchFamily="18" charset="0"/>
              <a:ea typeface="Times New Roman" panose="02020603050405020304" pitchFamily="18" charset="0"/>
            </a:endParaRPr>
          </a:p>
          <a:p>
            <a:pPr marL="342900" lvl="0" indent="-342900" algn="just" hangingPunct="0">
              <a:lnSpc>
                <a:spcPct val="150000"/>
              </a:lnSpc>
              <a:spcAft>
                <a:spcPts val="0"/>
              </a:spcAft>
              <a:buFont typeface="Symbol" panose="05050102010706020507" pitchFamily="18" charset="2"/>
              <a:buChar char=""/>
              <a:tabLst>
                <a:tab pos="457200" algn="l"/>
                <a:tab pos="457200" algn="l"/>
              </a:tabLst>
            </a:pPr>
            <a:r>
              <a:rPr lang="en-GB" sz="1400" b="1" dirty="0">
                <a:solidFill>
                  <a:srgbClr val="03257C"/>
                </a:solidFill>
                <a:latin typeface="Arial" panose="020B0604020202020204" pitchFamily="34" charset="0"/>
                <a:ea typeface="Times New Roman" panose="02020603050405020304" pitchFamily="18" charset="0"/>
              </a:rPr>
              <a:t>The college fitness room may only be used by those who have undertaken an induction session or when supervised by a member of staff.</a:t>
            </a:r>
            <a:endParaRPr lang="en-GB" sz="1400" b="1" dirty="0">
              <a:solidFill>
                <a:srgbClr val="03257C"/>
              </a:solidFill>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3C4DB19D-F738-4725-B963-E4B124AD131D}"/>
              </a:ext>
            </a:extLst>
          </p:cNvPr>
          <p:cNvSpPr txBox="1"/>
          <p:nvPr/>
        </p:nvSpPr>
        <p:spPr>
          <a:xfrm>
            <a:off x="551384" y="287580"/>
            <a:ext cx="4104456" cy="461665"/>
          </a:xfrm>
          <a:prstGeom prst="rect">
            <a:avLst/>
          </a:prstGeom>
          <a:noFill/>
        </p:spPr>
        <p:txBody>
          <a:bodyPr wrap="square" rtlCol="0">
            <a:spAutoFit/>
          </a:bodyPr>
          <a:lstStyle/>
          <a:p>
            <a:pPr algn="ctr" hangingPunct="0">
              <a:spcAft>
                <a:spcPts val="0"/>
              </a:spcAft>
              <a:tabLst>
                <a:tab pos="90170" algn="l"/>
                <a:tab pos="270510" algn="l"/>
              </a:tabLst>
            </a:pPr>
            <a:r>
              <a:rPr lang="en-GB" sz="2400" b="1" dirty="0">
                <a:solidFill>
                  <a:srgbClr val="03257C"/>
                </a:solidFill>
              </a:rPr>
              <a:t>Health and Safety Policy</a:t>
            </a:r>
          </a:p>
        </p:txBody>
      </p:sp>
      <p:sp>
        <p:nvSpPr>
          <p:cNvPr id="4" name="TextBox 3">
            <a:extLst>
              <a:ext uri="{FF2B5EF4-FFF2-40B4-BE49-F238E27FC236}">
                <a16:creationId xmlns:a16="http://schemas.microsoft.com/office/drawing/2014/main" id="{370A9BEC-3326-4AE1-857B-B3AEAFED407D}"/>
              </a:ext>
            </a:extLst>
          </p:cNvPr>
          <p:cNvSpPr txBox="1"/>
          <p:nvPr/>
        </p:nvSpPr>
        <p:spPr>
          <a:xfrm>
            <a:off x="5951984" y="116632"/>
            <a:ext cx="5904656" cy="3108543"/>
          </a:xfrm>
          <a:prstGeom prst="rect">
            <a:avLst/>
          </a:prstGeom>
          <a:noFill/>
        </p:spPr>
        <p:txBody>
          <a:bodyPr wrap="square" rtlCol="0">
            <a:spAutoFit/>
          </a:bodyPr>
          <a:lstStyle/>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The department endorses the College Health &amp; Safety Policy. The tutors will carry out risk assessments to maintain a safe working environment with minimum risk to the students and themselves. The presentation of the course topics is not normally associated with specific hazards but your tutors will brief you should the need arise. Any visits associated with your course are also covered by risk assessments.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pPr>
            <a:r>
              <a:rPr lang="en-GB" sz="1400" b="1" dirty="0">
                <a:solidFill>
                  <a:srgbClr val="03257C"/>
                </a:solidFill>
                <a:latin typeface="Arial" panose="020B0604020202020204" pitchFamily="34" charset="0"/>
                <a:ea typeface="Times New Roman" panose="02020603050405020304" pitchFamily="18" charset="0"/>
              </a:rPr>
              <a:t>Students have a duty of care and are expected to follow the general College Health &amp; Safety guidelines displayed in set bases and in the student diary, to ensure their own safety and that of others.</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tabLst>
                <a:tab pos="457200" algn="l"/>
              </a:tabLst>
            </a:pPr>
            <a:r>
              <a:rPr lang="en-GB" sz="1400" b="1" dirty="0">
                <a:solidFill>
                  <a:srgbClr val="03257C"/>
                </a:solidFill>
                <a:latin typeface="Arial" panose="020B0604020202020204" pitchFamily="34" charset="0"/>
                <a:ea typeface="Times New Roman" panose="02020603050405020304" pitchFamily="18" charset="0"/>
              </a:rPr>
              <a:t> </a:t>
            </a:r>
            <a:endParaRPr lang="en-GB" sz="1400" b="1" dirty="0">
              <a:solidFill>
                <a:srgbClr val="03257C"/>
              </a:solidFill>
              <a:latin typeface="Times New Roman" panose="02020603050405020304" pitchFamily="18" charset="0"/>
              <a:ea typeface="Times New Roman" panose="02020603050405020304" pitchFamily="18" charset="0"/>
            </a:endParaRPr>
          </a:p>
          <a:p>
            <a:pPr algn="just" hangingPunct="0">
              <a:spcAft>
                <a:spcPts val="0"/>
              </a:spcAft>
              <a:tabLst>
                <a:tab pos="457200" algn="l"/>
              </a:tabLst>
            </a:pPr>
            <a:r>
              <a:rPr lang="en-GB" sz="1400" b="1" dirty="0">
                <a:solidFill>
                  <a:srgbClr val="03257C"/>
                </a:solidFill>
                <a:latin typeface="Arial" panose="020B0604020202020204" pitchFamily="34" charset="0"/>
                <a:ea typeface="Times New Roman" panose="02020603050405020304" pitchFamily="18" charset="0"/>
              </a:rPr>
              <a:t>Many sports by their very nature involve an element of danger. Both staff and students have a duty to minimise the risks involved.</a:t>
            </a:r>
            <a:endParaRPr lang="en-GB" sz="1400" b="1" dirty="0">
              <a:solidFill>
                <a:srgbClr val="03257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60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A099DD-9445-467D-BA51-C9E76F43C198}"/>
              </a:ext>
            </a:extLst>
          </p:cNvPr>
          <p:cNvSpPr>
            <a:spLocks noGrp="1"/>
          </p:cNvSpPr>
          <p:nvPr>
            <p:ph type="title"/>
          </p:nvPr>
        </p:nvSpPr>
        <p:spPr>
          <a:xfrm>
            <a:off x="6888088" y="1412776"/>
            <a:ext cx="5184576" cy="2376264"/>
          </a:xfrm>
        </p:spPr>
        <p:txBody>
          <a:bodyPr>
            <a:normAutofit fontScale="90000"/>
          </a:bodyPr>
          <a:lstStyle/>
          <a:p>
            <a:pPr hangingPunct="0"/>
            <a:br>
              <a:rPr lang="en-GB" dirty="0"/>
            </a:br>
            <a:r>
              <a:rPr lang="en-GB" dirty="0"/>
              <a:t> </a:t>
            </a:r>
            <a:br>
              <a:rPr lang="en-GB" dirty="0"/>
            </a:br>
            <a:br>
              <a:rPr lang="en-GB" dirty="0"/>
            </a:br>
            <a:r>
              <a:rPr lang="en-GB" dirty="0"/>
              <a:t> </a:t>
            </a:r>
            <a:br>
              <a:rPr lang="en-GB" dirty="0"/>
            </a:br>
            <a:r>
              <a:rPr lang="en-GB" dirty="0"/>
              <a:t>We encourage these aims by:</a:t>
            </a:r>
            <a:br>
              <a:rPr lang="en-GB" dirty="0"/>
            </a:br>
            <a:r>
              <a:rPr lang="en-GB" dirty="0"/>
              <a:t> </a:t>
            </a:r>
            <a:br>
              <a:rPr lang="en-GB" dirty="0"/>
            </a:br>
            <a:r>
              <a:rPr lang="en-GB" dirty="0"/>
              <a:t>Offering students equal participation in academic, extra curricular and social activities.</a:t>
            </a:r>
            <a:br>
              <a:rPr lang="en-GB" dirty="0"/>
            </a:br>
            <a:r>
              <a:rPr lang="en-GB" dirty="0"/>
              <a:t>Using written and spoken language in ways which does not assume stereotypes and by applying rewards and sanctions impartially in a way which does not reinforce stereotypes.</a:t>
            </a:r>
            <a:br>
              <a:rPr lang="en-GB" dirty="0"/>
            </a:br>
            <a:r>
              <a:rPr lang="en-GB" dirty="0"/>
              <a:t>Using resource materials, where possible and appropriate, which make positive representations of race, colour, gender, social class, religion, culture, ability and age.</a:t>
            </a:r>
            <a:br>
              <a:rPr lang="en-GB" dirty="0"/>
            </a:br>
            <a:r>
              <a:rPr lang="en-GB" dirty="0"/>
              <a:t>Providing tutorial support appropriate to the learning needs of all students;</a:t>
            </a:r>
            <a:br>
              <a:rPr lang="en-GB" dirty="0"/>
            </a:br>
            <a:r>
              <a:rPr lang="en-GB" dirty="0"/>
              <a:t>Identifying and responding to the needs of students with disabilities and/or learning difficulties.</a:t>
            </a:r>
            <a:br>
              <a:rPr lang="en-GB" dirty="0"/>
            </a:br>
            <a:r>
              <a:rPr lang="en-GB" dirty="0"/>
              <a:t>Avoiding discrimination based on race, colour, gender, sexual orientation, social class, religion, culture, ability or age.</a:t>
            </a:r>
            <a:br>
              <a:rPr lang="en-GB" dirty="0"/>
            </a:br>
            <a:r>
              <a:rPr lang="en-GB" dirty="0"/>
              <a:t> </a:t>
            </a:r>
            <a:br>
              <a:rPr lang="en-GB" dirty="0"/>
            </a:br>
            <a:endParaRPr lang="en-US" dirty="0"/>
          </a:p>
        </p:txBody>
      </p:sp>
      <p:sp>
        <p:nvSpPr>
          <p:cNvPr id="2" name="TextBox 1">
            <a:extLst>
              <a:ext uri="{FF2B5EF4-FFF2-40B4-BE49-F238E27FC236}">
                <a16:creationId xmlns:a16="http://schemas.microsoft.com/office/drawing/2014/main" id="{1F41BAD8-ED0F-4668-9CB8-F0C0BC7EE611}"/>
              </a:ext>
            </a:extLst>
          </p:cNvPr>
          <p:cNvSpPr txBox="1"/>
          <p:nvPr/>
        </p:nvSpPr>
        <p:spPr>
          <a:xfrm>
            <a:off x="695400" y="332656"/>
            <a:ext cx="3888432" cy="461665"/>
          </a:xfrm>
          <a:prstGeom prst="rect">
            <a:avLst/>
          </a:prstGeom>
          <a:noFill/>
        </p:spPr>
        <p:txBody>
          <a:bodyPr wrap="square" rtlCol="0">
            <a:spAutoFit/>
          </a:bodyPr>
          <a:lstStyle/>
          <a:p>
            <a:r>
              <a:rPr lang="en-GB" sz="2400" b="1" dirty="0">
                <a:solidFill>
                  <a:schemeClr val="bg1"/>
                </a:solidFill>
              </a:rPr>
              <a:t>Equal Opportunities Policy</a:t>
            </a:r>
          </a:p>
        </p:txBody>
      </p:sp>
      <p:sp>
        <p:nvSpPr>
          <p:cNvPr id="3" name="TextBox 2">
            <a:extLst>
              <a:ext uri="{FF2B5EF4-FFF2-40B4-BE49-F238E27FC236}">
                <a16:creationId xmlns:a16="http://schemas.microsoft.com/office/drawing/2014/main" id="{7ED3FE33-02A8-47A6-B13A-F53690D9280C}"/>
              </a:ext>
            </a:extLst>
          </p:cNvPr>
          <p:cNvSpPr txBox="1"/>
          <p:nvPr/>
        </p:nvSpPr>
        <p:spPr>
          <a:xfrm>
            <a:off x="119336" y="1844824"/>
            <a:ext cx="6696744" cy="3416320"/>
          </a:xfrm>
          <a:prstGeom prst="rect">
            <a:avLst/>
          </a:prstGeom>
          <a:noFill/>
        </p:spPr>
        <p:txBody>
          <a:bodyPr wrap="square" rtlCol="0">
            <a:spAutoFit/>
          </a:bodyPr>
          <a:lstStyle/>
          <a:p>
            <a:r>
              <a:rPr lang="en-GB" b="1" dirty="0">
                <a:solidFill>
                  <a:schemeClr val="bg1"/>
                </a:solidFill>
              </a:rPr>
              <a:t>At Godalming College and within the department we aim to:</a:t>
            </a:r>
            <a:br>
              <a:rPr lang="en-GB" b="1" dirty="0">
                <a:solidFill>
                  <a:schemeClr val="bg1"/>
                </a:solidFill>
              </a:rPr>
            </a:br>
            <a:r>
              <a:rPr lang="en-GB" b="1" dirty="0">
                <a:solidFill>
                  <a:schemeClr val="bg1"/>
                </a:solidFill>
              </a:rPr>
              <a:t> </a:t>
            </a:r>
            <a:br>
              <a:rPr lang="en-GB" b="1" dirty="0">
                <a:solidFill>
                  <a:schemeClr val="bg1"/>
                </a:solidFill>
              </a:rPr>
            </a:br>
            <a:r>
              <a:rPr lang="en-GB" b="1" dirty="0">
                <a:solidFill>
                  <a:schemeClr val="bg1"/>
                </a:solidFill>
              </a:rPr>
              <a:t>Treat everyone with respect as an individual.</a:t>
            </a:r>
            <a:br>
              <a:rPr lang="en-GB" b="1" dirty="0">
                <a:solidFill>
                  <a:schemeClr val="bg1"/>
                </a:solidFill>
              </a:rPr>
            </a:br>
            <a:r>
              <a:rPr lang="en-GB" b="1" dirty="0">
                <a:solidFill>
                  <a:schemeClr val="bg1"/>
                </a:solidFill>
              </a:rPr>
              <a:t>Create a climate in which students and staff feel valued and are encouraged to develop their skills, abilities, qualities and interests.</a:t>
            </a:r>
            <a:br>
              <a:rPr lang="en-GB" b="1" dirty="0">
                <a:solidFill>
                  <a:schemeClr val="bg1"/>
                </a:solidFill>
              </a:rPr>
            </a:br>
            <a:r>
              <a:rPr lang="en-GB" b="1" dirty="0">
                <a:solidFill>
                  <a:schemeClr val="bg1"/>
                </a:solidFill>
              </a:rPr>
              <a:t>Value the race, colour, gender, sexual orientation, social class, religion, culture, ability and age of every member of staff and student.</a:t>
            </a:r>
            <a:br>
              <a:rPr lang="en-GB" b="1" dirty="0">
                <a:solidFill>
                  <a:schemeClr val="bg1"/>
                </a:solidFill>
              </a:rPr>
            </a:br>
            <a:r>
              <a:rPr lang="en-GB" b="1" dirty="0">
                <a:solidFill>
                  <a:schemeClr val="bg1"/>
                </a:solidFill>
              </a:rPr>
              <a:t>Develop a community in which tolerance, respect, courtesy, sensitivity and understanding are encouraged.</a:t>
            </a:r>
            <a:br>
              <a:rPr lang="en-GB" b="1" dirty="0">
                <a:solidFill>
                  <a:schemeClr val="bg1"/>
                </a:solidFill>
              </a:rPr>
            </a:br>
            <a:r>
              <a:rPr lang="en-GB" b="1" dirty="0">
                <a:solidFill>
                  <a:schemeClr val="bg1"/>
                </a:solidFill>
              </a:rPr>
              <a:t>Encourage students and staff to achieve their potential and to raise their level of achievement.</a:t>
            </a:r>
          </a:p>
        </p:txBody>
      </p:sp>
    </p:spTree>
    <p:extLst>
      <p:ext uri="{BB962C8B-B14F-4D97-AF65-F5344CB8AC3E}">
        <p14:creationId xmlns:p14="http://schemas.microsoft.com/office/powerpoint/2010/main" val="32565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7C17E5-01D2-4177-8A28-097B5BA95502}"/>
              </a:ext>
            </a:extLst>
          </p:cNvPr>
          <p:cNvSpPr txBox="1"/>
          <p:nvPr/>
        </p:nvSpPr>
        <p:spPr>
          <a:xfrm>
            <a:off x="407368" y="404664"/>
            <a:ext cx="4392488" cy="523220"/>
          </a:xfrm>
          <a:prstGeom prst="rect">
            <a:avLst/>
          </a:prstGeom>
          <a:noFill/>
        </p:spPr>
        <p:txBody>
          <a:bodyPr wrap="square" rtlCol="0">
            <a:spAutoFit/>
          </a:bodyPr>
          <a:lstStyle/>
          <a:p>
            <a:pPr algn="ctr"/>
            <a:r>
              <a:rPr lang="en-GB" sz="2800" b="1" dirty="0">
                <a:solidFill>
                  <a:srgbClr val="03257C"/>
                </a:solidFill>
              </a:rPr>
              <a:t>Contact information</a:t>
            </a:r>
          </a:p>
        </p:txBody>
      </p:sp>
      <p:graphicFrame>
        <p:nvGraphicFramePr>
          <p:cNvPr id="4" name="Table 4">
            <a:extLst>
              <a:ext uri="{FF2B5EF4-FFF2-40B4-BE49-F238E27FC236}">
                <a16:creationId xmlns:a16="http://schemas.microsoft.com/office/drawing/2014/main" id="{31099697-E159-4489-9976-508E82DE9CEA}"/>
              </a:ext>
            </a:extLst>
          </p:cNvPr>
          <p:cNvGraphicFramePr>
            <a:graphicFrameLocks noGrp="1"/>
          </p:cNvGraphicFramePr>
          <p:nvPr/>
        </p:nvGraphicFramePr>
        <p:xfrm>
          <a:off x="263352" y="2348880"/>
          <a:ext cx="9721080" cy="2286000"/>
        </p:xfrm>
        <a:graphic>
          <a:graphicData uri="http://schemas.openxmlformats.org/drawingml/2006/table">
            <a:tbl>
              <a:tblPr firstRow="1" bandRow="1">
                <a:tableStyleId>{93296810-A885-4BE3-A3E7-6D5BEEA58F35}</a:tableStyleId>
              </a:tblPr>
              <a:tblGrid>
                <a:gridCol w="5976664">
                  <a:extLst>
                    <a:ext uri="{9D8B030D-6E8A-4147-A177-3AD203B41FA5}">
                      <a16:colId xmlns:a16="http://schemas.microsoft.com/office/drawing/2014/main" val="2920359687"/>
                    </a:ext>
                  </a:extLst>
                </a:gridCol>
                <a:gridCol w="3744416">
                  <a:extLst>
                    <a:ext uri="{9D8B030D-6E8A-4147-A177-3AD203B41FA5}">
                      <a16:colId xmlns:a16="http://schemas.microsoft.com/office/drawing/2014/main" val="2716168369"/>
                    </a:ext>
                  </a:extLst>
                </a:gridCol>
              </a:tblGrid>
              <a:tr h="370840">
                <a:tc>
                  <a:txBody>
                    <a:bodyPr/>
                    <a:lstStyle/>
                    <a:p>
                      <a:r>
                        <a:rPr lang="en-GB" sz="2400" b="1" dirty="0">
                          <a:solidFill>
                            <a:srgbClr val="03257C"/>
                          </a:solidFill>
                        </a:rPr>
                        <a:t>Head of PE and Sport: Daniel Bonney</a:t>
                      </a:r>
                    </a:p>
                  </a:txBody>
                  <a:tcPr/>
                </a:tc>
                <a:tc>
                  <a:txBody>
                    <a:bodyPr/>
                    <a:lstStyle/>
                    <a:p>
                      <a:r>
                        <a:rPr lang="en-GB" sz="2400" b="1" dirty="0">
                          <a:solidFill>
                            <a:srgbClr val="03257C"/>
                          </a:solidFill>
                        </a:rPr>
                        <a:t>DXB@godalming.ac.uk</a:t>
                      </a:r>
                    </a:p>
                  </a:txBody>
                  <a:tcPr/>
                </a:tc>
                <a:extLst>
                  <a:ext uri="{0D108BD9-81ED-4DB2-BD59-A6C34878D82A}">
                    <a16:rowId xmlns:a16="http://schemas.microsoft.com/office/drawing/2014/main" val="122618587"/>
                  </a:ext>
                </a:extLst>
              </a:tr>
              <a:tr h="370840">
                <a:tc>
                  <a:txBody>
                    <a:bodyPr/>
                    <a:lstStyle/>
                    <a:p>
                      <a:r>
                        <a:rPr lang="en-GB" sz="2400" b="1" dirty="0">
                          <a:solidFill>
                            <a:srgbClr val="03257C"/>
                          </a:solidFill>
                        </a:rPr>
                        <a:t>2</a:t>
                      </a:r>
                      <a:r>
                        <a:rPr lang="en-GB" sz="2400" b="1" baseline="30000" dirty="0">
                          <a:solidFill>
                            <a:srgbClr val="03257C"/>
                          </a:solidFill>
                        </a:rPr>
                        <a:t>nd</a:t>
                      </a:r>
                      <a:r>
                        <a:rPr lang="en-GB" sz="2400" b="1" dirty="0">
                          <a:solidFill>
                            <a:srgbClr val="03257C"/>
                          </a:solidFill>
                        </a:rPr>
                        <a:t> in Dept and BTEC course lead: Kelly Hill</a:t>
                      </a:r>
                    </a:p>
                  </a:txBody>
                  <a:tcPr/>
                </a:tc>
                <a:tc>
                  <a:txBody>
                    <a:bodyPr/>
                    <a:lstStyle/>
                    <a:p>
                      <a:r>
                        <a:rPr lang="en-GB" sz="2400" b="1" dirty="0">
                          <a:solidFill>
                            <a:srgbClr val="03257C"/>
                          </a:solidFill>
                        </a:rPr>
                        <a:t>KLH@godalming.ac.uk</a:t>
                      </a:r>
                    </a:p>
                  </a:txBody>
                  <a:tcPr/>
                </a:tc>
                <a:extLst>
                  <a:ext uri="{0D108BD9-81ED-4DB2-BD59-A6C34878D82A}">
                    <a16:rowId xmlns:a16="http://schemas.microsoft.com/office/drawing/2014/main" val="2243015460"/>
                  </a:ext>
                </a:extLst>
              </a:tr>
              <a:tr h="370840">
                <a:tc>
                  <a:txBody>
                    <a:bodyPr/>
                    <a:lstStyle/>
                    <a:p>
                      <a:r>
                        <a:rPr lang="en-GB" sz="2400" b="1" dirty="0">
                          <a:solidFill>
                            <a:srgbClr val="03257C"/>
                          </a:solidFill>
                        </a:rPr>
                        <a:t>Lead IV: Ruth Jones</a:t>
                      </a:r>
                    </a:p>
                  </a:txBody>
                  <a:tcPr/>
                </a:tc>
                <a:tc>
                  <a:txBody>
                    <a:bodyPr/>
                    <a:lstStyle/>
                    <a:p>
                      <a:r>
                        <a:rPr lang="en-GB" sz="2400" b="1" dirty="0">
                          <a:solidFill>
                            <a:srgbClr val="03257C"/>
                          </a:solidFill>
                        </a:rPr>
                        <a:t>REJ@godalming.ac.uk</a:t>
                      </a:r>
                    </a:p>
                  </a:txBody>
                  <a:tcPr/>
                </a:tc>
                <a:extLst>
                  <a:ext uri="{0D108BD9-81ED-4DB2-BD59-A6C34878D82A}">
                    <a16:rowId xmlns:a16="http://schemas.microsoft.com/office/drawing/2014/main" val="3336892903"/>
                  </a:ext>
                </a:extLst>
              </a:tr>
              <a:tr h="370840">
                <a:tc>
                  <a:txBody>
                    <a:bodyPr/>
                    <a:lstStyle/>
                    <a:p>
                      <a:r>
                        <a:rPr lang="en-GB" sz="2400" b="1" dirty="0">
                          <a:solidFill>
                            <a:srgbClr val="03257C"/>
                          </a:solidFill>
                        </a:rPr>
                        <a:t>Course teacher: Vicky </a:t>
                      </a:r>
                      <a:r>
                        <a:rPr lang="en-GB" sz="2400" b="1" dirty="0" err="1">
                          <a:solidFill>
                            <a:srgbClr val="03257C"/>
                          </a:solidFill>
                        </a:rPr>
                        <a:t>Sherbourn</a:t>
                      </a:r>
                      <a:endParaRPr lang="en-GB" sz="2400" b="1" dirty="0">
                        <a:solidFill>
                          <a:srgbClr val="03257C"/>
                        </a:solidFill>
                      </a:endParaRPr>
                    </a:p>
                  </a:txBody>
                  <a:tcPr/>
                </a:tc>
                <a:tc>
                  <a:txBody>
                    <a:bodyPr/>
                    <a:lstStyle/>
                    <a:p>
                      <a:r>
                        <a:rPr lang="en-GB" sz="2400" b="1" dirty="0">
                          <a:solidFill>
                            <a:srgbClr val="03257C"/>
                          </a:solidFill>
                        </a:rPr>
                        <a:t>VJS@godalming.ac.uk</a:t>
                      </a:r>
                    </a:p>
                  </a:txBody>
                  <a:tcPr/>
                </a:tc>
                <a:extLst>
                  <a:ext uri="{0D108BD9-81ED-4DB2-BD59-A6C34878D82A}">
                    <a16:rowId xmlns:a16="http://schemas.microsoft.com/office/drawing/2014/main" val="1884267410"/>
                  </a:ext>
                </a:extLst>
              </a:tr>
              <a:tr h="370840">
                <a:tc>
                  <a:txBody>
                    <a:bodyPr/>
                    <a:lstStyle/>
                    <a:p>
                      <a:r>
                        <a:rPr lang="en-GB" sz="2400" b="1" dirty="0">
                          <a:solidFill>
                            <a:srgbClr val="03257C"/>
                          </a:solidFill>
                        </a:rPr>
                        <a:t>Course teacher: Seb Jefferies</a:t>
                      </a:r>
                    </a:p>
                  </a:txBody>
                  <a:tcPr/>
                </a:tc>
                <a:tc>
                  <a:txBody>
                    <a:bodyPr/>
                    <a:lstStyle/>
                    <a:p>
                      <a:r>
                        <a:rPr lang="en-GB" sz="2400" b="1" dirty="0">
                          <a:solidFill>
                            <a:srgbClr val="03257C"/>
                          </a:solidFill>
                        </a:rPr>
                        <a:t>SNJ@godalming.ac.uk</a:t>
                      </a:r>
                    </a:p>
                  </a:txBody>
                  <a:tcPr/>
                </a:tc>
                <a:extLst>
                  <a:ext uri="{0D108BD9-81ED-4DB2-BD59-A6C34878D82A}">
                    <a16:rowId xmlns:a16="http://schemas.microsoft.com/office/drawing/2014/main" val="3302791864"/>
                  </a:ext>
                </a:extLst>
              </a:tr>
            </a:tbl>
          </a:graphicData>
        </a:graphic>
      </p:graphicFrame>
    </p:spTree>
    <p:extLst>
      <p:ext uri="{BB962C8B-B14F-4D97-AF65-F5344CB8AC3E}">
        <p14:creationId xmlns:p14="http://schemas.microsoft.com/office/powerpoint/2010/main" val="517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21A73D-71B5-4B93-BBEC-05F684B18454}"/>
              </a:ext>
            </a:extLst>
          </p:cNvPr>
          <p:cNvSpPr/>
          <p:nvPr/>
        </p:nvSpPr>
        <p:spPr>
          <a:xfrm>
            <a:off x="4367808" y="836712"/>
            <a:ext cx="6096000" cy="4524315"/>
          </a:xfrm>
          <a:prstGeom prst="rect">
            <a:avLst/>
          </a:prstGeom>
        </p:spPr>
        <p:txBody>
          <a:bodyPr>
            <a:spAutoFit/>
          </a:bodyPr>
          <a:lstStyle/>
          <a:p>
            <a:pPr algn="ctr" hangingPunct="0">
              <a:spcAft>
                <a:spcPts val="0"/>
              </a:spcAft>
              <a:tabLst>
                <a:tab pos="457200" algn="l"/>
              </a:tabLst>
            </a:pPr>
            <a:r>
              <a:rPr lang="en-GB" sz="3600" b="1" dirty="0">
                <a:solidFill>
                  <a:srgbClr val="13138B"/>
                </a:solidFill>
                <a:ea typeface="Times New Roman" panose="02020603050405020304" pitchFamily="18" charset="0"/>
              </a:rPr>
              <a:t>Who are we?</a:t>
            </a:r>
            <a:endParaRPr lang="en-GB" sz="1200" b="1" dirty="0">
              <a:solidFill>
                <a:srgbClr val="13138B"/>
              </a:solidFill>
              <a:ea typeface="Times New Roman" panose="02020603050405020304" pitchFamily="18" charset="0"/>
            </a:endParaRPr>
          </a:p>
          <a:p>
            <a:pPr algn="ctr" hangingPunct="0">
              <a:spcAft>
                <a:spcPts val="0"/>
              </a:spcAft>
              <a:tabLst>
                <a:tab pos="457200" algn="l"/>
              </a:tabLst>
            </a:pPr>
            <a:r>
              <a:rPr lang="en-GB" b="1" dirty="0">
                <a:solidFill>
                  <a:srgbClr val="13138B"/>
                </a:solidFill>
                <a:latin typeface="Times New Roman" panose="02020603050405020304" pitchFamily="18"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Physical Education &amp; BTEC Sport Staff</a:t>
            </a:r>
            <a:endParaRPr lang="en-GB"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Mr Danny Bonney (Head of Department)</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Ms Kelly Hill (2</a:t>
            </a:r>
            <a:r>
              <a:rPr lang="en-GB" b="1" baseline="30000" dirty="0">
                <a:solidFill>
                  <a:srgbClr val="13138B"/>
                </a:solidFill>
                <a:latin typeface="Arial" panose="020B0604020202020204" pitchFamily="34" charset="0"/>
                <a:ea typeface="Times New Roman" panose="02020603050405020304" pitchFamily="18" charset="0"/>
              </a:rPr>
              <a:t>nd</a:t>
            </a:r>
            <a:r>
              <a:rPr lang="en-GB" b="1" dirty="0">
                <a:solidFill>
                  <a:srgbClr val="13138B"/>
                </a:solidFill>
                <a:latin typeface="Arial" panose="020B0604020202020204" pitchFamily="34" charset="0"/>
                <a:ea typeface="Times New Roman" panose="02020603050405020304" pitchFamily="18" charset="0"/>
              </a:rPr>
              <a:t> in Department)</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pPr>
            <a:r>
              <a:rPr lang="en-GB" b="1" dirty="0">
                <a:solidFill>
                  <a:srgbClr val="13138B"/>
                </a:solidFill>
                <a:latin typeface="Arial" panose="020B0604020202020204" pitchFamily="34" charset="0"/>
                <a:ea typeface="Times New Roman" panose="02020603050405020304" pitchFamily="18" charset="0"/>
              </a:rPr>
              <a:t>Mr Kevin Broad</a:t>
            </a:r>
            <a:endParaRPr lang="en-GB" sz="1200" b="1" dirty="0">
              <a:solidFill>
                <a:srgbClr val="13138B"/>
              </a:solidFill>
              <a:latin typeface="Times New Roman" panose="02020603050405020304" pitchFamily="18" charset="0"/>
              <a:ea typeface="Times New Roman" panose="02020603050405020304" pitchFamily="18" charset="0"/>
            </a:endParaRPr>
          </a:p>
          <a:p>
            <a:pPr marL="228600"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Mrs Ruth Jones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 pos="685800" algn="l"/>
              </a:tabLst>
            </a:pPr>
            <a:r>
              <a:rPr lang="en-GB" b="1" dirty="0">
                <a:solidFill>
                  <a:srgbClr val="13138B"/>
                </a:solidFill>
                <a:latin typeface="Arial" panose="020B0604020202020204" pitchFamily="34" charset="0"/>
                <a:ea typeface="Times New Roman" panose="02020603050405020304" pitchFamily="18" charset="0"/>
              </a:rPr>
              <a:t>Miss Vicky Shelbourn</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7200" algn="l"/>
              </a:tabLst>
            </a:pPr>
            <a:r>
              <a:rPr lang="en-GB" b="1" dirty="0">
                <a:solidFill>
                  <a:srgbClr val="13138B"/>
                </a:solidFill>
                <a:latin typeface="Arial" panose="020B0604020202020204" pitchFamily="34" charset="0"/>
                <a:ea typeface="Times New Roman" panose="02020603050405020304" pitchFamily="18" charset="0"/>
              </a:rPr>
              <a:t> </a:t>
            </a:r>
            <a:endParaRPr lang="en-GB" sz="1200" b="1" dirty="0">
              <a:solidFill>
                <a:srgbClr val="13138B"/>
              </a:solidFill>
              <a:latin typeface="Times New Roman" panose="02020603050405020304" pitchFamily="18" charset="0"/>
              <a:ea typeface="Times New Roman" panose="02020603050405020304" pitchFamily="18" charset="0"/>
            </a:endParaRPr>
          </a:p>
          <a:p>
            <a:pPr algn="ctr" hangingPunct="0">
              <a:spcAft>
                <a:spcPts val="0"/>
              </a:spcAft>
              <a:tabLst>
                <a:tab pos="450215" algn="l"/>
              </a:tabLst>
            </a:pPr>
            <a:r>
              <a:rPr lang="en-GB" b="1" dirty="0">
                <a:solidFill>
                  <a:srgbClr val="13138B"/>
                </a:solidFill>
                <a:latin typeface="Arial" panose="020B0604020202020204" pitchFamily="34" charset="0"/>
                <a:ea typeface="Times New Roman" panose="02020603050405020304" pitchFamily="18" charset="0"/>
              </a:rPr>
              <a:t>Mr Seb Jefferies</a:t>
            </a:r>
            <a:endParaRPr lang="en-GB" sz="1200" b="1" dirty="0">
              <a:solidFill>
                <a:srgbClr val="13138B"/>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CAA1046-6EDD-4E61-81FD-386EF6AB283F}"/>
              </a:ext>
            </a:extLst>
          </p:cNvPr>
          <p:cNvSpPr txBox="1"/>
          <p:nvPr/>
        </p:nvSpPr>
        <p:spPr>
          <a:xfrm>
            <a:off x="335360" y="188640"/>
            <a:ext cx="4536504" cy="523220"/>
          </a:xfrm>
          <a:prstGeom prst="rect">
            <a:avLst/>
          </a:prstGeom>
          <a:noFill/>
        </p:spPr>
        <p:txBody>
          <a:bodyPr wrap="square" rtlCol="0">
            <a:spAutoFit/>
          </a:bodyPr>
          <a:lstStyle/>
          <a:p>
            <a:r>
              <a:rPr lang="en-GB" sz="2800" b="1" dirty="0">
                <a:solidFill>
                  <a:srgbClr val="03257C"/>
                </a:solidFill>
              </a:rPr>
              <a:t>MEET THE TEACHING TEAM.</a:t>
            </a:r>
          </a:p>
        </p:txBody>
      </p:sp>
    </p:spTree>
    <p:extLst>
      <p:ext uri="{BB962C8B-B14F-4D97-AF65-F5344CB8AC3E}">
        <p14:creationId xmlns:p14="http://schemas.microsoft.com/office/powerpoint/2010/main" val="3934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123" y="188640"/>
            <a:ext cx="5061570" cy="1692771"/>
          </a:xfrm>
          <a:prstGeom prst="rect">
            <a:avLst/>
          </a:prstGeom>
          <a:noFill/>
        </p:spPr>
        <p:txBody>
          <a:bodyPr wrap="square" rtlCol="0">
            <a:spAutoFit/>
          </a:bodyPr>
          <a:lstStyle/>
          <a:p>
            <a:r>
              <a:rPr lang="en-GB" sz="2400" dirty="0">
                <a:solidFill>
                  <a:schemeClr val="bg1"/>
                </a:solidFill>
              </a:rPr>
              <a:t>BTEC Level 3 National Extended Certificate in Sports Coaching and Development</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300038" lvl="1" indent="0">
              <a:buNone/>
            </a:pPr>
            <a:endParaRPr lang="en-GB" sz="2900" dirty="0">
              <a:solidFill>
                <a:srgbClr val="F79646"/>
              </a:solidFill>
            </a:endParaRPr>
          </a:p>
          <a:p>
            <a:pPr marL="300038" lvl="1" indent="0">
              <a:buNone/>
            </a:pPr>
            <a:endParaRPr lang="en-GB" sz="2900" dirty="0">
              <a:solidFill>
                <a:srgbClr val="F79646"/>
              </a:solidFill>
            </a:endParaRPr>
          </a:p>
          <a:p>
            <a:pPr lvl="1"/>
            <a:endParaRPr lang="en-GB" dirty="0">
              <a:solidFill>
                <a:srgbClr val="FFFFFF"/>
              </a:solidFill>
            </a:endParaRPr>
          </a:p>
          <a:p>
            <a:pPr marL="157162" indent="0">
              <a:buNone/>
            </a:pPr>
            <a:endParaRPr lang="en-GB" dirty="0">
              <a:solidFill>
                <a:schemeClr val="accent6"/>
              </a:solidFill>
              <a:latin typeface="Calibri"/>
              <a:cs typeface="Calibri"/>
            </a:endParaRPr>
          </a:p>
          <a:p>
            <a:pPr marL="457200" lvl="1" indent="0">
              <a:buFont typeface="Arial"/>
              <a:buNone/>
            </a:pPr>
            <a:endParaRPr lang="en-GB" dirty="0">
              <a:solidFill>
                <a:srgbClr val="FFFFFF"/>
              </a:solidFill>
              <a:latin typeface="Calibri"/>
              <a:cs typeface="Calibri"/>
            </a:endParaRPr>
          </a:p>
          <a:p>
            <a:pPr lvl="1"/>
            <a:endParaRPr lang="en-GB" dirty="0">
              <a:solidFill>
                <a:schemeClr val="bg1"/>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pic>
        <p:nvPicPr>
          <p:cNvPr id="6" name="Picture 5" descr="See the source image">
            <a:extLst>
              <a:ext uri="{FF2B5EF4-FFF2-40B4-BE49-F238E27FC236}">
                <a16:creationId xmlns:a16="http://schemas.microsoft.com/office/drawing/2014/main" id="{64BBD8A0-E36A-4986-9E8C-C0E2EB8D052A}"/>
              </a:ext>
            </a:extLst>
          </p:cNvPr>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4072" y="-700038"/>
            <a:ext cx="4762500" cy="6433294"/>
          </a:xfrm>
          <a:prstGeom prst="rect">
            <a:avLst/>
          </a:prstGeom>
          <a:solidFill>
            <a:srgbClr val="FFFFFF">
              <a:shade val="85000"/>
            </a:srgbClr>
          </a:solidFill>
          <a:ln w="44450" cap="sq">
            <a:solidFill>
              <a:srgbClr val="0070C0"/>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a:extLst>
              <a:ext uri="{FF2B5EF4-FFF2-40B4-BE49-F238E27FC236}">
                <a16:creationId xmlns:a16="http://schemas.microsoft.com/office/drawing/2014/main" id="{7F8A1F6B-8C29-41ED-9893-6A6E572FF28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6123" y="2077051"/>
            <a:ext cx="5731510" cy="3656205"/>
          </a:xfrm>
          <a:prstGeom prst="rect">
            <a:avLst/>
          </a:prstGeom>
          <a:noFill/>
          <a:ln>
            <a:noFill/>
          </a:ln>
        </p:spPr>
      </p:pic>
    </p:spTree>
    <p:extLst>
      <p:ext uri="{BB962C8B-B14F-4D97-AF65-F5344CB8AC3E}">
        <p14:creationId xmlns:p14="http://schemas.microsoft.com/office/powerpoint/2010/main" val="345415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6181BF-48DC-4350-86BF-C084EF684ED3}"/>
              </a:ext>
            </a:extLst>
          </p:cNvPr>
          <p:cNvSpPr>
            <a:spLocks noGrp="1"/>
          </p:cNvSpPr>
          <p:nvPr>
            <p:ph type="title"/>
          </p:nvPr>
        </p:nvSpPr>
        <p:spPr>
          <a:xfrm>
            <a:off x="479376" y="1988840"/>
            <a:ext cx="11070059" cy="3744416"/>
          </a:xfrm>
        </p:spPr>
        <p:txBody>
          <a:bodyPr/>
          <a:lstStyle/>
          <a:p>
            <a:pPr hangingPunct="0"/>
            <a:r>
              <a:rPr lang="en-GB" sz="2800" dirty="0"/>
              <a:t>This student guide to BTEC National Extended Diploma in Sport is intended to give background information which we hope will be of use to students studying the subject. It includes policies, expectations, resources and general information as well as working documents, which will be needed during the course.</a:t>
            </a:r>
            <a:br>
              <a:rPr lang="en-GB" dirty="0"/>
            </a:br>
            <a:endParaRPr lang="en-US" dirty="0"/>
          </a:p>
        </p:txBody>
      </p:sp>
      <p:sp>
        <p:nvSpPr>
          <p:cNvPr id="2" name="TextBox 1">
            <a:extLst>
              <a:ext uri="{FF2B5EF4-FFF2-40B4-BE49-F238E27FC236}">
                <a16:creationId xmlns:a16="http://schemas.microsoft.com/office/drawing/2014/main" id="{EBE75EC4-87FF-4234-A908-5AB1F883FA7D}"/>
              </a:ext>
            </a:extLst>
          </p:cNvPr>
          <p:cNvSpPr txBox="1"/>
          <p:nvPr/>
        </p:nvSpPr>
        <p:spPr>
          <a:xfrm>
            <a:off x="407368" y="404664"/>
            <a:ext cx="4176464" cy="523220"/>
          </a:xfrm>
          <a:prstGeom prst="rect">
            <a:avLst/>
          </a:prstGeom>
          <a:noFill/>
        </p:spPr>
        <p:txBody>
          <a:bodyPr wrap="square" rtlCol="0">
            <a:spAutoFit/>
          </a:bodyPr>
          <a:lstStyle/>
          <a:p>
            <a:r>
              <a:rPr lang="en-GB" sz="2800" b="1" dirty="0">
                <a:solidFill>
                  <a:schemeClr val="bg1"/>
                </a:solidFill>
              </a:rPr>
              <a:t>How to use this guide</a:t>
            </a:r>
          </a:p>
        </p:txBody>
      </p:sp>
    </p:spTree>
    <p:extLst>
      <p:ext uri="{BB962C8B-B14F-4D97-AF65-F5344CB8AC3E}">
        <p14:creationId xmlns:p14="http://schemas.microsoft.com/office/powerpoint/2010/main" val="211462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E56A19-351D-4548-B7DA-234060038682}"/>
              </a:ext>
            </a:extLst>
          </p:cNvPr>
          <p:cNvSpPr txBox="1"/>
          <p:nvPr/>
        </p:nvSpPr>
        <p:spPr>
          <a:xfrm>
            <a:off x="1163452" y="1772816"/>
            <a:ext cx="9865096" cy="4555093"/>
          </a:xfrm>
          <a:prstGeom prst="rect">
            <a:avLst/>
          </a:prstGeom>
          <a:noFill/>
        </p:spPr>
        <p:txBody>
          <a:bodyPr wrap="square" rtlCol="0">
            <a:spAutoFit/>
          </a:bodyPr>
          <a:lstStyle/>
          <a:p>
            <a:pPr marL="285750" indent="-285750" hangingPunct="0">
              <a:buFont typeface="Arial" panose="020B0604020202020204" pitchFamily="34" charset="0"/>
              <a:buChar char="•"/>
            </a:pPr>
            <a:r>
              <a:rPr lang="en-GB" sz="1600" b="1" dirty="0">
                <a:solidFill>
                  <a:srgbClr val="03257C"/>
                </a:solidFill>
              </a:rPr>
              <a:t>To provide a broad, balanced and challenging introduction to a wide range of theory, practical application and industry experiences.</a:t>
            </a:r>
          </a:p>
          <a:p>
            <a:pPr marL="285750" lvl="0" indent="-285750" hangingPunct="0">
              <a:buFont typeface="Arial" panose="020B0604020202020204" pitchFamily="34" charset="0"/>
              <a:buChar char="•"/>
            </a:pPr>
            <a:r>
              <a:rPr lang="en-GB" sz="1600" b="1" dirty="0">
                <a:solidFill>
                  <a:srgbClr val="03257C"/>
                </a:solidFill>
              </a:rPr>
              <a:t>To provide opportunities to develop skills of analysis, interpretation, and evaluation, encouraging students to extend and challenge their own thinking.</a:t>
            </a:r>
          </a:p>
          <a:p>
            <a:pPr marL="285750" lvl="0" indent="-285750" hangingPunct="0">
              <a:buFont typeface="Arial" panose="020B0604020202020204" pitchFamily="34" charset="0"/>
              <a:buChar char="•"/>
            </a:pPr>
            <a:r>
              <a:rPr lang="en-GB" sz="1600" b="1" dirty="0">
                <a:solidFill>
                  <a:srgbClr val="03257C"/>
                </a:solidFill>
              </a:rPr>
              <a:t>To encourage students to take responsibility for their own learning in order that they become self-motivated and effective learners.</a:t>
            </a:r>
          </a:p>
          <a:p>
            <a:pPr marL="285750" lvl="0" indent="-285750" hangingPunct="0">
              <a:buFont typeface="Arial" panose="020B0604020202020204" pitchFamily="34" charset="0"/>
              <a:buChar char="•"/>
            </a:pPr>
            <a:r>
              <a:rPr lang="en-GB" sz="1600" b="1" dirty="0">
                <a:solidFill>
                  <a:srgbClr val="03257C"/>
                </a:solidFill>
              </a:rPr>
              <a:t>To enable each student to evaluate their own progress and achievement.</a:t>
            </a:r>
          </a:p>
          <a:p>
            <a:pPr marL="285750" lvl="0" indent="-285750" hangingPunct="0">
              <a:buFont typeface="Arial" panose="020B0604020202020204" pitchFamily="34" charset="0"/>
              <a:buChar char="•"/>
            </a:pPr>
            <a:r>
              <a:rPr lang="en-GB" sz="1600" b="1" dirty="0">
                <a:solidFill>
                  <a:srgbClr val="03257C"/>
                </a:solidFill>
              </a:rPr>
              <a:t>To provide opportunities for students to access the vast world of theoretical sport in a practical balanced environment.</a:t>
            </a:r>
          </a:p>
          <a:p>
            <a:pPr marL="285750" lvl="0" indent="-285750" hangingPunct="0">
              <a:buFont typeface="Arial" panose="020B0604020202020204" pitchFamily="34" charset="0"/>
              <a:buChar char="•"/>
            </a:pPr>
            <a:r>
              <a:rPr lang="en-GB" sz="1600" b="1" dirty="0">
                <a:solidFill>
                  <a:srgbClr val="03257C"/>
                </a:solidFill>
              </a:rPr>
              <a:t>To provide equality of opportunity and individual support in order that effective academic and personal development can occur.</a:t>
            </a:r>
          </a:p>
          <a:p>
            <a:pPr marL="285750" lvl="0" indent="-285750" hangingPunct="0">
              <a:buFont typeface="Arial" panose="020B0604020202020204" pitchFamily="34" charset="0"/>
              <a:buChar char="•"/>
            </a:pPr>
            <a:r>
              <a:rPr lang="en-GB" sz="1600" b="1" dirty="0">
                <a:solidFill>
                  <a:srgbClr val="03257C"/>
                </a:solidFill>
              </a:rPr>
              <a:t>To maintain as high a level of sport as possible through encouragement to participate in college clubs and through the practical elements of the course.</a:t>
            </a:r>
          </a:p>
          <a:p>
            <a:pPr marL="285750" lvl="0" indent="-285750" hangingPunct="0">
              <a:buFont typeface="Arial" panose="020B0604020202020204" pitchFamily="34" charset="0"/>
              <a:buChar char="•"/>
            </a:pPr>
            <a:r>
              <a:rPr lang="en-GB" sz="1600" b="1" dirty="0">
                <a:solidFill>
                  <a:srgbClr val="03257C"/>
                </a:solidFill>
              </a:rPr>
              <a:t>To maintain high ethics of being a family whereby team cohesion between both students and staff are paramount.</a:t>
            </a:r>
          </a:p>
          <a:p>
            <a:pPr marL="285750" lvl="0" indent="-285750" hangingPunct="0">
              <a:buFont typeface="Arial" panose="020B0604020202020204" pitchFamily="34" charset="0"/>
              <a:buChar char="•"/>
            </a:pPr>
            <a:r>
              <a:rPr lang="en-GB" sz="1600" b="1" dirty="0">
                <a:solidFill>
                  <a:srgbClr val="03257C"/>
                </a:solidFill>
              </a:rPr>
              <a:t>For every student to finish the course with both the educational, practical and experiences to further their professional development.</a:t>
            </a:r>
          </a:p>
          <a:p>
            <a:endParaRPr lang="en-GB" dirty="0"/>
          </a:p>
        </p:txBody>
      </p:sp>
      <p:sp>
        <p:nvSpPr>
          <p:cNvPr id="4" name="TextBox 3">
            <a:extLst>
              <a:ext uri="{FF2B5EF4-FFF2-40B4-BE49-F238E27FC236}">
                <a16:creationId xmlns:a16="http://schemas.microsoft.com/office/drawing/2014/main" id="{0E7AE5CA-1605-4681-A9E5-F024E706211B}"/>
              </a:ext>
            </a:extLst>
          </p:cNvPr>
          <p:cNvSpPr txBox="1"/>
          <p:nvPr/>
        </p:nvSpPr>
        <p:spPr>
          <a:xfrm>
            <a:off x="839416" y="404664"/>
            <a:ext cx="1512168" cy="800219"/>
          </a:xfrm>
          <a:prstGeom prst="rect">
            <a:avLst/>
          </a:prstGeom>
          <a:noFill/>
        </p:spPr>
        <p:txBody>
          <a:bodyPr wrap="square" rtlCol="0">
            <a:spAutoFit/>
          </a:bodyPr>
          <a:lstStyle/>
          <a:p>
            <a:r>
              <a:rPr lang="en-GB" sz="2800" b="1" dirty="0">
                <a:solidFill>
                  <a:srgbClr val="13138B"/>
                </a:solidFill>
              </a:rPr>
              <a:t>Our Aim</a:t>
            </a:r>
          </a:p>
          <a:p>
            <a:endParaRPr lang="en-GB" dirty="0"/>
          </a:p>
        </p:txBody>
      </p:sp>
    </p:spTree>
    <p:extLst>
      <p:ext uri="{BB962C8B-B14F-4D97-AF65-F5344CB8AC3E}">
        <p14:creationId xmlns:p14="http://schemas.microsoft.com/office/powerpoint/2010/main" val="265695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The course structure</a:t>
            </a:r>
          </a:p>
          <a:p>
            <a:endParaRPr lang="en-GB" sz="3200" dirty="0">
              <a:solidFill>
                <a:schemeClr val="bg1"/>
              </a:solidFill>
            </a:endParaRPr>
          </a:p>
        </p:txBody>
      </p:sp>
      <p:sp>
        <p:nvSpPr>
          <p:cNvPr id="5" name="TextBox 4">
            <a:extLst>
              <a:ext uri="{FF2B5EF4-FFF2-40B4-BE49-F238E27FC236}">
                <a16:creationId xmlns:a16="http://schemas.microsoft.com/office/drawing/2014/main" id="{A14D7378-630D-4421-AD09-D0CD3C94B7B5}"/>
              </a:ext>
            </a:extLst>
          </p:cNvPr>
          <p:cNvSpPr txBox="1"/>
          <p:nvPr/>
        </p:nvSpPr>
        <p:spPr>
          <a:xfrm>
            <a:off x="767408" y="2204864"/>
            <a:ext cx="10801200" cy="2215991"/>
          </a:xfrm>
          <a:prstGeom prst="rect">
            <a:avLst/>
          </a:prstGeom>
          <a:noFill/>
        </p:spPr>
        <p:txBody>
          <a:bodyPr wrap="square" rtlCol="0">
            <a:spAutoFit/>
          </a:bodyPr>
          <a:lstStyle/>
          <a:p>
            <a:r>
              <a:rPr lang="en-GB" sz="2400" dirty="0">
                <a:solidFill>
                  <a:schemeClr val="bg1"/>
                </a:solidFill>
              </a:rPr>
              <a:t>BTEC Level 3 National Extended Certificate in Sports Coaching and Development</a:t>
            </a:r>
          </a:p>
          <a:p>
            <a:pPr marL="342900" indent="-342900">
              <a:buFont typeface="Arial" panose="020B0604020202020204" pitchFamily="34" charset="0"/>
              <a:buChar char="•"/>
            </a:pPr>
            <a:r>
              <a:rPr lang="en-GB" sz="2400" dirty="0">
                <a:solidFill>
                  <a:schemeClr val="bg1"/>
                </a:solidFill>
              </a:rPr>
              <a:t>Equivalent in size to One  A Levels. </a:t>
            </a:r>
          </a:p>
          <a:p>
            <a:pPr marL="342900" indent="-342900">
              <a:buFont typeface="Arial" panose="020B0604020202020204" pitchFamily="34" charset="0"/>
              <a:buChar char="•"/>
            </a:pPr>
            <a:r>
              <a:rPr lang="en-GB" sz="2400" dirty="0">
                <a:solidFill>
                  <a:schemeClr val="bg1"/>
                </a:solidFill>
              </a:rPr>
              <a:t>3 units of which are all mandatory. Mandatory content (100%).  </a:t>
            </a:r>
          </a:p>
          <a:p>
            <a:pPr marL="342900" indent="-342900">
              <a:buFont typeface="Arial" panose="020B0604020202020204" pitchFamily="34" charset="0"/>
              <a:buChar char="•"/>
            </a:pPr>
            <a:r>
              <a:rPr lang="en-GB" sz="2400" dirty="0">
                <a:solidFill>
                  <a:schemeClr val="bg1"/>
                </a:solidFill>
              </a:rPr>
              <a:t>All course work! Spread out over two years of study. </a:t>
            </a:r>
          </a:p>
          <a:p>
            <a:pPr marL="342900" indent="-342900">
              <a:buFont typeface="Arial" panose="020B0604020202020204" pitchFamily="34" charset="0"/>
              <a:buChar char="•"/>
            </a:pPr>
            <a:r>
              <a:rPr lang="en-GB" sz="2400" dirty="0">
                <a:solidFill>
                  <a:schemeClr val="bg1"/>
                </a:solidFill>
              </a:rPr>
              <a:t>2 Units in the first year and 1 in the second year.</a:t>
            </a:r>
          </a:p>
          <a:p>
            <a:endParaRPr lang="en-GB" dirty="0"/>
          </a:p>
        </p:txBody>
      </p:sp>
    </p:spTree>
    <p:extLst>
      <p:ext uri="{BB962C8B-B14F-4D97-AF65-F5344CB8AC3E}">
        <p14:creationId xmlns:p14="http://schemas.microsoft.com/office/powerpoint/2010/main" val="239064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5061570" cy="1077218"/>
          </a:xfrm>
          <a:prstGeom prst="rect">
            <a:avLst/>
          </a:prstGeom>
          <a:noFill/>
        </p:spPr>
        <p:txBody>
          <a:bodyPr wrap="square" rtlCol="0">
            <a:spAutoFit/>
          </a:bodyPr>
          <a:lstStyle/>
          <a:p>
            <a:r>
              <a:rPr lang="en-GB" sz="3200" b="1" dirty="0">
                <a:solidFill>
                  <a:schemeClr val="bg1"/>
                </a:solidFill>
                <a:cs typeface="Calibri"/>
              </a:rPr>
              <a:t>Who is the qualification for?</a:t>
            </a:r>
          </a:p>
          <a:p>
            <a:endParaRPr lang="en-GB" sz="3200" dirty="0">
              <a:solidFill>
                <a:schemeClr val="bg1"/>
              </a:solidFill>
            </a:endParaRPr>
          </a:p>
        </p:txBody>
      </p:sp>
      <p:sp>
        <p:nvSpPr>
          <p:cNvPr id="3" name="Content Placeholder 2"/>
          <p:cNvSpPr txBox="1">
            <a:spLocks/>
          </p:cNvSpPr>
          <p:nvPr/>
        </p:nvSpPr>
        <p:spPr>
          <a:xfrm>
            <a:off x="306123" y="3547833"/>
            <a:ext cx="11161240" cy="43561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endParaRPr lang="en-GB" sz="3200" dirty="0">
              <a:solidFill>
                <a:srgbClr val="002060"/>
              </a:solidFill>
            </a:endParaRPr>
          </a:p>
          <a:p>
            <a:pPr marL="0" indent="0">
              <a:buFont typeface="Arial"/>
              <a:buNone/>
            </a:pPr>
            <a:endParaRPr lang="en-GB" dirty="0">
              <a:solidFill>
                <a:schemeClr val="bg1"/>
              </a:solidFill>
            </a:endParaRPr>
          </a:p>
          <a:p>
            <a:pPr marL="457200" lvl="1" indent="0">
              <a:buFont typeface="Arial"/>
              <a:buNone/>
            </a:pPr>
            <a:endParaRPr lang="en-GB" dirty="0">
              <a:solidFill>
                <a:schemeClr val="bg1"/>
              </a:solidFill>
            </a:endParaRPr>
          </a:p>
        </p:txBody>
      </p:sp>
      <p:sp>
        <p:nvSpPr>
          <p:cNvPr id="5" name="Rectangle 4">
            <a:extLst>
              <a:ext uri="{FF2B5EF4-FFF2-40B4-BE49-F238E27FC236}">
                <a16:creationId xmlns:a16="http://schemas.microsoft.com/office/drawing/2014/main" id="{B7B69D7E-BE9A-491D-970F-C8EA1E96C66A}"/>
              </a:ext>
            </a:extLst>
          </p:cNvPr>
          <p:cNvSpPr/>
          <p:nvPr/>
        </p:nvSpPr>
        <p:spPr>
          <a:xfrm>
            <a:off x="566002" y="1772816"/>
            <a:ext cx="11059995" cy="4702891"/>
          </a:xfrm>
          <a:prstGeom prst="rect">
            <a:avLst/>
          </a:prstGeom>
        </p:spPr>
        <p:txBody>
          <a:bodyPr wrap="square">
            <a:spAutoFit/>
          </a:bodyPr>
          <a:lstStyle/>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BTEC Level 3 National Extended Certificate in Sports Coaching is an entirely coursework based subject.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a:p>
            <a:r>
              <a:rPr lang="en-GB" sz="2400" dirty="0">
                <a:solidFill>
                  <a:srgbClr val="03257C"/>
                </a:solidFill>
              </a:rPr>
              <a:t>This qualification is intended for  students wanting to progress directly to employment in the coaching and development sector as an assistant coaches.</a:t>
            </a:r>
          </a:p>
          <a:p>
            <a:endParaRPr lang="en-GB" sz="2400" dirty="0">
              <a:solidFill>
                <a:srgbClr val="03257C"/>
              </a:solidFill>
            </a:endParaRPr>
          </a:p>
          <a:p>
            <a:r>
              <a:rPr lang="en-GB" sz="2400" dirty="0">
                <a:solidFill>
                  <a:srgbClr val="03257C"/>
                </a:solidFill>
              </a:rPr>
              <a:t>When studied alongside other Level 3 qualifications as part of the study programme, it also supports progression to a wide range of higher education courses.</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It is a very practical course, with a supportive hands-on approach to delivery.</a:t>
            </a:r>
          </a:p>
          <a:p>
            <a:pPr>
              <a:lnSpc>
                <a:spcPct val="107000"/>
              </a:lnSpc>
              <a:spcAft>
                <a:spcPts val="800"/>
              </a:spcAft>
            </a:pPr>
            <a:r>
              <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2400" dirty="0">
              <a:solidFill>
                <a:srgbClr val="03257C"/>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56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368" y="188640"/>
            <a:ext cx="5061570" cy="1077218"/>
          </a:xfrm>
          <a:prstGeom prst="rect">
            <a:avLst/>
          </a:prstGeom>
          <a:noFill/>
        </p:spPr>
        <p:txBody>
          <a:bodyPr wrap="square" rtlCol="0">
            <a:spAutoFit/>
          </a:bodyPr>
          <a:lstStyle/>
          <a:p>
            <a:r>
              <a:rPr lang="en-GB" sz="3200" b="1" dirty="0">
                <a:solidFill>
                  <a:schemeClr val="bg1"/>
                </a:solidFill>
                <a:cs typeface="Calibri"/>
              </a:rPr>
              <a:t>Year 1 Structure</a:t>
            </a:r>
          </a:p>
          <a:p>
            <a:endParaRPr lang="en-GB" sz="3200" dirty="0">
              <a:solidFill>
                <a:schemeClr val="bg1"/>
              </a:solidFill>
            </a:endParaRPr>
          </a:p>
        </p:txBody>
      </p:sp>
      <p:graphicFrame>
        <p:nvGraphicFramePr>
          <p:cNvPr id="4" name="Table 3">
            <a:extLst>
              <a:ext uri="{FF2B5EF4-FFF2-40B4-BE49-F238E27FC236}">
                <a16:creationId xmlns:a16="http://schemas.microsoft.com/office/drawing/2014/main" id="{95D3C98C-3E3C-4988-8C9D-BD5BD0D31BDC}"/>
              </a:ext>
            </a:extLst>
          </p:cNvPr>
          <p:cNvGraphicFramePr>
            <a:graphicFrameLocks noGrp="1"/>
          </p:cNvGraphicFramePr>
          <p:nvPr>
            <p:extLst>
              <p:ext uri="{D42A27DB-BD31-4B8C-83A1-F6EECF244321}">
                <p14:modId xmlns:p14="http://schemas.microsoft.com/office/powerpoint/2010/main" val="2419615811"/>
              </p:ext>
            </p:extLst>
          </p:nvPr>
        </p:nvGraphicFramePr>
        <p:xfrm>
          <a:off x="191344" y="1988840"/>
          <a:ext cx="4896543" cy="3456879"/>
        </p:xfrm>
        <a:graphic>
          <a:graphicData uri="http://schemas.openxmlformats.org/drawingml/2006/table">
            <a:tbl>
              <a:tblPr firstRow="1" firstCol="1" bandRow="1">
                <a:tableStyleId>{93296810-A885-4BE3-A3E7-6D5BEEA58F35}</a:tableStyleId>
              </a:tblPr>
              <a:tblGrid>
                <a:gridCol w="699507">
                  <a:extLst>
                    <a:ext uri="{9D8B030D-6E8A-4147-A177-3AD203B41FA5}">
                      <a16:colId xmlns:a16="http://schemas.microsoft.com/office/drawing/2014/main" val="1887776992"/>
                    </a:ext>
                  </a:extLst>
                </a:gridCol>
                <a:gridCol w="1678815">
                  <a:extLst>
                    <a:ext uri="{9D8B030D-6E8A-4147-A177-3AD203B41FA5}">
                      <a16:colId xmlns:a16="http://schemas.microsoft.com/office/drawing/2014/main" val="2628565928"/>
                    </a:ext>
                  </a:extLst>
                </a:gridCol>
                <a:gridCol w="1259111">
                  <a:extLst>
                    <a:ext uri="{9D8B030D-6E8A-4147-A177-3AD203B41FA5}">
                      <a16:colId xmlns:a16="http://schemas.microsoft.com/office/drawing/2014/main" val="1810629051"/>
                    </a:ext>
                  </a:extLst>
                </a:gridCol>
                <a:gridCol w="1259110">
                  <a:extLst>
                    <a:ext uri="{9D8B030D-6E8A-4147-A177-3AD203B41FA5}">
                      <a16:colId xmlns:a16="http://schemas.microsoft.com/office/drawing/2014/main" val="1419301457"/>
                    </a:ext>
                  </a:extLst>
                </a:gridCol>
              </a:tblGrid>
              <a:tr h="370576">
                <a:tc gridSpan="4">
                  <a:txBody>
                    <a:bodyPr/>
                    <a:lstStyle/>
                    <a:p>
                      <a:pPr>
                        <a:lnSpc>
                          <a:spcPct val="107000"/>
                        </a:lnSpc>
                        <a:spcAft>
                          <a:spcPts val="0"/>
                        </a:spcAft>
                      </a:pPr>
                      <a:r>
                        <a:rPr lang="en-GB" sz="1800" dirty="0">
                          <a:effectLst/>
                        </a:rPr>
                        <a:t>Pearson BTEC Level 3 National Extended Certificate in Sports Coaching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9816589"/>
                  </a:ext>
                </a:extLst>
              </a:tr>
              <a:tr h="184740">
                <a:tc gridSpan="4">
                  <a:txBody>
                    <a:bodyPr/>
                    <a:lstStyle/>
                    <a:p>
                      <a:pPr>
                        <a:lnSpc>
                          <a:spcPct val="107000"/>
                        </a:lnSpc>
                        <a:spcAft>
                          <a:spcPts val="0"/>
                        </a:spcAft>
                      </a:pPr>
                      <a:r>
                        <a:rPr lang="en-GB" sz="1800">
                          <a:effectLst/>
                        </a:rPr>
                        <a:t>Year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0295921"/>
                  </a:ext>
                </a:extLst>
              </a:tr>
              <a:tr h="560066">
                <a:tc>
                  <a:txBody>
                    <a:bodyPr/>
                    <a:lstStyle/>
                    <a:p>
                      <a:pPr>
                        <a:lnSpc>
                          <a:spcPct val="107000"/>
                        </a:lnSpc>
                        <a:spcAft>
                          <a:spcPts val="0"/>
                        </a:spcAft>
                      </a:pPr>
                      <a:r>
                        <a:rPr lang="en-GB" sz="1800" dirty="0">
                          <a:effectLst/>
                        </a:rPr>
                        <a:t>Unit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L6 UNITS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MANDITORY OR OPTIONAL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CREDITS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7219493"/>
                  </a:ext>
                </a:extLst>
              </a:tr>
              <a:tr h="378034">
                <a:tc>
                  <a:txBody>
                    <a:bodyPr/>
                    <a:lstStyle/>
                    <a:p>
                      <a:pPr>
                        <a:lnSpc>
                          <a:spcPct val="107000"/>
                        </a:lnSpc>
                        <a:spcAft>
                          <a:spcPts val="0"/>
                        </a:spcAft>
                      </a:pPr>
                      <a:r>
                        <a:rPr lang="en-GB" sz="1800">
                          <a:effectLst/>
                        </a:rPr>
                        <a:t>A</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Careers in sport &amp; Leisure Industry.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8905004"/>
                  </a:ext>
                </a:extLst>
              </a:tr>
              <a:tr h="378034">
                <a:tc>
                  <a:txBody>
                    <a:bodyPr/>
                    <a:lstStyle/>
                    <a:p>
                      <a:pPr>
                        <a:lnSpc>
                          <a:spcPct val="107000"/>
                        </a:lnSpc>
                        <a:spcAft>
                          <a:spcPts val="0"/>
                        </a:spcAft>
                      </a:pPr>
                      <a:r>
                        <a:rPr lang="en-GB" sz="1800">
                          <a:effectLst/>
                        </a:rPr>
                        <a:t>B</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Health, Wellbeing and sport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90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17156"/>
                  </a:ext>
                </a:extLst>
              </a:tr>
            </a:tbl>
          </a:graphicData>
        </a:graphic>
      </p:graphicFrame>
      <p:graphicFrame>
        <p:nvGraphicFramePr>
          <p:cNvPr id="2" name="Table 1">
            <a:extLst>
              <a:ext uri="{FF2B5EF4-FFF2-40B4-BE49-F238E27FC236}">
                <a16:creationId xmlns:a16="http://schemas.microsoft.com/office/drawing/2014/main" id="{57994AA9-DDBA-42B6-BF42-C605274FC854}"/>
              </a:ext>
            </a:extLst>
          </p:cNvPr>
          <p:cNvGraphicFramePr>
            <a:graphicFrameLocks noGrp="1"/>
          </p:cNvGraphicFramePr>
          <p:nvPr>
            <p:extLst>
              <p:ext uri="{D42A27DB-BD31-4B8C-83A1-F6EECF244321}">
                <p14:modId xmlns:p14="http://schemas.microsoft.com/office/powerpoint/2010/main" val="2933153723"/>
              </p:ext>
            </p:extLst>
          </p:nvPr>
        </p:nvGraphicFramePr>
        <p:xfrm>
          <a:off x="5303912" y="260648"/>
          <a:ext cx="6599980" cy="5479847"/>
        </p:xfrm>
        <a:graphic>
          <a:graphicData uri="http://schemas.openxmlformats.org/drawingml/2006/table">
            <a:tbl>
              <a:tblPr firstRow="1" firstCol="1" lastRow="1" lastCol="1" bandRow="1" bandCol="1">
                <a:tableStyleId>{93296810-A885-4BE3-A3E7-6D5BEEA58F35}</a:tableStyleId>
              </a:tblPr>
              <a:tblGrid>
                <a:gridCol w="2736304">
                  <a:extLst>
                    <a:ext uri="{9D8B030D-6E8A-4147-A177-3AD203B41FA5}">
                      <a16:colId xmlns:a16="http://schemas.microsoft.com/office/drawing/2014/main" val="2568550890"/>
                    </a:ext>
                  </a:extLst>
                </a:gridCol>
                <a:gridCol w="3863676">
                  <a:extLst>
                    <a:ext uri="{9D8B030D-6E8A-4147-A177-3AD203B41FA5}">
                      <a16:colId xmlns:a16="http://schemas.microsoft.com/office/drawing/2014/main" val="1233148717"/>
                    </a:ext>
                  </a:extLst>
                </a:gridCol>
              </a:tblGrid>
              <a:tr h="480441">
                <a:tc gridSpan="2">
                  <a:txBody>
                    <a:bodyPr/>
                    <a:lstStyle/>
                    <a:p>
                      <a:pPr marL="71120">
                        <a:spcBef>
                          <a:spcPts val="435"/>
                        </a:spcBef>
                        <a:spcAft>
                          <a:spcPts val="0"/>
                        </a:spcAft>
                      </a:pPr>
                      <a:r>
                        <a:rPr lang="en-GB" sz="1600" dirty="0">
                          <a:effectLst/>
                        </a:rPr>
                        <a:t>Learning aims for UNIT A: CAREERS IN THE SPORT AND ACTIVE LEISURE INDUSTRY</a:t>
                      </a:r>
                      <a:endParaRPr lang="en-GB" sz="1600" dirty="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tc hMerge="1">
                  <a:txBody>
                    <a:bodyPr/>
                    <a:lstStyle/>
                    <a:p>
                      <a:endParaRPr lang="en-GB"/>
                    </a:p>
                  </a:txBody>
                  <a:tcPr/>
                </a:tc>
                <a:extLst>
                  <a:ext uri="{0D108BD9-81ED-4DB2-BD59-A6C34878D82A}">
                    <a16:rowId xmlns:a16="http://schemas.microsoft.com/office/drawing/2014/main" val="3821013354"/>
                  </a:ext>
                </a:extLst>
              </a:tr>
              <a:tr h="1320123">
                <a:tc>
                  <a:txBody>
                    <a:bodyPr/>
                    <a:lstStyle/>
                    <a:p>
                      <a:pPr marL="248285" marR="66040" indent="-180340">
                        <a:lnSpc>
                          <a:spcPct val="117000"/>
                        </a:lnSpc>
                        <a:spcBef>
                          <a:spcPts val="360"/>
                        </a:spcBef>
                        <a:spcAft>
                          <a:spcPts val="0"/>
                        </a:spcAft>
                      </a:pPr>
                      <a:r>
                        <a:rPr lang="en-GB" sz="1200">
                          <a:effectLst/>
                        </a:rPr>
                        <a:t>A Examine the organisation of the sport and active leisure industry and its provision in the UK</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tc>
                  <a:txBody>
                    <a:bodyPr/>
                    <a:lstStyle/>
                    <a:p>
                      <a:pPr marL="302895" marR="92075" indent="-234950">
                        <a:lnSpc>
                          <a:spcPct val="107000"/>
                        </a:lnSpc>
                        <a:spcBef>
                          <a:spcPts val="230"/>
                        </a:spcBef>
                        <a:spcAft>
                          <a:spcPts val="0"/>
                        </a:spcAft>
                      </a:pPr>
                      <a:r>
                        <a:rPr lang="en-GB" sz="1200" dirty="0">
                          <a:effectLst/>
                        </a:rPr>
                        <a:t>A1 Organisation and structure of sport and active leisure in the UK</a:t>
                      </a:r>
                    </a:p>
                    <a:p>
                      <a:pPr marL="302895" marR="97790" indent="-234950">
                        <a:lnSpc>
                          <a:spcPct val="107000"/>
                        </a:lnSpc>
                        <a:spcBef>
                          <a:spcPts val="225"/>
                        </a:spcBef>
                        <a:spcAft>
                          <a:spcPts val="0"/>
                        </a:spcAft>
                      </a:pPr>
                      <a:r>
                        <a:rPr lang="en-GB" sz="1200" dirty="0">
                          <a:effectLst/>
                        </a:rPr>
                        <a:t>A2 Scope and provision of the sport and active leisure industry</a:t>
                      </a:r>
                    </a:p>
                    <a:p>
                      <a:pPr marL="302895" marR="191135" indent="-234950">
                        <a:lnSpc>
                          <a:spcPct val="106000"/>
                        </a:lnSpc>
                        <a:spcBef>
                          <a:spcPts val="225"/>
                        </a:spcBef>
                        <a:spcAft>
                          <a:spcPts val="0"/>
                        </a:spcAft>
                      </a:pPr>
                      <a:r>
                        <a:rPr lang="en-GB" sz="1200" dirty="0">
                          <a:effectLst/>
                        </a:rPr>
                        <a:t>A3 Participation in sport and active leisure in the UK</a:t>
                      </a:r>
                      <a:endParaRPr lang="en-GB" sz="1200" dirty="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extLst>
                  <a:ext uri="{0D108BD9-81ED-4DB2-BD59-A6C34878D82A}">
                    <a16:rowId xmlns:a16="http://schemas.microsoft.com/office/drawing/2014/main" val="3288801046"/>
                  </a:ext>
                </a:extLst>
              </a:tr>
              <a:tr h="1332090">
                <a:tc>
                  <a:txBody>
                    <a:bodyPr/>
                    <a:lstStyle/>
                    <a:p>
                      <a:pPr marL="248285" marR="66040" indent="-180340">
                        <a:lnSpc>
                          <a:spcPct val="117000"/>
                        </a:lnSpc>
                        <a:spcBef>
                          <a:spcPts val="385"/>
                        </a:spcBef>
                        <a:spcAft>
                          <a:spcPts val="0"/>
                        </a:spcAft>
                      </a:pPr>
                      <a:r>
                        <a:rPr lang="en-GB" sz="1200">
                          <a:effectLst/>
                        </a:rPr>
                        <a:t>B Investigate careers in the sport and active leisure industry</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tc>
                  <a:txBody>
                    <a:bodyPr/>
                    <a:lstStyle/>
                    <a:p>
                      <a:pPr marL="302895" marR="69215" indent="-234950">
                        <a:lnSpc>
                          <a:spcPct val="107000"/>
                        </a:lnSpc>
                        <a:spcBef>
                          <a:spcPts val="250"/>
                        </a:spcBef>
                        <a:spcAft>
                          <a:spcPts val="0"/>
                        </a:spcAft>
                      </a:pPr>
                      <a:r>
                        <a:rPr lang="en-GB" sz="1200">
                          <a:effectLst/>
                        </a:rPr>
                        <a:t>B1 Careers and job roles in the sport and active leisure industry</a:t>
                      </a:r>
                    </a:p>
                    <a:p>
                      <a:pPr marL="302895" marR="148590" indent="-234950">
                        <a:lnSpc>
                          <a:spcPct val="106000"/>
                        </a:lnSpc>
                        <a:spcBef>
                          <a:spcPts val="225"/>
                        </a:spcBef>
                        <a:spcAft>
                          <a:spcPts val="0"/>
                        </a:spcAft>
                      </a:pPr>
                      <a:r>
                        <a:rPr lang="en-GB" sz="1200">
                          <a:effectLst/>
                        </a:rPr>
                        <a:t>B2 Health and safety at work and employment law</a:t>
                      </a:r>
                    </a:p>
                    <a:p>
                      <a:pPr marL="302895" marR="164465" indent="-234950">
                        <a:lnSpc>
                          <a:spcPct val="108000"/>
                        </a:lnSpc>
                        <a:spcBef>
                          <a:spcPts val="230"/>
                        </a:spcBef>
                        <a:spcAft>
                          <a:spcPts val="0"/>
                        </a:spcAft>
                      </a:pPr>
                      <a:r>
                        <a:rPr lang="en-GB" sz="1200">
                          <a:effectLst/>
                        </a:rPr>
                        <a:t>B3 Safeguarding and protection of children, young people and vulnerable adults in sport and active leisure</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extLst>
                  <a:ext uri="{0D108BD9-81ED-4DB2-BD59-A6C34878D82A}">
                    <a16:rowId xmlns:a16="http://schemas.microsoft.com/office/drawing/2014/main" val="95498106"/>
                  </a:ext>
                </a:extLst>
              </a:tr>
              <a:tr h="1328817">
                <a:tc>
                  <a:txBody>
                    <a:bodyPr/>
                    <a:lstStyle/>
                    <a:p>
                      <a:pPr marL="248285" marR="114300" indent="-180340">
                        <a:lnSpc>
                          <a:spcPct val="117000"/>
                        </a:lnSpc>
                        <a:spcBef>
                          <a:spcPts val="395"/>
                        </a:spcBef>
                        <a:spcAft>
                          <a:spcPts val="0"/>
                        </a:spcAft>
                      </a:pPr>
                      <a:r>
                        <a:rPr lang="en-GB" sz="1200">
                          <a:effectLst/>
                        </a:rPr>
                        <a:t>C Explore recruitment processes for a job role in the sport and active leisure industry</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tc>
                  <a:txBody>
                    <a:bodyPr/>
                    <a:lstStyle/>
                    <a:p>
                      <a:pPr marL="302895" marR="195580" indent="-234950">
                        <a:lnSpc>
                          <a:spcPct val="107000"/>
                        </a:lnSpc>
                        <a:spcBef>
                          <a:spcPts val="265"/>
                        </a:spcBef>
                        <a:spcAft>
                          <a:spcPts val="0"/>
                        </a:spcAft>
                      </a:pPr>
                      <a:r>
                        <a:rPr lang="en-GB" sz="1200">
                          <a:effectLst/>
                        </a:rPr>
                        <a:t>C1 Personal skills audit for a career in the sport and active leisure industry</a:t>
                      </a:r>
                    </a:p>
                    <a:p>
                      <a:pPr marL="302895" marR="148590" indent="-234950">
                        <a:lnSpc>
                          <a:spcPct val="107000"/>
                        </a:lnSpc>
                        <a:spcBef>
                          <a:spcPts val="225"/>
                        </a:spcBef>
                        <a:spcAft>
                          <a:spcPts val="0"/>
                        </a:spcAft>
                      </a:pPr>
                      <a:r>
                        <a:rPr lang="en-GB" sz="1200">
                          <a:effectLst/>
                        </a:rPr>
                        <a:t>C2 Job application processes in the sport and active leisure industry</a:t>
                      </a:r>
                    </a:p>
                    <a:p>
                      <a:pPr marL="302895" marR="69850" indent="-234950" algn="just">
                        <a:lnSpc>
                          <a:spcPct val="107000"/>
                        </a:lnSpc>
                        <a:spcBef>
                          <a:spcPts val="225"/>
                        </a:spcBef>
                        <a:spcAft>
                          <a:spcPts val="0"/>
                        </a:spcAft>
                      </a:pPr>
                      <a:r>
                        <a:rPr lang="en-GB" sz="1200">
                          <a:effectLst/>
                        </a:rPr>
                        <a:t>C3 Interview skills required to obtain a career in the sport and active leisure industry</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extLst>
                  <a:ext uri="{0D108BD9-81ED-4DB2-BD59-A6C34878D82A}">
                    <a16:rowId xmlns:a16="http://schemas.microsoft.com/office/drawing/2014/main" val="987653785"/>
                  </a:ext>
                </a:extLst>
              </a:tr>
              <a:tr h="1011137">
                <a:tc>
                  <a:txBody>
                    <a:bodyPr/>
                    <a:lstStyle/>
                    <a:p>
                      <a:pPr marL="248285" marR="88900" indent="-180340">
                        <a:lnSpc>
                          <a:spcPct val="117000"/>
                        </a:lnSpc>
                        <a:spcBef>
                          <a:spcPts val="385"/>
                        </a:spcBef>
                        <a:spcAft>
                          <a:spcPts val="0"/>
                        </a:spcAft>
                      </a:pPr>
                      <a:r>
                        <a:rPr lang="en-GB" sz="1200">
                          <a:effectLst/>
                        </a:rPr>
                        <a:t>D Reflect on own performance in the recruitment process to prepare for a career in the sport and active leisure industry</a:t>
                      </a:r>
                      <a:endParaRPr lang="en-GB" sz="120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tc>
                  <a:txBody>
                    <a:bodyPr/>
                    <a:lstStyle/>
                    <a:p>
                      <a:pPr marL="302895" indent="-234950">
                        <a:lnSpc>
                          <a:spcPct val="107000"/>
                        </a:lnSpc>
                        <a:spcBef>
                          <a:spcPts val="250"/>
                        </a:spcBef>
                        <a:spcAft>
                          <a:spcPts val="0"/>
                        </a:spcAft>
                      </a:pPr>
                      <a:r>
                        <a:rPr lang="en-GB" sz="1200" dirty="0">
                          <a:effectLst/>
                        </a:rPr>
                        <a:t>D1 Review and self-evaluation during the application and interview process</a:t>
                      </a:r>
                    </a:p>
                    <a:p>
                      <a:pPr marL="302895" marR="260985" indent="-234950">
                        <a:lnSpc>
                          <a:spcPct val="108000"/>
                        </a:lnSpc>
                        <a:spcBef>
                          <a:spcPts val="225"/>
                        </a:spcBef>
                        <a:spcAft>
                          <a:spcPts val="0"/>
                        </a:spcAft>
                      </a:pPr>
                      <a:r>
                        <a:rPr lang="en-GB" sz="1200" dirty="0">
                          <a:effectLst/>
                        </a:rPr>
                        <a:t>D2 Personal development planning for the short-, medium- and long-term future</a:t>
                      </a:r>
                      <a:endParaRPr lang="en-GB" sz="1200" dirty="0">
                        <a:effectLst/>
                        <a:latin typeface="Verdana" panose="020B0604030504040204" pitchFamily="34" charset="0"/>
                        <a:ea typeface="Verdana" panose="020B0604030504040204" pitchFamily="34" charset="0"/>
                        <a:cs typeface="Verdana" panose="020B0604030504040204" pitchFamily="34" charset="0"/>
                      </a:endParaRPr>
                    </a:p>
                  </a:txBody>
                  <a:tcPr marL="36053" marR="36053" marT="0" marB="0"/>
                </a:tc>
                <a:extLst>
                  <a:ext uri="{0D108BD9-81ED-4DB2-BD59-A6C34878D82A}">
                    <a16:rowId xmlns:a16="http://schemas.microsoft.com/office/drawing/2014/main" val="1685264027"/>
                  </a:ext>
                </a:extLst>
              </a:tr>
            </a:tbl>
          </a:graphicData>
        </a:graphic>
      </p:graphicFrame>
    </p:spTree>
    <p:extLst>
      <p:ext uri="{BB962C8B-B14F-4D97-AF65-F5344CB8AC3E}">
        <p14:creationId xmlns:p14="http://schemas.microsoft.com/office/powerpoint/2010/main" val="161262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8" ma:contentTypeDescription="Create a new document." ma:contentTypeScope="" ma:versionID="4b3691cce9d6f4bcd60cd2eb2629235e">
  <xsd:schema xmlns:xsd="http://www.w3.org/2001/XMLSchema" xmlns:xs="http://www.w3.org/2001/XMLSchema" xmlns:p="http://schemas.microsoft.com/office/2006/metadata/properties" xmlns:ns2="506ac514-9468-4ce6-abae-8e7a4c758df2" targetNamespace="http://schemas.microsoft.com/office/2006/metadata/properties" ma:root="true" ma:fieldsID="2e208ee1092f5696ea32eaeb2fcd3d96"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57AFF3-B860-497B-B986-7188EFB00B0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1AF8555-ADB9-4813-92F6-D9403A80EE1E}">
  <ds:schemaRefs>
    <ds:schemaRef ds:uri="http://schemas.microsoft.com/sharepoint/v3/contenttype/forms"/>
  </ds:schemaRefs>
</ds:datastoreItem>
</file>

<file path=customXml/itemProps3.xml><?xml version="1.0" encoding="utf-8"?>
<ds:datastoreItem xmlns:ds="http://schemas.openxmlformats.org/officeDocument/2006/customXml" ds:itemID="{FE23C654-6B79-4CF8-8EDB-7AAC8C3F7D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6ac514-9468-4ce6-abae-8e7a4c758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4132</Words>
  <Application>Microsoft Office PowerPoint</Application>
  <PresentationFormat>Widescreen</PresentationFormat>
  <Paragraphs>318</Paragraphs>
  <Slides>25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Symbol</vt:lpstr>
      <vt:lpstr>Times New Roman</vt:lpstr>
      <vt:lpstr>Verdana</vt:lpstr>
      <vt:lpstr>3_Office Theme</vt:lpstr>
      <vt:lpstr>PowerPoint Presentation</vt:lpstr>
      <vt:lpstr>   The Physical Education and Sport department at Godalming has an excellent tradition in terms of academic successes, high performance achievements and high levels of recreational participation.    The department values all aspects of involvement, whether it is high levels of academic success, international level performance or a student who takes up an activity for the first time.  If you wish to get involved in sport already offered or to organise something different, then speak to one of the members of the department who will be happy to help.   We hope you enjoy your time with us and develop your ability to work and play hard.   The PE &amp; Sport Department </vt:lpstr>
      <vt:lpstr>PowerPoint Presentation</vt:lpstr>
      <vt:lpstr>PowerPoint Presentation</vt:lpstr>
      <vt:lpstr>This student guide to BTEC National Extended Diploma in Sport is intended to give background information which we hope will be of use to students studying the subject. It includes policies, expectations, resources and general information as well as working documents, which will be needed during the course.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Calculation of qualification grade </vt:lpstr>
      <vt:lpstr>PowerPoint Presentation</vt:lpstr>
      <vt:lpstr>PowerPoint Presentation</vt:lpstr>
      <vt:lpstr>   What is plagiarism?  Plagiarism is attempting to pass off other people’s work and ideas as your own.   Plagiarism can include: Copying from another learner copying from books or the internet Paraphrasing Subcontracting the work to someone else Submitting the same piece of work for two different purposes   Why is plagiarism wrong? It is fundamentally dishonest Learners who commit plagiarism are seeking an unfair advantage over other learners Learners who commit plagiarism are devaluing the value of the qualification they seek It is disrespectful to their Assessors, and a betrayal of their trust </vt:lpstr>
      <vt:lpstr>Why does plagiarism happen?   There are many reasons. You may: not understand what is meant by plagiarism, because it has never been explained to them not believe plagiarism to be wrong: they download music, video clips and games all the time not understand the concept of individual ownership of ideas and words have misconceptions about the ownership of electronic material struggle to differentiate between intellectual property rights and common knowledge regard the conventions of academic documentation as unimportant or irrelevant to them lack referencing skills, and therefore be unable to record and cite sources correctly lack the study skills, research skills and writing skills needed to produce the work required not know how to adapt published literature sources so that they do not require citation regard plagiarism as a short cut to success.</vt:lpstr>
      <vt:lpstr>   We have clear policies and procedures re plagiarism and other forms of academic misconduct You should develop concepts of individual ownership of ideas and words, the ownership of electronic material and the difference between ‘intellectual property’ and ‘common knowledge’ We provide instruction in study skills, research skills, writing skills, time management skills and the use of a suitable referencing system to record and cite sources correctly We insist upon the use of referencing bibliographies from day one We act as a team, with every Assessor rigorously applying centre policies on referencing and bibliographies We avoid the use of highly generic assignments and, instead, produce contextualised tasks that require the learner to research in depth and individually analyse and evaluate their findings We include an authenticity statement with every assignment brief: learners must sign and date the authenticity statement to acknowledge that the work produced is their own and that they understand the penalties that will be imposed on learners who do submit plagiarised work We provide learners with opportunities to discuss any problems they may encounter, support them at each step and provide them with the resources they need to do the work properly We ensure that learners are not overloaded by providing them with an assessment schedule, agreed by all of the course team, and then ensure that the team adheres to the schedule. </vt:lpstr>
      <vt:lpstr>PowerPoint Presentation</vt:lpstr>
      <vt:lpstr>PowerPoint Presentation</vt:lpstr>
      <vt:lpstr>PowerPoint Presentation</vt:lpstr>
      <vt:lpstr>PowerPoint Presentation</vt:lpstr>
      <vt:lpstr>PowerPoint Presentation</vt:lpstr>
      <vt:lpstr>      We encourage these aims by:   Offering students equal participation in academic, extra curricular and social activities. Using written and spoken language in ways which does not assume stereotypes and by applying rewards and sanctions impartially in a way which does not reinforce stereotypes. Using resource materials, where possible and appropriate, which make positive representations of race, colour, gender, social class, religion, culture, ability and age. Providing tutorial support appropriate to the learning needs of all students; Identifying and responding to the needs of students with disabilities and/or learning difficulties. Avoiding discrimination based on race, colour, gender, sexual orientation, social class, religion, culture, ability or age.   </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Hayward</dc:creator>
  <cp:lastModifiedBy>Ruth E Jones</cp:lastModifiedBy>
  <cp:revision>310</cp:revision>
  <cp:lastPrinted>2019-07-03T12:46:14Z</cp:lastPrinted>
  <dcterms:created xsi:type="dcterms:W3CDTF">2013-06-12T15:23:43Z</dcterms:created>
  <dcterms:modified xsi:type="dcterms:W3CDTF">2021-08-31T11:47:44Z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