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2"/>
  </p:notesMasterIdLst>
  <p:handoutMasterIdLst>
    <p:handoutMasterId r:id="rId23"/>
  </p:handoutMasterIdLst>
  <p:sldIdLst>
    <p:sldId id="256" r:id="rId2"/>
    <p:sldId id="322" r:id="rId3"/>
    <p:sldId id="324" r:id="rId4"/>
    <p:sldId id="362" r:id="rId5"/>
    <p:sldId id="348" r:id="rId6"/>
    <p:sldId id="356" r:id="rId7"/>
    <p:sldId id="358" r:id="rId8"/>
    <p:sldId id="360" r:id="rId9"/>
    <p:sldId id="334" r:id="rId10"/>
    <p:sldId id="359" r:id="rId11"/>
    <p:sldId id="336" r:id="rId12"/>
    <p:sldId id="363" r:id="rId13"/>
    <p:sldId id="354" r:id="rId14"/>
    <p:sldId id="259" r:id="rId15"/>
    <p:sldId id="344" r:id="rId16"/>
    <p:sldId id="338" r:id="rId17"/>
    <p:sldId id="347" r:id="rId18"/>
    <p:sldId id="361" r:id="rId19"/>
    <p:sldId id="353" r:id="rId20"/>
    <p:sldId id="345"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cansfield" initials="jc" lastIdx="1" clrIdx="0">
    <p:extLst>
      <p:ext uri="{19B8F6BF-5375-455C-9EA6-DF929625EA0E}">
        <p15:presenceInfo xmlns:p15="http://schemas.microsoft.com/office/powerpoint/2012/main" userId="47401a0e934830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7"/>
    <p:restoredTop sz="86531" autoAdjust="0"/>
  </p:normalViewPr>
  <p:slideViewPr>
    <p:cSldViewPr snapToGrid="0" snapToObjects="1">
      <p:cViewPr varScale="1">
        <p:scale>
          <a:sx n="100" d="100"/>
          <a:sy n="100" d="100"/>
        </p:scale>
        <p:origin x="1056" y="72"/>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CCAE5C3-FB1B-4B12-99F5-1261B4043E27}" type="datetimeFigureOut">
              <a:rPr lang="en-GB" smtClean="0"/>
              <a:t>23/11/2021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DF4EA34-5CFA-4CB6-8779-9929AD2E017F}" type="slidenum">
              <a:rPr lang="en-GB" smtClean="0"/>
              <a:t>‹#›</a:t>
            </a:fld>
            <a:endParaRPr lang="en-GB"/>
          </a:p>
        </p:txBody>
      </p:sp>
    </p:spTree>
    <p:extLst>
      <p:ext uri="{BB962C8B-B14F-4D97-AF65-F5344CB8AC3E}">
        <p14:creationId xmlns:p14="http://schemas.microsoft.com/office/powerpoint/2010/main" val="2914288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04C090C-E4A8-AC44-A6E3-7DE40737FE78}" type="datetimeFigureOut">
              <a:rPr lang="en-US" smtClean="0"/>
              <a:t>11/23/2021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AFA2D3E-A30C-7C4F-BEE1-7DB197A9E08D}" type="slidenum">
              <a:rPr lang="en-US" smtClean="0"/>
              <a:t>‹#›</a:t>
            </a:fld>
            <a:endParaRPr lang="en-US"/>
          </a:p>
        </p:txBody>
      </p:sp>
    </p:spTree>
    <p:extLst>
      <p:ext uri="{BB962C8B-B14F-4D97-AF65-F5344CB8AC3E}">
        <p14:creationId xmlns:p14="http://schemas.microsoft.com/office/powerpoint/2010/main" val="2298570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6"/>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11/23/2021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11/23/2021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11/23/2021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hyperlink" Target="https://www.cfr.org/backgrounder/what-trans-pacific-partnership-tp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newyorker.com/business/adam-davidson/what-the-death-of-the-t-p-p-means-for-america" TargetMode="External"/><Relationship Id="rId1" Type="http://schemas.openxmlformats.org/officeDocument/2006/relationships/slideLayout" Target="../slideLayouts/slideLayout2.xml"/><Relationship Id="rId4" Type="http://schemas.openxmlformats.org/officeDocument/2006/relationships/hyperlink" Target="https://www.nbcnews.com/business/economy/why-trump-killed-tpp-why-it-matters-you-n71078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d4EkznawTXg" TargetMode="External"/><Relationship Id="rId2" Type="http://schemas.openxmlformats.org/officeDocument/2006/relationships/image" Target="../media/image13.tiff"/><Relationship Id="rId1" Type="http://schemas.openxmlformats.org/officeDocument/2006/relationships/slideLayout" Target="../slideLayouts/slideLayout8.xml"/><Relationship Id="rId4" Type="http://schemas.openxmlformats.org/officeDocument/2006/relationships/hyperlink" Target="https://www.newsweek.com/china-us-wants-world-itself-thats-why-cant-accept-beijing-role-africa-86101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7.xml"/><Relationship Id="rId5" Type="http://schemas.openxmlformats.org/officeDocument/2006/relationships/image" Target="../media/image17.tiff"/><Relationship Id="rId4" Type="http://schemas.openxmlformats.org/officeDocument/2006/relationships/image" Target="../media/image16.tiff"/></Relationships>
</file>

<file path=ppt/slides/_rels/slide16.xml.rels><?xml version="1.0" encoding="UTF-8" standalone="yes"?>
<Relationships xmlns="http://schemas.openxmlformats.org/package/2006/relationships"><Relationship Id="rId3" Type="http://schemas.openxmlformats.org/officeDocument/2006/relationships/hyperlink" Target="https://estream.godalming.ac.uk:444/View.aspx?id=16121~58~PtuPhnd3y8" TargetMode="External"/><Relationship Id="rId2" Type="http://schemas.openxmlformats.org/officeDocument/2006/relationships/image" Target="../media/image18.tiff"/><Relationship Id="rId1" Type="http://schemas.openxmlformats.org/officeDocument/2006/relationships/slideLayout" Target="../slideLayouts/slideLayout8.xml"/><Relationship Id="rId6" Type="http://schemas.openxmlformats.org/officeDocument/2006/relationships/image" Target="../media/image19.tiff"/><Relationship Id="rId5" Type="http://schemas.openxmlformats.org/officeDocument/2006/relationships/hyperlink" Target="https://estream.godalming.ac.uk:444/View.aspx?id=7715~4u~vD7gUIN3" TargetMode="External"/><Relationship Id="rId4" Type="http://schemas.openxmlformats.org/officeDocument/2006/relationships/hyperlink" Target="https://www.bbc.co.uk/programmes/m0002td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GRh8s6zb1bg"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ECBD-3331-6543-AFFB-AD70799E14BD}"/>
              </a:ext>
            </a:extLst>
          </p:cNvPr>
          <p:cNvSpPr>
            <a:spLocks noGrp="1"/>
          </p:cNvSpPr>
          <p:nvPr>
            <p:ph type="ctrTitle"/>
          </p:nvPr>
        </p:nvSpPr>
        <p:spPr/>
        <p:txBody>
          <a:bodyPr/>
          <a:lstStyle/>
          <a:p>
            <a:r>
              <a:rPr lang="en-US" dirty="0"/>
              <a:t>International trade</a:t>
            </a:r>
          </a:p>
        </p:txBody>
      </p:sp>
      <p:sp>
        <p:nvSpPr>
          <p:cNvPr id="3" name="Subtitle 2">
            <a:extLst>
              <a:ext uri="{FF2B5EF4-FFF2-40B4-BE49-F238E27FC236}">
                <a16:creationId xmlns:a16="http://schemas.microsoft.com/office/drawing/2014/main" id="{B6D8EBA9-2380-564A-B71B-AF79177360D3}"/>
              </a:ext>
            </a:extLst>
          </p:cNvPr>
          <p:cNvSpPr>
            <a:spLocks noGrp="1"/>
          </p:cNvSpPr>
          <p:nvPr>
            <p:ph type="subTitle" idx="1"/>
          </p:nvPr>
        </p:nvSpPr>
        <p:spPr/>
        <p:txBody>
          <a:bodyPr/>
          <a:lstStyle/>
          <a:p>
            <a:r>
              <a:rPr lang="en-US" dirty="0"/>
              <a:t>And markets</a:t>
            </a:r>
          </a:p>
        </p:txBody>
      </p:sp>
    </p:spTree>
    <p:extLst>
      <p:ext uri="{BB962C8B-B14F-4D97-AF65-F5344CB8AC3E}">
        <p14:creationId xmlns:p14="http://schemas.microsoft.com/office/powerpoint/2010/main" val="4221758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431" y="138643"/>
            <a:ext cx="10058400" cy="1609344"/>
          </a:xfrm>
        </p:spPr>
        <p:txBody>
          <a:bodyPr/>
          <a:lstStyle/>
          <a:p>
            <a:r>
              <a:rPr lang="en-GB" dirty="0"/>
              <a:t>Larger trade deals - issues</a:t>
            </a:r>
          </a:p>
        </p:txBody>
      </p:sp>
      <p:sp>
        <p:nvSpPr>
          <p:cNvPr id="3" name="Content Placeholder 2"/>
          <p:cNvSpPr>
            <a:spLocks noGrp="1"/>
          </p:cNvSpPr>
          <p:nvPr>
            <p:ph idx="1"/>
          </p:nvPr>
        </p:nvSpPr>
        <p:spPr>
          <a:xfrm>
            <a:off x="546004" y="1356360"/>
            <a:ext cx="11104975" cy="5288280"/>
          </a:xfrm>
        </p:spPr>
        <p:txBody>
          <a:bodyPr>
            <a:normAutofit fontScale="92500" lnSpcReduction="10000"/>
          </a:bodyPr>
          <a:lstStyle/>
          <a:p>
            <a:r>
              <a:rPr lang="en-GB" sz="2400" dirty="0"/>
              <a:t>Larger trade deals no longer on the horizon </a:t>
            </a:r>
            <a:r>
              <a:rPr lang="en-GB" sz="1800" dirty="0"/>
              <a:t>(see </a:t>
            </a:r>
            <a:r>
              <a:rPr lang="en-GB" sz="1800" dirty="0">
                <a:solidFill>
                  <a:srgbClr val="0070C0"/>
                </a:solidFill>
              </a:rPr>
              <a:t>Hodder page 303, Oxford page 22)</a:t>
            </a:r>
            <a:r>
              <a:rPr lang="en-GB" sz="2400" dirty="0">
                <a:solidFill>
                  <a:srgbClr val="0070C0"/>
                </a:solidFill>
              </a:rPr>
              <a:t>.</a:t>
            </a:r>
            <a:r>
              <a:rPr lang="en-GB" sz="2400" dirty="0"/>
              <a:t> </a:t>
            </a:r>
          </a:p>
          <a:p>
            <a:pPr lvl="1"/>
            <a:r>
              <a:rPr lang="en-GB" sz="2400" dirty="0"/>
              <a:t>The once proposed </a:t>
            </a:r>
            <a:r>
              <a:rPr lang="en-GB" sz="2400" b="1" dirty="0"/>
              <a:t>Trans-Pacific Partnership </a:t>
            </a:r>
            <a:r>
              <a:rPr lang="en-GB" sz="2400" dirty="0"/>
              <a:t>(TPP) involving free trade between the USA and countries in Asia and South America - a </a:t>
            </a:r>
            <a:r>
              <a:rPr lang="en-GB" sz="2400" b="1" dirty="0"/>
              <a:t>multilateral agreement</a:t>
            </a:r>
          </a:p>
          <a:p>
            <a:pPr lvl="1"/>
            <a:r>
              <a:rPr lang="en-GB" sz="2400" dirty="0"/>
              <a:t>The </a:t>
            </a:r>
            <a:r>
              <a:rPr lang="en-GB" sz="2400" b="1" dirty="0"/>
              <a:t>Transatlantic Trade and Investment Partnership </a:t>
            </a:r>
            <a:r>
              <a:rPr lang="en-GB" sz="2400" dirty="0"/>
              <a:t>(TTIP) between the USA and EU (known as a </a:t>
            </a:r>
            <a:r>
              <a:rPr lang="en-GB" sz="2400" b="1" dirty="0"/>
              <a:t>bilateral trade agreement</a:t>
            </a:r>
            <a:r>
              <a:rPr lang="en-GB" sz="2400" dirty="0"/>
              <a:t>). </a:t>
            </a:r>
            <a:r>
              <a:rPr lang="en-GB" sz="2400" dirty="0">
                <a:solidFill>
                  <a:srgbClr val="202122"/>
                </a:solidFill>
              </a:rPr>
              <a:t>On 15 April 2019, the negotiations have been declared "obsolete and no longer relevant" by the European Commission</a:t>
            </a:r>
          </a:p>
          <a:p>
            <a:r>
              <a:rPr lang="en-GB" sz="2400" dirty="0"/>
              <a:t>The development of the both TTP and TTIP agreements was a strategic move by the USA to make deals with both the West and the East and a response to the emerging threat of China as an economic superpower and driver of trade.</a:t>
            </a:r>
          </a:p>
          <a:p>
            <a:pPr lvl="1"/>
            <a:endParaRPr lang="en-GB" sz="2400" dirty="0"/>
          </a:p>
          <a:p>
            <a:r>
              <a:rPr lang="en-GB" sz="2400" b="1" dirty="0"/>
              <a:t>TASK: </a:t>
            </a:r>
          </a:p>
          <a:p>
            <a:r>
              <a:rPr lang="en-GB" sz="2400" dirty="0"/>
              <a:t>Focus on the Trans-Pacific Partnership</a:t>
            </a:r>
          </a:p>
          <a:p>
            <a:r>
              <a:rPr lang="en-GB" sz="2400" dirty="0"/>
              <a:t>Read the article on the TPP and watch the following clips, taking relevant notes</a:t>
            </a:r>
          </a:p>
          <a:p>
            <a:endParaRPr lang="en-GB" sz="2400" dirty="0">
              <a:solidFill>
                <a:srgbClr val="0070C0"/>
              </a:solidFill>
            </a:endParaRPr>
          </a:p>
        </p:txBody>
      </p:sp>
    </p:spTree>
    <p:extLst>
      <p:ext uri="{BB962C8B-B14F-4D97-AF65-F5344CB8AC3E}">
        <p14:creationId xmlns:p14="http://schemas.microsoft.com/office/powerpoint/2010/main" val="1376467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387768" y="336884"/>
            <a:ext cx="6305206" cy="5801968"/>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48696"/>
          <a:stretch/>
        </p:blipFill>
        <p:spPr>
          <a:xfrm rot="10800000">
            <a:off x="6795870" y="609600"/>
            <a:ext cx="5109754" cy="2031324"/>
          </a:xfrm>
          <a:prstGeom prst="rect">
            <a:avLst/>
          </a:prstGeom>
        </p:spPr>
      </p:pic>
      <p:sp>
        <p:nvSpPr>
          <p:cNvPr id="2" name="Rectangle 1">
            <a:extLst>
              <a:ext uri="{FF2B5EF4-FFF2-40B4-BE49-F238E27FC236}">
                <a16:creationId xmlns:a16="http://schemas.microsoft.com/office/drawing/2014/main" id="{CC23B1CA-9CB8-C24B-876F-084945074B9F}"/>
              </a:ext>
            </a:extLst>
          </p:cNvPr>
          <p:cNvSpPr/>
          <p:nvPr/>
        </p:nvSpPr>
        <p:spPr>
          <a:xfrm>
            <a:off x="6795870" y="2640925"/>
            <a:ext cx="5302250" cy="923330"/>
          </a:xfrm>
          <a:prstGeom prst="rect">
            <a:avLst/>
          </a:prstGeom>
        </p:spPr>
        <p:txBody>
          <a:bodyPr wrap="square">
            <a:spAutoFit/>
          </a:bodyPr>
          <a:lstStyle/>
          <a:p>
            <a:r>
              <a:rPr lang="en-US" b="1" dirty="0"/>
              <a:t>TASK:</a:t>
            </a:r>
          </a:p>
          <a:p>
            <a:r>
              <a:rPr lang="en-US" b="1" dirty="0"/>
              <a:t>Read the following and answer the questions:</a:t>
            </a:r>
          </a:p>
          <a:p>
            <a:endParaRPr lang="en-US" dirty="0"/>
          </a:p>
        </p:txBody>
      </p:sp>
      <p:sp>
        <p:nvSpPr>
          <p:cNvPr id="5" name="Rectangle 4">
            <a:extLst>
              <a:ext uri="{FF2B5EF4-FFF2-40B4-BE49-F238E27FC236}">
                <a16:creationId xmlns:a16="http://schemas.microsoft.com/office/drawing/2014/main" id="{6756F040-AE7B-F447-A59A-3C20AF124EDF}"/>
              </a:ext>
            </a:extLst>
          </p:cNvPr>
          <p:cNvSpPr/>
          <p:nvPr/>
        </p:nvSpPr>
        <p:spPr>
          <a:xfrm>
            <a:off x="6692974" y="3241089"/>
            <a:ext cx="4980972" cy="3139321"/>
          </a:xfrm>
          <a:prstGeom prst="rect">
            <a:avLst/>
          </a:prstGeom>
        </p:spPr>
        <p:txBody>
          <a:bodyPr wrap="square">
            <a:spAutoFit/>
          </a:bodyPr>
          <a:lstStyle/>
          <a:p>
            <a:r>
              <a:rPr lang="en-US" dirty="0">
                <a:hlinkClick r:id="rId4"/>
              </a:rPr>
              <a:t>https://www.cfr.org/backgrounder/what-trans-pacific-partnership-tpp</a:t>
            </a:r>
            <a:r>
              <a:rPr lang="en-US" dirty="0"/>
              <a:t> </a:t>
            </a:r>
          </a:p>
          <a:p>
            <a:pPr marL="342900" indent="-342900">
              <a:buFont typeface="+mj-lt"/>
              <a:buAutoNum type="arabicPeriod"/>
            </a:pPr>
            <a:endParaRPr lang="en-US" dirty="0"/>
          </a:p>
          <a:p>
            <a:pPr marL="342900" indent="-342900">
              <a:buFont typeface="+mj-lt"/>
              <a:buAutoNum type="arabicPeriod"/>
            </a:pPr>
            <a:r>
              <a:rPr lang="en-US" dirty="0"/>
              <a:t>What were the main points agreed to under the TPP?</a:t>
            </a:r>
          </a:p>
          <a:p>
            <a:pPr marL="342900" indent="-342900">
              <a:buFont typeface="+mj-lt"/>
              <a:buAutoNum type="arabicPeriod"/>
            </a:pPr>
            <a:endParaRPr lang="en-US" dirty="0"/>
          </a:p>
          <a:p>
            <a:pPr marL="342900" indent="-342900">
              <a:buFont typeface="+mj-lt"/>
              <a:buAutoNum type="arabicPeriod"/>
            </a:pPr>
            <a:r>
              <a:rPr lang="en-US" dirty="0"/>
              <a:t>What would be the benefits of the deal, especially for the US?</a:t>
            </a:r>
          </a:p>
          <a:p>
            <a:pPr marL="342900" indent="-342900">
              <a:buFont typeface="+mj-lt"/>
              <a:buAutoNum type="arabicPeriod"/>
            </a:pPr>
            <a:endParaRPr lang="en-US" dirty="0"/>
          </a:p>
          <a:p>
            <a:pPr marL="342900" indent="-342900">
              <a:buFont typeface="+mj-lt"/>
              <a:buAutoNum type="arabicPeriod"/>
            </a:pPr>
            <a:r>
              <a:rPr lang="en-US" dirty="0"/>
              <a:t>Why did the US pull out of the deal?</a:t>
            </a:r>
          </a:p>
          <a:p>
            <a:endParaRPr lang="en-US" dirty="0"/>
          </a:p>
        </p:txBody>
      </p:sp>
    </p:spTree>
    <p:extLst>
      <p:ext uri="{BB962C8B-B14F-4D97-AF65-F5344CB8AC3E}">
        <p14:creationId xmlns:p14="http://schemas.microsoft.com/office/powerpoint/2010/main" val="3482130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6024" y="484631"/>
            <a:ext cx="5600701" cy="5963793"/>
          </a:xfrm>
        </p:spPr>
        <p:txBody>
          <a:bodyPr>
            <a:noAutofit/>
          </a:bodyPr>
          <a:lstStyle/>
          <a:p>
            <a:r>
              <a:rPr lang="en-GB" sz="1600" b="1" dirty="0" smtClean="0">
                <a:solidFill>
                  <a:srgbClr val="1E1E1E"/>
                </a:solidFill>
                <a:latin typeface="AktivGrotesk"/>
              </a:rPr>
              <a:t>Why did the US Leave the TPP?</a:t>
            </a:r>
            <a:br>
              <a:rPr lang="en-GB" sz="1600" b="1" dirty="0" smtClean="0">
                <a:solidFill>
                  <a:srgbClr val="1E1E1E"/>
                </a:solidFill>
                <a:latin typeface="AktivGrotesk"/>
              </a:rPr>
            </a:br>
            <a:r>
              <a:rPr lang="en-GB" sz="1600" dirty="0">
                <a:solidFill>
                  <a:srgbClr val="1E1E1E"/>
                </a:solidFill>
                <a:latin typeface="AktivGrotesk"/>
              </a:rPr>
              <a:t/>
            </a:r>
            <a:br>
              <a:rPr lang="en-GB" sz="1600" dirty="0">
                <a:solidFill>
                  <a:srgbClr val="1E1E1E"/>
                </a:solidFill>
                <a:latin typeface="AktivGrotesk"/>
              </a:rPr>
            </a:br>
            <a:r>
              <a:rPr lang="en-GB" sz="1600" dirty="0" smtClean="0">
                <a:solidFill>
                  <a:srgbClr val="1E1E1E"/>
                </a:solidFill>
                <a:latin typeface="AktivGrotesk"/>
              </a:rPr>
              <a:t>During </a:t>
            </a:r>
            <a:r>
              <a:rPr lang="en-GB" sz="1600" dirty="0">
                <a:solidFill>
                  <a:srgbClr val="1E1E1E"/>
                </a:solidFill>
                <a:latin typeface="AktivGrotesk"/>
              </a:rPr>
              <a:t>his election campaign, Trump stressed on bringing back jobs to the US that have been out-sourced to other countries where worker wages are low</a:t>
            </a:r>
            <a:r>
              <a:rPr lang="en-GB" sz="1600" dirty="0" smtClean="0">
                <a:solidFill>
                  <a:srgbClr val="1E1E1E"/>
                </a:solidFill>
                <a:latin typeface="AktivGrotesk"/>
              </a:rPr>
              <a:t>.</a:t>
            </a:r>
            <a:br>
              <a:rPr lang="en-GB" sz="1600" dirty="0" smtClean="0">
                <a:solidFill>
                  <a:srgbClr val="1E1E1E"/>
                </a:solidFill>
                <a:latin typeface="AktivGrotesk"/>
              </a:rPr>
            </a:br>
            <a:r>
              <a:rPr lang="en-GB" sz="1600" dirty="0">
                <a:solidFill>
                  <a:srgbClr val="1E1E1E"/>
                </a:solidFill>
                <a:latin typeface="AktivGrotesk"/>
              </a:rPr>
              <a:t/>
            </a:r>
            <a:br>
              <a:rPr lang="en-GB" sz="1600" dirty="0">
                <a:solidFill>
                  <a:srgbClr val="1E1E1E"/>
                </a:solidFill>
                <a:latin typeface="AktivGrotesk"/>
              </a:rPr>
            </a:br>
            <a:r>
              <a:rPr lang="en-GB" sz="1600" dirty="0">
                <a:solidFill>
                  <a:srgbClr val="1E1E1E"/>
                </a:solidFill>
                <a:latin typeface="AktivGrotesk"/>
              </a:rPr>
              <a:t>This helped him win votes in rust-belt states like Michigan, Wisconsin and Pennsylvania, a region where thousands of people have lost jobs over the years</a:t>
            </a:r>
            <a:r>
              <a:rPr lang="en-GB" sz="1600" dirty="0" smtClean="0">
                <a:solidFill>
                  <a:srgbClr val="1E1E1E"/>
                </a:solidFill>
                <a:latin typeface="AktivGrotesk"/>
              </a:rPr>
              <a:t>.</a:t>
            </a:r>
            <a:br>
              <a:rPr lang="en-GB" sz="1600" dirty="0" smtClean="0">
                <a:solidFill>
                  <a:srgbClr val="1E1E1E"/>
                </a:solidFill>
                <a:latin typeface="AktivGrotesk"/>
              </a:rPr>
            </a:br>
            <a:r>
              <a:rPr lang="en-GB" sz="1600" dirty="0">
                <a:solidFill>
                  <a:srgbClr val="1E1E1E"/>
                </a:solidFill>
                <a:latin typeface="AktivGrotesk"/>
              </a:rPr>
              <a:t/>
            </a:r>
            <a:br>
              <a:rPr lang="en-GB" sz="1600" dirty="0">
                <a:solidFill>
                  <a:srgbClr val="1E1E1E"/>
                </a:solidFill>
                <a:latin typeface="AktivGrotesk"/>
              </a:rPr>
            </a:br>
            <a:r>
              <a:rPr lang="en-GB" sz="1600" dirty="0">
                <a:solidFill>
                  <a:srgbClr val="1E1E1E"/>
                </a:solidFill>
                <a:latin typeface="AktivGrotesk"/>
              </a:rPr>
              <a:t>From now on, Trump said, the US will lean towards bilateral trade deals that could be fine-tuned to ensure that Americans do not </a:t>
            </a:r>
            <a:r>
              <a:rPr lang="en-GB" sz="1600" b="1" dirty="0">
                <a:solidFill>
                  <a:srgbClr val="1E1E1E"/>
                </a:solidFill>
                <a:latin typeface="AktivGrotesk"/>
              </a:rPr>
              <a:t>lose jobs because of cheaper imports</a:t>
            </a:r>
            <a:r>
              <a:rPr lang="en-GB" sz="1600" dirty="0" smtClean="0">
                <a:solidFill>
                  <a:srgbClr val="1E1E1E"/>
                </a:solidFill>
                <a:latin typeface="AktivGrotesk"/>
              </a:rPr>
              <a:t>.</a:t>
            </a:r>
            <a:br>
              <a:rPr lang="en-GB" sz="1600" dirty="0" smtClean="0">
                <a:solidFill>
                  <a:srgbClr val="1E1E1E"/>
                </a:solidFill>
                <a:latin typeface="AktivGrotesk"/>
              </a:rPr>
            </a:br>
            <a:r>
              <a:rPr lang="en-GB" sz="1600" dirty="0">
                <a:solidFill>
                  <a:srgbClr val="1E1E1E"/>
                </a:solidFill>
                <a:latin typeface="AktivGrotesk"/>
              </a:rPr>
              <a:t/>
            </a:r>
            <a:br>
              <a:rPr lang="en-GB" sz="1600" dirty="0">
                <a:solidFill>
                  <a:srgbClr val="1E1E1E"/>
                </a:solidFill>
                <a:latin typeface="AktivGrotesk"/>
              </a:rPr>
            </a:br>
            <a:r>
              <a:rPr lang="en-GB" sz="1600" dirty="0">
                <a:solidFill>
                  <a:srgbClr val="1E1E1E"/>
                </a:solidFill>
                <a:latin typeface="AktivGrotesk"/>
              </a:rPr>
              <a:t>But proponents of the trade pact believe that jobs were lost due to </a:t>
            </a:r>
            <a:r>
              <a:rPr lang="en-GB" sz="1600" dirty="0">
                <a:solidFill>
                  <a:srgbClr val="0083EC"/>
                </a:solidFill>
                <a:latin typeface="AktivGrotesk"/>
                <a:hlinkClick r:id="rId2"/>
              </a:rPr>
              <a:t>automation</a:t>
            </a:r>
            <a:r>
              <a:rPr lang="en-GB" sz="1600" dirty="0">
                <a:solidFill>
                  <a:srgbClr val="1E1E1E"/>
                </a:solidFill>
                <a:latin typeface="AktivGrotesk"/>
              </a:rPr>
              <a:t> – machines performing more work – and not because companies moved production abroad.</a:t>
            </a:r>
            <a:br>
              <a:rPr lang="en-GB" sz="1600" dirty="0">
                <a:solidFill>
                  <a:srgbClr val="1E1E1E"/>
                </a:solidFill>
                <a:latin typeface="AktivGrotesk"/>
              </a:rPr>
            </a:br>
            <a:r>
              <a:rPr lang="en-GB" sz="1600" dirty="0">
                <a:solidFill>
                  <a:srgbClr val="1E1E1E"/>
                </a:solidFill>
                <a:latin typeface="AktivGrotesk"/>
              </a:rPr>
              <a:t>Also, they point out that everything from aircraft to clothes are now manufactured using components and raw material supplied by different countries, making a deal like TPP profitable.</a:t>
            </a:r>
            <a:br>
              <a:rPr lang="en-GB" sz="1600" dirty="0">
                <a:solidFill>
                  <a:srgbClr val="1E1E1E"/>
                </a:solidFill>
                <a:latin typeface="AktivGrotesk"/>
              </a:rPr>
            </a:br>
            <a:endParaRPr lang="en-GB" sz="1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5991225" cy="5127783"/>
          </a:xfrm>
        </p:spPr>
      </p:pic>
      <p:sp>
        <p:nvSpPr>
          <p:cNvPr id="5" name="TextBox 4"/>
          <p:cNvSpPr txBox="1"/>
          <p:nvPr/>
        </p:nvSpPr>
        <p:spPr>
          <a:xfrm>
            <a:off x="114300" y="5505450"/>
            <a:ext cx="5124450" cy="923330"/>
          </a:xfrm>
          <a:prstGeom prst="rect">
            <a:avLst/>
          </a:prstGeom>
          <a:noFill/>
        </p:spPr>
        <p:txBody>
          <a:bodyPr wrap="square" rtlCol="0">
            <a:spAutoFit/>
          </a:bodyPr>
          <a:lstStyle/>
          <a:p>
            <a:r>
              <a:rPr lang="en-GB" dirty="0">
                <a:hlinkClick r:id="rId4"/>
              </a:rPr>
              <a:t>Why Trump Killed TPP — And Why It Matters To You (nbcnews.com</a:t>
            </a:r>
            <a:r>
              <a:rPr lang="en-GB" dirty="0" smtClean="0">
                <a:hlinkClick r:id="rId4"/>
              </a:rPr>
              <a:t>)</a:t>
            </a:r>
            <a:endParaRPr lang="en-GB" dirty="0" smtClean="0"/>
          </a:p>
          <a:p>
            <a:endParaRPr lang="en-GB" dirty="0"/>
          </a:p>
        </p:txBody>
      </p:sp>
    </p:spTree>
    <p:extLst>
      <p:ext uri="{BB962C8B-B14F-4D97-AF65-F5344CB8AC3E}">
        <p14:creationId xmlns:p14="http://schemas.microsoft.com/office/powerpoint/2010/main" val="638629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3431D-E81D-4560-B0D2-0DE35231610B}"/>
              </a:ext>
            </a:extLst>
          </p:cNvPr>
          <p:cNvSpPr>
            <a:spLocks noGrp="1"/>
          </p:cNvSpPr>
          <p:nvPr>
            <p:ph type="title"/>
          </p:nvPr>
        </p:nvSpPr>
        <p:spPr/>
        <p:txBody>
          <a:bodyPr/>
          <a:lstStyle/>
          <a:p>
            <a:r>
              <a:rPr lang="en-GB" dirty="0"/>
              <a:t>China</a:t>
            </a:r>
          </a:p>
        </p:txBody>
      </p:sp>
      <p:sp>
        <p:nvSpPr>
          <p:cNvPr id="3" name="Text Placeholder 2">
            <a:extLst>
              <a:ext uri="{FF2B5EF4-FFF2-40B4-BE49-F238E27FC236}">
                <a16:creationId xmlns:a16="http://schemas.microsoft.com/office/drawing/2014/main" id="{E4073C0C-6B89-48D5-9281-A5D4A305BE2E}"/>
              </a:ext>
            </a:extLst>
          </p:cNvPr>
          <p:cNvSpPr>
            <a:spLocks noGrp="1"/>
          </p:cNvSpPr>
          <p:nvPr>
            <p:ph type="body" idx="1"/>
          </p:nvPr>
        </p:nvSpPr>
        <p:spPr>
          <a:xfrm>
            <a:off x="1261641" y="5020055"/>
            <a:ext cx="10185291" cy="1635387"/>
          </a:xfrm>
        </p:spPr>
        <p:txBody>
          <a:bodyPr>
            <a:normAutofit/>
          </a:bodyPr>
          <a:lstStyle/>
          <a:p>
            <a:r>
              <a:rPr lang="en-GB" dirty="0"/>
              <a:t>A case study of expanding trade and changing trade relationships.  Several thousands of TNCs have outsourced to China, making it a hub for manufacturing. While this has largely benefitted the Chinese economy, there have been concerns over the social well-being of workers and impacts of outsourcing on environmental sustainability.</a:t>
            </a:r>
          </a:p>
        </p:txBody>
      </p:sp>
    </p:spTree>
    <p:extLst>
      <p:ext uri="{BB962C8B-B14F-4D97-AF65-F5344CB8AC3E}">
        <p14:creationId xmlns:p14="http://schemas.microsoft.com/office/powerpoint/2010/main" val="2059643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0C780D-043D-7F43-8162-70444DD35378}"/>
              </a:ext>
            </a:extLst>
          </p:cNvPr>
          <p:cNvSpPr>
            <a:spLocks noGrp="1"/>
          </p:cNvSpPr>
          <p:nvPr>
            <p:ph type="title"/>
          </p:nvPr>
        </p:nvSpPr>
        <p:spPr/>
        <p:txBody>
          <a:bodyPr/>
          <a:lstStyle/>
          <a:p>
            <a:r>
              <a:rPr lang="en-US" dirty="0"/>
              <a:t>The role of china in </a:t>
            </a:r>
            <a:r>
              <a:rPr lang="en-US" dirty="0" err="1"/>
              <a:t>africa</a:t>
            </a:r>
            <a:endParaRPr lang="en-US" dirty="0"/>
          </a:p>
        </p:txBody>
      </p:sp>
      <p:pic>
        <p:nvPicPr>
          <p:cNvPr id="4" name="Content Placeholder 3">
            <a:extLst>
              <a:ext uri="{FF2B5EF4-FFF2-40B4-BE49-F238E27FC236}">
                <a16:creationId xmlns:a16="http://schemas.microsoft.com/office/drawing/2014/main" id="{B7FC3B08-247B-8C44-80AE-3C2A83CC8B6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41960" y="133109"/>
            <a:ext cx="6573420" cy="6591782"/>
          </a:xfrm>
          <a:prstGeom prst="rect">
            <a:avLst/>
          </a:prstGeom>
        </p:spPr>
      </p:pic>
      <p:sp>
        <p:nvSpPr>
          <p:cNvPr id="5" name="Text Placeholder 4">
            <a:extLst>
              <a:ext uri="{FF2B5EF4-FFF2-40B4-BE49-F238E27FC236}">
                <a16:creationId xmlns:a16="http://schemas.microsoft.com/office/drawing/2014/main" id="{B98F88A0-A0C3-A344-98EE-F182D0C209B9}"/>
              </a:ext>
            </a:extLst>
          </p:cNvPr>
          <p:cNvSpPr>
            <a:spLocks noGrp="1"/>
          </p:cNvSpPr>
          <p:nvPr>
            <p:ph type="body" sz="half" idx="2"/>
          </p:nvPr>
        </p:nvSpPr>
        <p:spPr>
          <a:xfrm>
            <a:off x="8549640" y="2423160"/>
            <a:ext cx="3200400" cy="2209704"/>
          </a:xfrm>
        </p:spPr>
        <p:txBody>
          <a:bodyPr>
            <a:noAutofit/>
          </a:bodyPr>
          <a:lstStyle/>
          <a:p>
            <a:r>
              <a:rPr lang="en-US" sz="1800" dirty="0"/>
              <a:t>The rapid </a:t>
            </a:r>
            <a:r>
              <a:rPr lang="en-US" sz="1800" dirty="0" err="1"/>
              <a:t>industrialisation</a:t>
            </a:r>
            <a:r>
              <a:rPr lang="en-US" sz="1800" dirty="0"/>
              <a:t> of China has offered opportunities for some regions, particularly Africa, to improve terms of trade(the cost of goods that a country has to import, compared with the price at which they can sell the goods they export.) but this is not an equal power relationship.</a:t>
            </a:r>
          </a:p>
          <a:p>
            <a:endParaRPr lang="en-US" sz="1800" dirty="0"/>
          </a:p>
        </p:txBody>
      </p:sp>
      <p:sp>
        <p:nvSpPr>
          <p:cNvPr id="2" name="Rectangle 1">
            <a:extLst>
              <a:ext uri="{FF2B5EF4-FFF2-40B4-BE49-F238E27FC236}">
                <a16:creationId xmlns:a16="http://schemas.microsoft.com/office/drawing/2014/main" id="{36D331D8-B0CF-2F46-91B0-891D37BF77AF}"/>
              </a:ext>
            </a:extLst>
          </p:cNvPr>
          <p:cNvSpPr/>
          <p:nvPr/>
        </p:nvSpPr>
        <p:spPr>
          <a:xfrm>
            <a:off x="8436423" y="5898636"/>
            <a:ext cx="3848174" cy="923330"/>
          </a:xfrm>
          <a:prstGeom prst="rect">
            <a:avLst/>
          </a:prstGeom>
        </p:spPr>
        <p:txBody>
          <a:bodyPr wrap="square">
            <a:spAutoFit/>
          </a:bodyPr>
          <a:lstStyle/>
          <a:p>
            <a:r>
              <a:rPr lang="en-US" dirty="0">
                <a:hlinkClick r:id="rId3"/>
              </a:rPr>
              <a:t>https://www.youtube.com/watch?v=d4EkznawTXg</a:t>
            </a:r>
            <a:endParaRPr lang="en-US" dirty="0"/>
          </a:p>
          <a:p>
            <a:endParaRPr lang="en-US" dirty="0"/>
          </a:p>
        </p:txBody>
      </p:sp>
      <p:sp>
        <p:nvSpPr>
          <p:cNvPr id="6" name="Rectangle 5">
            <a:extLst>
              <a:ext uri="{FF2B5EF4-FFF2-40B4-BE49-F238E27FC236}">
                <a16:creationId xmlns:a16="http://schemas.microsoft.com/office/drawing/2014/main" id="{08E99DA8-51D9-B041-B15D-A03862ECA1D4}"/>
              </a:ext>
            </a:extLst>
          </p:cNvPr>
          <p:cNvSpPr/>
          <p:nvPr/>
        </p:nvSpPr>
        <p:spPr>
          <a:xfrm>
            <a:off x="8300503" y="173735"/>
            <a:ext cx="3773424" cy="1200329"/>
          </a:xfrm>
          <a:prstGeom prst="rect">
            <a:avLst/>
          </a:prstGeom>
        </p:spPr>
        <p:txBody>
          <a:bodyPr wrap="square">
            <a:spAutoFit/>
          </a:bodyPr>
          <a:lstStyle/>
          <a:p>
            <a:r>
              <a:rPr lang="en-US" dirty="0">
                <a:hlinkClick r:id="rId4"/>
              </a:rPr>
              <a:t>https://www.newsweek.com/china-us-wants-world-itself-thats-why-cant-accept-beijing-role-africa-861019</a:t>
            </a:r>
            <a:r>
              <a:rPr lang="en-US" dirty="0"/>
              <a:t> </a:t>
            </a:r>
          </a:p>
        </p:txBody>
      </p:sp>
    </p:spTree>
    <p:extLst>
      <p:ext uri="{BB962C8B-B14F-4D97-AF65-F5344CB8AC3E}">
        <p14:creationId xmlns:p14="http://schemas.microsoft.com/office/powerpoint/2010/main" val="4193389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E91784-C7A8-314B-8256-52237A24E0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800" y="479316"/>
            <a:ext cx="4312800" cy="4042284"/>
          </a:xfrm>
          <a:prstGeom prst="rect">
            <a:avLst/>
          </a:prstGeom>
        </p:spPr>
      </p:pic>
      <p:pic>
        <p:nvPicPr>
          <p:cNvPr id="6" name="Picture 5">
            <a:extLst>
              <a:ext uri="{FF2B5EF4-FFF2-40B4-BE49-F238E27FC236}">
                <a16:creationId xmlns:a16="http://schemas.microsoft.com/office/drawing/2014/main" id="{8A1BCB9C-7EC0-AF48-B414-F190B295BD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096"/>
          <a:stretch/>
        </p:blipFill>
        <p:spPr>
          <a:xfrm>
            <a:off x="5533976" y="352800"/>
            <a:ext cx="4497241" cy="2750400"/>
          </a:xfrm>
          <a:prstGeom prst="rect">
            <a:avLst/>
          </a:prstGeom>
        </p:spPr>
      </p:pic>
      <p:pic>
        <p:nvPicPr>
          <p:cNvPr id="7" name="Picture 6">
            <a:extLst>
              <a:ext uri="{FF2B5EF4-FFF2-40B4-BE49-F238E27FC236}">
                <a16:creationId xmlns:a16="http://schemas.microsoft.com/office/drawing/2014/main" id="{B2FC1A9D-A9A5-254E-A348-3DD485F1DA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4473" y="2936240"/>
            <a:ext cx="3956245" cy="692560"/>
          </a:xfrm>
          <a:prstGeom prst="rect">
            <a:avLst/>
          </a:prstGeom>
        </p:spPr>
      </p:pic>
      <p:pic>
        <p:nvPicPr>
          <p:cNvPr id="8" name="Picture 7">
            <a:extLst>
              <a:ext uri="{FF2B5EF4-FFF2-40B4-BE49-F238E27FC236}">
                <a16:creationId xmlns:a16="http://schemas.microsoft.com/office/drawing/2014/main" id="{A9EFEE77-F1C0-054D-87AA-00C3209023F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60658" y="4521600"/>
            <a:ext cx="11042764" cy="1807200"/>
          </a:xfrm>
          <a:prstGeom prst="rect">
            <a:avLst/>
          </a:prstGeom>
        </p:spPr>
      </p:pic>
      <p:sp>
        <p:nvSpPr>
          <p:cNvPr id="2" name="TextBox 1">
            <a:extLst>
              <a:ext uri="{FF2B5EF4-FFF2-40B4-BE49-F238E27FC236}">
                <a16:creationId xmlns:a16="http://schemas.microsoft.com/office/drawing/2014/main" id="{5B1BE6F7-5D25-40AE-8388-78A82DF027DC}"/>
              </a:ext>
            </a:extLst>
          </p:cNvPr>
          <p:cNvSpPr txBox="1"/>
          <p:nvPr/>
        </p:nvSpPr>
        <p:spPr>
          <a:xfrm>
            <a:off x="9453601" y="479316"/>
            <a:ext cx="2455200" cy="646331"/>
          </a:xfrm>
          <a:prstGeom prst="rect">
            <a:avLst/>
          </a:prstGeom>
          <a:noFill/>
        </p:spPr>
        <p:txBody>
          <a:bodyPr wrap="square" rtlCol="0">
            <a:spAutoFit/>
          </a:bodyPr>
          <a:lstStyle/>
          <a:p>
            <a:r>
              <a:rPr lang="en-GB" dirty="0"/>
              <a:t>Supporting industrial expansion in China</a:t>
            </a:r>
          </a:p>
        </p:txBody>
      </p:sp>
      <p:cxnSp>
        <p:nvCxnSpPr>
          <p:cNvPr id="4" name="Straight Arrow Connector 3">
            <a:extLst>
              <a:ext uri="{FF2B5EF4-FFF2-40B4-BE49-F238E27FC236}">
                <a16:creationId xmlns:a16="http://schemas.microsoft.com/office/drawing/2014/main" id="{0F747067-4B26-4AED-B621-4110214A1606}"/>
              </a:ext>
            </a:extLst>
          </p:cNvPr>
          <p:cNvCxnSpPr/>
          <p:nvPr/>
        </p:nvCxnSpPr>
        <p:spPr>
          <a:xfrm flipH="1">
            <a:off x="9760718" y="1125647"/>
            <a:ext cx="1622482" cy="602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410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6C9717-F55A-8F4C-88D3-931D9BF013A1}"/>
              </a:ext>
            </a:extLst>
          </p:cNvPr>
          <p:cNvSpPr>
            <a:spLocks noGrp="1"/>
          </p:cNvSpPr>
          <p:nvPr>
            <p:ph type="title"/>
          </p:nvPr>
        </p:nvSpPr>
        <p:spPr>
          <a:xfrm>
            <a:off x="8421624" y="0"/>
            <a:ext cx="3200400" cy="1737360"/>
          </a:xfrm>
        </p:spPr>
        <p:txBody>
          <a:bodyPr/>
          <a:lstStyle/>
          <a:p>
            <a:r>
              <a:rPr lang="en-US" dirty="0"/>
              <a:t>Role of china in </a:t>
            </a:r>
            <a:r>
              <a:rPr lang="en-US" dirty="0" err="1"/>
              <a:t>africa</a:t>
            </a:r>
            <a:endParaRPr lang="en-US" dirty="0"/>
          </a:p>
        </p:txBody>
      </p:sp>
      <p:pic>
        <p:nvPicPr>
          <p:cNvPr id="8" name="Content Placeholder 7">
            <a:extLst>
              <a:ext uri="{FF2B5EF4-FFF2-40B4-BE49-F238E27FC236}">
                <a16:creationId xmlns:a16="http://schemas.microsoft.com/office/drawing/2014/main" id="{C7198860-031F-0C49-9524-73CA6B74DDC1}"/>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13805"/>
          <a:stretch/>
        </p:blipFill>
        <p:spPr>
          <a:xfrm>
            <a:off x="115656" y="4442791"/>
            <a:ext cx="5584586" cy="2333293"/>
          </a:xfrm>
          <a:prstGeom prst="rect">
            <a:avLst/>
          </a:prstGeom>
        </p:spPr>
      </p:pic>
      <p:sp>
        <p:nvSpPr>
          <p:cNvPr id="13" name="Text Placeholder 12">
            <a:extLst>
              <a:ext uri="{FF2B5EF4-FFF2-40B4-BE49-F238E27FC236}">
                <a16:creationId xmlns:a16="http://schemas.microsoft.com/office/drawing/2014/main" id="{6DB042BF-8C35-384E-A192-B1B5AAD57B46}"/>
              </a:ext>
            </a:extLst>
          </p:cNvPr>
          <p:cNvSpPr>
            <a:spLocks noGrp="1"/>
          </p:cNvSpPr>
          <p:nvPr>
            <p:ph type="body" sz="half" idx="2"/>
          </p:nvPr>
        </p:nvSpPr>
        <p:spPr>
          <a:xfrm>
            <a:off x="8421624" y="1969635"/>
            <a:ext cx="3654720" cy="4229283"/>
          </a:xfrm>
        </p:spPr>
        <p:txBody>
          <a:bodyPr>
            <a:normAutofit fontScale="77500" lnSpcReduction="20000"/>
          </a:bodyPr>
          <a:lstStyle/>
          <a:p>
            <a:r>
              <a:rPr lang="en-US" sz="1800" b="1" dirty="0">
                <a:solidFill>
                  <a:srgbClr val="0070C0"/>
                </a:solidFill>
              </a:rPr>
              <a:t>TASK: </a:t>
            </a:r>
            <a:r>
              <a:rPr lang="en-US" sz="1800" b="1" dirty="0" err="1">
                <a:solidFill>
                  <a:srgbClr val="0070C0"/>
                </a:solidFill>
              </a:rPr>
              <a:t>S</a:t>
            </a:r>
            <a:r>
              <a:rPr lang="en-US" sz="1600" b="1" dirty="0" err="1">
                <a:solidFill>
                  <a:srgbClr val="0070C0"/>
                </a:solidFill>
              </a:rPr>
              <a:t>ummarise</a:t>
            </a:r>
            <a:r>
              <a:rPr lang="en-US" sz="1600" b="1" dirty="0">
                <a:solidFill>
                  <a:srgbClr val="0070C0"/>
                </a:solidFill>
              </a:rPr>
              <a:t> the role of China in world trade:</a:t>
            </a:r>
          </a:p>
          <a:p>
            <a:r>
              <a:rPr lang="en-GB" sz="1600" dirty="0">
                <a:solidFill>
                  <a:srgbClr val="0070C0"/>
                </a:solidFill>
              </a:rPr>
              <a:t>How are China’s trading patterns and relationships changing? Complete the table in your booklets.</a:t>
            </a:r>
          </a:p>
          <a:p>
            <a:r>
              <a:rPr lang="en-US" sz="1600" dirty="0">
                <a:solidFill>
                  <a:srgbClr val="0070C0"/>
                </a:solidFill>
              </a:rPr>
              <a:t>Refer to page 304 in Hodder textbook to help you and Oxford page 19 – China </a:t>
            </a:r>
          </a:p>
          <a:p>
            <a:endParaRPr lang="en-US" sz="1600" dirty="0">
              <a:solidFill>
                <a:srgbClr val="0070C0"/>
              </a:solidFill>
            </a:endParaRPr>
          </a:p>
          <a:p>
            <a:r>
              <a:rPr lang="en-GB" sz="1600" dirty="0"/>
              <a:t>Great videos:</a:t>
            </a:r>
          </a:p>
          <a:p>
            <a:r>
              <a:rPr lang="en-GB" sz="1600" dirty="0"/>
              <a:t>BBC Two - Africa with Ade </a:t>
            </a:r>
            <a:r>
              <a:rPr lang="en-GB" sz="1600" dirty="0" err="1"/>
              <a:t>Adepitan</a:t>
            </a:r>
            <a:r>
              <a:rPr lang="en-GB" sz="1600" dirty="0"/>
              <a:t>, Series 1, Episode 4 - minutes 38-47 is relevant on Chinese Investment into Mozambique : 16121:</a:t>
            </a:r>
          </a:p>
          <a:p>
            <a:r>
              <a:rPr lang="en-GB" sz="1600" dirty="0">
                <a:hlinkClick r:id="rId3"/>
              </a:rPr>
              <a:t>https://estream.godalming.ac.uk:444/View.aspx?id=16121~58~PtuPhnd3y8</a:t>
            </a:r>
            <a:endParaRPr lang="en-GB" sz="1600" dirty="0"/>
          </a:p>
          <a:p>
            <a:r>
              <a:rPr lang="en-GB" sz="1600" dirty="0"/>
              <a:t> Or</a:t>
            </a:r>
          </a:p>
          <a:p>
            <a:r>
              <a:rPr lang="en-GB" sz="1600" dirty="0">
                <a:hlinkClick r:id="rId4"/>
              </a:rPr>
              <a:t>https://www.bbc.co.uk/programmes/m0002tdd</a:t>
            </a:r>
            <a:endParaRPr lang="en-GB" sz="1600" dirty="0"/>
          </a:p>
          <a:p>
            <a:r>
              <a:rPr lang="en-US" sz="1600" dirty="0">
                <a:solidFill>
                  <a:srgbClr val="0070C0"/>
                </a:solidFill>
              </a:rPr>
              <a:t>‘When China Met Africa’: China’s influence in Zambia </a:t>
            </a:r>
            <a:r>
              <a:rPr lang="en-US" sz="1600" dirty="0">
                <a:solidFill>
                  <a:srgbClr val="0070C0"/>
                </a:solidFill>
                <a:hlinkClick r:id="rId5"/>
              </a:rPr>
              <a:t>https://estream.godalming.ac.uk:444/View.aspx?id=7715~4u~vD7gUIN3</a:t>
            </a:r>
            <a:r>
              <a:rPr lang="en-US" sz="1600" dirty="0">
                <a:solidFill>
                  <a:srgbClr val="0070C0"/>
                </a:solidFill>
              </a:rPr>
              <a:t> </a:t>
            </a:r>
          </a:p>
          <a:p>
            <a:endParaRPr lang="en-US" sz="1600" dirty="0">
              <a:solidFill>
                <a:srgbClr val="0070C0"/>
              </a:solidFill>
            </a:endParaRPr>
          </a:p>
        </p:txBody>
      </p:sp>
      <p:pic>
        <p:nvPicPr>
          <p:cNvPr id="14" name="Picture 13">
            <a:extLst>
              <a:ext uri="{FF2B5EF4-FFF2-40B4-BE49-F238E27FC236}">
                <a16:creationId xmlns:a16="http://schemas.microsoft.com/office/drawing/2014/main" id="{68191BE6-7D07-A444-BFEA-7024601ACF6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656" y="0"/>
            <a:ext cx="4846682" cy="4442791"/>
          </a:xfrm>
          <a:prstGeom prst="rect">
            <a:avLst/>
          </a:prstGeom>
        </p:spPr>
      </p:pic>
    </p:spTree>
    <p:extLst>
      <p:ext uri="{BB962C8B-B14F-4D97-AF65-F5344CB8AC3E}">
        <p14:creationId xmlns:p14="http://schemas.microsoft.com/office/powerpoint/2010/main" val="3466265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DB4604-6907-4ACA-A188-F077EA1FAD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38146" y="209099"/>
            <a:ext cx="10115708" cy="6648901"/>
          </a:xfrm>
          <a:prstGeom prst="rect">
            <a:avLst/>
          </a:prstGeom>
        </p:spPr>
      </p:pic>
      <p:sp>
        <p:nvSpPr>
          <p:cNvPr id="3" name="TextBox 2">
            <a:extLst>
              <a:ext uri="{FF2B5EF4-FFF2-40B4-BE49-F238E27FC236}">
                <a16:creationId xmlns:a16="http://schemas.microsoft.com/office/drawing/2014/main" id="{94772B48-AA5D-44D6-A02F-19EE5CA58D4A}"/>
              </a:ext>
            </a:extLst>
          </p:cNvPr>
          <p:cNvSpPr txBox="1"/>
          <p:nvPr/>
        </p:nvSpPr>
        <p:spPr>
          <a:xfrm>
            <a:off x="1224000" y="468000"/>
            <a:ext cx="2764799" cy="1815882"/>
          </a:xfrm>
          <a:prstGeom prst="rect">
            <a:avLst/>
          </a:prstGeom>
          <a:noFill/>
        </p:spPr>
        <p:txBody>
          <a:bodyPr wrap="square" rtlCol="0">
            <a:spAutoFit/>
          </a:bodyPr>
          <a:lstStyle/>
          <a:p>
            <a:r>
              <a:rPr lang="en-GB" sz="1600" dirty="0">
                <a:solidFill>
                  <a:srgbClr val="0070C0"/>
                </a:solidFill>
              </a:rPr>
              <a:t>China’s phenomenal economic growth rate in the last 25 years has been based on the expansion of manufacturing of consumer goods for richer ‘Western’ countries </a:t>
            </a:r>
          </a:p>
        </p:txBody>
      </p:sp>
      <p:sp>
        <p:nvSpPr>
          <p:cNvPr id="4" name="TextBox 3">
            <a:extLst>
              <a:ext uri="{FF2B5EF4-FFF2-40B4-BE49-F238E27FC236}">
                <a16:creationId xmlns:a16="http://schemas.microsoft.com/office/drawing/2014/main" id="{CB4ECA40-C1C3-46A0-A87C-2A4D3183F4F1}"/>
              </a:ext>
            </a:extLst>
          </p:cNvPr>
          <p:cNvSpPr txBox="1"/>
          <p:nvPr/>
        </p:nvSpPr>
        <p:spPr>
          <a:xfrm>
            <a:off x="1166399" y="4731600"/>
            <a:ext cx="2764799" cy="1815882"/>
          </a:xfrm>
          <a:prstGeom prst="rect">
            <a:avLst/>
          </a:prstGeom>
          <a:noFill/>
        </p:spPr>
        <p:txBody>
          <a:bodyPr wrap="square" rtlCol="0">
            <a:spAutoFit/>
          </a:bodyPr>
          <a:lstStyle/>
          <a:p>
            <a:r>
              <a:rPr lang="en-GB" sz="1600" dirty="0">
                <a:solidFill>
                  <a:srgbClr val="FF0000"/>
                </a:solidFill>
              </a:rPr>
              <a:t>China’s influence as an economic superpower has enabled the Chinese to spread their wealth and influence by investing in other parts of the world, including in Africa.</a:t>
            </a:r>
          </a:p>
        </p:txBody>
      </p:sp>
    </p:spTree>
    <p:extLst>
      <p:ext uri="{BB962C8B-B14F-4D97-AF65-F5344CB8AC3E}">
        <p14:creationId xmlns:p14="http://schemas.microsoft.com/office/powerpoint/2010/main" val="1141406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3B00A-96A3-A84F-873B-D346E002E877}"/>
              </a:ext>
            </a:extLst>
          </p:cNvPr>
          <p:cNvSpPr>
            <a:spLocks noGrp="1"/>
          </p:cNvSpPr>
          <p:nvPr>
            <p:ph type="title"/>
          </p:nvPr>
        </p:nvSpPr>
        <p:spPr/>
        <p:txBody>
          <a:bodyPr/>
          <a:lstStyle/>
          <a:p>
            <a:r>
              <a:rPr lang="en-US" dirty="0" err="1"/>
              <a:t>Ldes</a:t>
            </a:r>
            <a:r>
              <a:rPr lang="en-US" dirty="0"/>
              <a:t> and world trade</a:t>
            </a:r>
          </a:p>
        </p:txBody>
      </p:sp>
      <p:sp>
        <p:nvSpPr>
          <p:cNvPr id="3" name="Text Placeholder 2">
            <a:extLst>
              <a:ext uri="{FF2B5EF4-FFF2-40B4-BE49-F238E27FC236}">
                <a16:creationId xmlns:a16="http://schemas.microsoft.com/office/drawing/2014/main" id="{D9148F27-0845-814F-A78C-4A74834BDB2A}"/>
              </a:ext>
            </a:extLst>
          </p:cNvPr>
          <p:cNvSpPr>
            <a:spLocks noGrp="1"/>
          </p:cNvSpPr>
          <p:nvPr>
            <p:ph type="body" idx="1"/>
          </p:nvPr>
        </p:nvSpPr>
        <p:spPr/>
        <p:txBody>
          <a:bodyPr/>
          <a:lstStyle/>
          <a:p>
            <a:r>
              <a:rPr lang="en-GB" dirty="0">
                <a:latin typeface="Rockwell (Body)"/>
              </a:rPr>
              <a:t>Less Developed Economies (LDEs)or Low Income Countries (LICs) are increasing their role in global trade, forming their own trade blocs (e.g. MERCOSUR in South America).</a:t>
            </a:r>
          </a:p>
        </p:txBody>
      </p:sp>
    </p:spTree>
    <p:extLst>
      <p:ext uri="{BB962C8B-B14F-4D97-AF65-F5344CB8AC3E}">
        <p14:creationId xmlns:p14="http://schemas.microsoft.com/office/powerpoint/2010/main" val="1440976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A683-EADE-4458-92C0-E3933B060C46}"/>
              </a:ext>
            </a:extLst>
          </p:cNvPr>
          <p:cNvSpPr>
            <a:spLocks noGrp="1"/>
          </p:cNvSpPr>
          <p:nvPr>
            <p:ph type="title"/>
          </p:nvPr>
        </p:nvSpPr>
        <p:spPr>
          <a:xfrm>
            <a:off x="346800" y="-140943"/>
            <a:ext cx="10806000" cy="1147940"/>
          </a:xfrm>
        </p:spPr>
        <p:txBody>
          <a:bodyPr/>
          <a:lstStyle/>
          <a:p>
            <a:r>
              <a:rPr lang="en-GB" dirty="0"/>
              <a:t>Low Income Countries and world trade</a:t>
            </a:r>
          </a:p>
        </p:txBody>
      </p:sp>
      <p:pic>
        <p:nvPicPr>
          <p:cNvPr id="4" name="Content Placeholder 3">
            <a:extLst>
              <a:ext uri="{FF2B5EF4-FFF2-40B4-BE49-F238E27FC236}">
                <a16:creationId xmlns:a16="http://schemas.microsoft.com/office/drawing/2014/main" id="{E5180561-B245-48B5-84CA-2A2789F3FAEF}"/>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1659" y="886710"/>
            <a:ext cx="11476282" cy="5084580"/>
          </a:xfrm>
          <a:prstGeom prst="rect">
            <a:avLst/>
          </a:prstGeom>
        </p:spPr>
      </p:pic>
      <p:sp>
        <p:nvSpPr>
          <p:cNvPr id="5" name="TextBox 4">
            <a:extLst>
              <a:ext uri="{FF2B5EF4-FFF2-40B4-BE49-F238E27FC236}">
                <a16:creationId xmlns:a16="http://schemas.microsoft.com/office/drawing/2014/main" id="{E8E5AAAC-7361-4C90-AE47-5386A1182F3F}"/>
              </a:ext>
            </a:extLst>
          </p:cNvPr>
          <p:cNvSpPr txBox="1"/>
          <p:nvPr/>
        </p:nvSpPr>
        <p:spPr>
          <a:xfrm>
            <a:off x="454874" y="6211669"/>
            <a:ext cx="10844934" cy="646331"/>
          </a:xfrm>
          <a:prstGeom prst="rect">
            <a:avLst/>
          </a:prstGeom>
          <a:noFill/>
        </p:spPr>
        <p:txBody>
          <a:bodyPr wrap="square" rtlCol="0">
            <a:spAutoFit/>
          </a:bodyPr>
          <a:lstStyle/>
          <a:p>
            <a:r>
              <a:rPr lang="en-GB" dirty="0">
                <a:solidFill>
                  <a:srgbClr val="0070C0"/>
                </a:solidFill>
              </a:rPr>
              <a:t>See pages 304 to 305 in Hodder on Latin America and trade blocs. MERCOSUR – the EU and North America are its main markets.</a:t>
            </a:r>
          </a:p>
        </p:txBody>
      </p:sp>
      <p:sp>
        <p:nvSpPr>
          <p:cNvPr id="6" name="Rectangle 5">
            <a:extLst>
              <a:ext uri="{FF2B5EF4-FFF2-40B4-BE49-F238E27FC236}">
                <a16:creationId xmlns:a16="http://schemas.microsoft.com/office/drawing/2014/main" id="{B8FF84FA-CEB3-1547-B7D4-FBCE9C62198E}"/>
              </a:ext>
            </a:extLst>
          </p:cNvPr>
          <p:cNvSpPr/>
          <p:nvPr/>
        </p:nvSpPr>
        <p:spPr>
          <a:xfrm>
            <a:off x="8444265" y="2462521"/>
            <a:ext cx="3206327" cy="246221"/>
          </a:xfrm>
          <a:prstGeom prst="rect">
            <a:avLst/>
          </a:prstGeom>
        </p:spPr>
        <p:txBody>
          <a:bodyPr wrap="none">
            <a:spAutoFit/>
          </a:bodyPr>
          <a:lstStyle/>
          <a:p>
            <a:r>
              <a:rPr lang="en-GB" sz="1000" dirty="0">
                <a:hlinkClick r:id="rId3"/>
              </a:rPr>
              <a:t>https://www.youtube.com/watch?v=GRh8s6zb1bg</a:t>
            </a:r>
            <a:r>
              <a:rPr lang="en-GB" sz="1000" dirty="0"/>
              <a:t> </a:t>
            </a:r>
          </a:p>
        </p:txBody>
      </p:sp>
      <p:sp>
        <p:nvSpPr>
          <p:cNvPr id="7" name="TextBox 6">
            <a:extLst>
              <a:ext uri="{FF2B5EF4-FFF2-40B4-BE49-F238E27FC236}">
                <a16:creationId xmlns:a16="http://schemas.microsoft.com/office/drawing/2014/main" id="{B3E3261C-6057-AF48-9071-31A2447817FD}"/>
              </a:ext>
            </a:extLst>
          </p:cNvPr>
          <p:cNvSpPr txBox="1"/>
          <p:nvPr/>
        </p:nvSpPr>
        <p:spPr>
          <a:xfrm>
            <a:off x="6658903" y="2284958"/>
            <a:ext cx="5200207" cy="523220"/>
          </a:xfrm>
          <a:prstGeom prst="rect">
            <a:avLst/>
          </a:prstGeom>
          <a:noFill/>
        </p:spPr>
        <p:txBody>
          <a:bodyPr wrap="square" rtlCol="0">
            <a:spAutoFit/>
          </a:bodyPr>
          <a:lstStyle/>
          <a:p>
            <a:r>
              <a:rPr lang="en-GB" sz="1400" dirty="0">
                <a:solidFill>
                  <a:srgbClr val="0070C0"/>
                </a:solidFill>
              </a:rPr>
              <a:t>African countries have low intra-regional trade, and this can hinder their growth:</a:t>
            </a:r>
          </a:p>
        </p:txBody>
      </p:sp>
    </p:spTree>
    <p:extLst>
      <p:ext uri="{BB962C8B-B14F-4D97-AF65-F5344CB8AC3E}">
        <p14:creationId xmlns:p14="http://schemas.microsoft.com/office/powerpoint/2010/main" val="610184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AADC-29FC-2E4B-A417-DEEAF88439B8}"/>
              </a:ext>
            </a:extLst>
          </p:cNvPr>
          <p:cNvSpPr>
            <a:spLocks noGrp="1"/>
          </p:cNvSpPr>
          <p:nvPr>
            <p:ph type="title"/>
          </p:nvPr>
        </p:nvSpPr>
        <p:spPr>
          <a:xfrm>
            <a:off x="8549640" y="393412"/>
            <a:ext cx="3200400" cy="1737360"/>
          </a:xfrm>
        </p:spPr>
        <p:txBody>
          <a:bodyPr>
            <a:normAutofit fontScale="90000"/>
          </a:bodyPr>
          <a:lstStyle/>
          <a:p>
            <a:r>
              <a:rPr lang="en-US" dirty="0"/>
              <a:t>INTERNATIONAL TRADE AND ACCESS TO MARKETS</a:t>
            </a:r>
          </a:p>
        </p:txBody>
      </p:sp>
      <p:sp>
        <p:nvSpPr>
          <p:cNvPr id="3" name="Content Placeholder 2">
            <a:extLst>
              <a:ext uri="{FF2B5EF4-FFF2-40B4-BE49-F238E27FC236}">
                <a16:creationId xmlns:a16="http://schemas.microsoft.com/office/drawing/2014/main" id="{B55F227A-D595-4540-AE4E-1E14128AE61E}"/>
              </a:ext>
            </a:extLst>
          </p:cNvPr>
          <p:cNvSpPr>
            <a:spLocks noGrp="1"/>
          </p:cNvSpPr>
          <p:nvPr>
            <p:ph idx="1"/>
          </p:nvPr>
        </p:nvSpPr>
        <p:spPr>
          <a:xfrm>
            <a:off x="642551" y="1210962"/>
            <a:ext cx="7519087" cy="5455508"/>
          </a:xfrm>
        </p:spPr>
        <p:txBody>
          <a:bodyPr>
            <a:normAutofit/>
          </a:bodyPr>
          <a:lstStyle/>
          <a:p>
            <a:endParaRPr lang="fil-PH" dirty="0">
              <a:latin typeface="Rockwell (Body)"/>
            </a:endParaRPr>
          </a:p>
          <a:p>
            <a:r>
              <a:rPr lang="fil-PH" dirty="0">
                <a:latin typeface="Rockwell (Body)"/>
              </a:rPr>
              <a:t>Students can discuss trading </a:t>
            </a:r>
            <a:r>
              <a:rPr lang="fil-PH" b="1" dirty="0">
                <a:latin typeface="Rockwell (Body)"/>
              </a:rPr>
              <a:t>relationships</a:t>
            </a:r>
            <a:r>
              <a:rPr lang="fil-PH" dirty="0">
                <a:latin typeface="Rockwell (Body)"/>
              </a:rPr>
              <a:t> and patterns between:</a:t>
            </a:r>
          </a:p>
          <a:p>
            <a:pPr lvl="1"/>
            <a:r>
              <a:rPr lang="en-GB" dirty="0">
                <a:latin typeface="Rockwell (Body)"/>
                <a:ea typeface="Times New Roman" panose="02020603050405020304" pitchFamily="18" charset="0"/>
              </a:rPr>
              <a:t>large, </a:t>
            </a:r>
            <a:r>
              <a:rPr lang="en-GB" b="1" dirty="0">
                <a:latin typeface="Rockwell (Body)"/>
                <a:ea typeface="Times New Roman" panose="02020603050405020304" pitchFamily="18" charset="0"/>
              </a:rPr>
              <a:t>highly developed economies (HDE) </a:t>
            </a:r>
            <a:r>
              <a:rPr lang="en-GB" dirty="0">
                <a:latin typeface="Rockwell (Body)"/>
                <a:ea typeface="Times New Roman" panose="02020603050405020304" pitchFamily="18" charset="0"/>
              </a:rPr>
              <a:t>such as the United States, the European Union, </a:t>
            </a:r>
            <a:r>
              <a:rPr lang="en-GB" b="1" dirty="0">
                <a:latin typeface="Rockwell (Body)"/>
                <a:ea typeface="Times New Roman" panose="02020603050405020304" pitchFamily="18" charset="0"/>
              </a:rPr>
              <a:t>emerging major economies (EME) </a:t>
            </a:r>
            <a:r>
              <a:rPr lang="en-GB" dirty="0">
                <a:latin typeface="Rockwell (Body)"/>
                <a:ea typeface="Times New Roman" panose="02020603050405020304" pitchFamily="18" charset="0"/>
              </a:rPr>
              <a:t>such as China and India and smaller, </a:t>
            </a:r>
            <a:r>
              <a:rPr lang="en-GB" b="1" dirty="0">
                <a:latin typeface="Rockwell (Body)"/>
                <a:ea typeface="Times New Roman" panose="02020603050405020304" pitchFamily="18" charset="0"/>
              </a:rPr>
              <a:t>less developed economies (LDE) </a:t>
            </a:r>
            <a:r>
              <a:rPr lang="en-GB" dirty="0">
                <a:latin typeface="Rockwell (Body)"/>
                <a:ea typeface="Times New Roman" panose="02020603050405020304" pitchFamily="18" charset="0"/>
              </a:rPr>
              <a:t>such as those in sub-Saharan Africa, southern Asia and Latin America. </a:t>
            </a:r>
          </a:p>
          <a:p>
            <a:r>
              <a:rPr lang="fil-PH" dirty="0">
                <a:latin typeface="Rockwell (Body)"/>
              </a:rPr>
              <a:t>Students can recognise the unequal nature of world trade and dominance of a few countries, e.g. the role of  Trade Blocs and other multilateral agreements in offering unfair advantages to the few.</a:t>
            </a:r>
          </a:p>
          <a:p>
            <a:r>
              <a:rPr lang="en-GB" dirty="0">
                <a:latin typeface="Rockwell (Body)"/>
              </a:rPr>
              <a:t>The role of China in world trade – research China in Africa – a growing trade relationship offering opportunities for some regions to improve their terms of trade.</a:t>
            </a:r>
          </a:p>
          <a:p>
            <a:r>
              <a:rPr lang="en-GB" dirty="0">
                <a:latin typeface="Rockwell (Body)"/>
              </a:rPr>
              <a:t>LDEs are increasing their role in global trade, forming their own trade blocs (e.g. MERCOSUR in South America).</a:t>
            </a:r>
          </a:p>
          <a:p>
            <a:endParaRPr lang="en-GB" dirty="0">
              <a:latin typeface="Rockwell (Body)"/>
            </a:endParaRPr>
          </a:p>
          <a:p>
            <a:pPr lvl="1"/>
            <a:endParaRPr lang="fil-PH" dirty="0">
              <a:latin typeface="Rockwell (Body)"/>
            </a:endParaRPr>
          </a:p>
          <a:p>
            <a:pPr lvl="1"/>
            <a:endParaRPr lang="fil-PH" dirty="0">
              <a:latin typeface="Rockwell (Body)"/>
            </a:endParaRPr>
          </a:p>
          <a:p>
            <a:pPr lvl="1"/>
            <a:endParaRPr lang="fil-PH" dirty="0">
              <a:latin typeface="Rockwell (Body)"/>
            </a:endParaRPr>
          </a:p>
          <a:p>
            <a:pPr lvl="1"/>
            <a:endParaRPr lang="en-GB" dirty="0">
              <a:latin typeface="Rockwell (Body)"/>
            </a:endParaRPr>
          </a:p>
          <a:p>
            <a:endParaRPr lang="en-GB" dirty="0">
              <a:latin typeface="Rockwell (Body)"/>
            </a:endParaRPr>
          </a:p>
        </p:txBody>
      </p:sp>
      <p:sp>
        <p:nvSpPr>
          <p:cNvPr id="4" name="Text Placeholder 3">
            <a:extLst>
              <a:ext uri="{FF2B5EF4-FFF2-40B4-BE49-F238E27FC236}">
                <a16:creationId xmlns:a16="http://schemas.microsoft.com/office/drawing/2014/main" id="{AA50083B-DD3B-454B-BF75-AEA332F4CFC8}"/>
              </a:ext>
            </a:extLst>
          </p:cNvPr>
          <p:cNvSpPr>
            <a:spLocks noGrp="1"/>
          </p:cNvSpPr>
          <p:nvPr>
            <p:ph type="body" sz="half" idx="2"/>
          </p:nvPr>
        </p:nvSpPr>
        <p:spPr>
          <a:xfrm>
            <a:off x="8549640" y="2423160"/>
            <a:ext cx="3862722" cy="3904488"/>
          </a:xfrm>
        </p:spPr>
        <p:txBody>
          <a:bodyPr>
            <a:noAutofit/>
          </a:bodyPr>
          <a:lstStyle/>
          <a:p>
            <a:r>
              <a:rPr lang="en-US" sz="1600" b="1" dirty="0"/>
              <a:t>KEY WORDS:</a:t>
            </a:r>
          </a:p>
          <a:p>
            <a:r>
              <a:rPr lang="en-US" sz="1600" dirty="0"/>
              <a:t>Terms of trade</a:t>
            </a:r>
          </a:p>
          <a:p>
            <a:r>
              <a:rPr lang="en-US" sz="1600" dirty="0"/>
              <a:t>Trade Bloc</a:t>
            </a:r>
          </a:p>
          <a:p>
            <a:r>
              <a:rPr lang="en-US" sz="1600" dirty="0"/>
              <a:t>Multi-lateral agreement</a:t>
            </a:r>
          </a:p>
          <a:p>
            <a:r>
              <a:rPr lang="en-US" sz="1600" dirty="0"/>
              <a:t>Bilateral agreement</a:t>
            </a:r>
          </a:p>
          <a:p>
            <a:r>
              <a:rPr lang="en-US" sz="1600" dirty="0"/>
              <a:t>Transatlantic Trade and Investment Partnership (TTIP)</a:t>
            </a:r>
          </a:p>
          <a:p>
            <a:r>
              <a:rPr lang="en-US" sz="1600" dirty="0"/>
              <a:t>Trans Pacific Partnership (TPP)</a:t>
            </a:r>
          </a:p>
          <a:p>
            <a:r>
              <a:rPr lang="en-US" sz="1600" dirty="0"/>
              <a:t>Anti </a:t>
            </a:r>
            <a:r>
              <a:rPr lang="en-US" sz="1600" dirty="0" err="1"/>
              <a:t>globalisation</a:t>
            </a:r>
            <a:endParaRPr lang="en-US" sz="1600" dirty="0"/>
          </a:p>
          <a:p>
            <a:endParaRPr lang="en-US" sz="1600" dirty="0"/>
          </a:p>
          <a:p>
            <a:endParaRPr lang="en-US" sz="1600" dirty="0"/>
          </a:p>
          <a:p>
            <a:endParaRPr lang="en-US" sz="1600" dirty="0"/>
          </a:p>
          <a:p>
            <a:endParaRPr lang="en-US" sz="1600" dirty="0"/>
          </a:p>
        </p:txBody>
      </p:sp>
      <p:sp>
        <p:nvSpPr>
          <p:cNvPr id="5" name="TextBox 4">
            <a:extLst>
              <a:ext uri="{FF2B5EF4-FFF2-40B4-BE49-F238E27FC236}">
                <a16:creationId xmlns:a16="http://schemas.microsoft.com/office/drawing/2014/main" id="{7C72FE22-CB60-2E42-A706-486DD7337FF2}"/>
              </a:ext>
            </a:extLst>
          </p:cNvPr>
          <p:cNvSpPr txBox="1"/>
          <p:nvPr/>
        </p:nvSpPr>
        <p:spPr>
          <a:xfrm>
            <a:off x="899160" y="393412"/>
            <a:ext cx="4139531" cy="584775"/>
          </a:xfrm>
          <a:prstGeom prst="rect">
            <a:avLst/>
          </a:prstGeom>
          <a:noFill/>
        </p:spPr>
        <p:txBody>
          <a:bodyPr wrap="none" rtlCol="0">
            <a:spAutoFit/>
          </a:bodyPr>
          <a:lstStyle/>
          <a:p>
            <a:r>
              <a:rPr lang="en-US" sz="3200" dirty="0"/>
              <a:t>Learning Objectives:</a:t>
            </a:r>
          </a:p>
        </p:txBody>
      </p:sp>
    </p:spTree>
    <p:extLst>
      <p:ext uri="{BB962C8B-B14F-4D97-AF65-F5344CB8AC3E}">
        <p14:creationId xmlns:p14="http://schemas.microsoft.com/office/powerpoint/2010/main" val="3004639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noChangeArrowheads="1"/>
          </p:cNvSpPr>
          <p:nvPr>
            <p:ph type="title"/>
          </p:nvPr>
        </p:nvSpPr>
        <p:spPr>
          <a:xfrm>
            <a:off x="7319963" y="274638"/>
            <a:ext cx="3168650" cy="1143000"/>
          </a:xfrm>
        </p:spPr>
        <p:txBody>
          <a:bodyPr>
            <a:normAutofit fontScale="90000"/>
          </a:bodyPr>
          <a:lstStyle/>
          <a:p>
            <a:r>
              <a:rPr lang="en-GB" altLang="en-US"/>
              <a:t>Exam Style Question</a:t>
            </a:r>
          </a:p>
        </p:txBody>
      </p:sp>
      <p:pic>
        <p:nvPicPr>
          <p:cNvPr id="58371"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83339" y="2997200"/>
            <a:ext cx="4110037"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95426" y="1"/>
            <a:ext cx="559117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64475" y="6613525"/>
            <a:ext cx="26241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Box 8"/>
          <p:cNvSpPr txBox="1">
            <a:spLocks noChangeArrowheads="1"/>
          </p:cNvSpPr>
          <p:nvPr/>
        </p:nvSpPr>
        <p:spPr bwMode="auto">
          <a:xfrm>
            <a:off x="1543050" y="4652963"/>
            <a:ext cx="56324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latin typeface="Arial" panose="020B0604020202020204" pitchFamily="34" charset="0"/>
              </a:rPr>
              <a:t>The total value of world trade in 2015 was $15.7 trillion.  Using figures 1 and 2 analyse the trading relationships of world trade. (6 marks)</a:t>
            </a:r>
          </a:p>
          <a:p>
            <a:pPr>
              <a:spcBef>
                <a:spcPct val="0"/>
              </a:spcBef>
              <a:buFontTx/>
              <a:buNone/>
            </a:pPr>
            <a:endParaRPr lang="en-GB" altLang="en-US" sz="1800">
              <a:latin typeface="Arial" panose="020B0604020202020204" pitchFamily="34" charset="0"/>
            </a:endParaRPr>
          </a:p>
          <a:p>
            <a:pPr>
              <a:buFontTx/>
              <a:buNone/>
            </a:pPr>
            <a:r>
              <a:rPr lang="en-US" altLang="en-US" sz="1800">
                <a:solidFill>
                  <a:srgbClr val="000000"/>
                </a:solidFill>
                <a:latin typeface="AQA Chevin Pro Medium"/>
                <a:cs typeface="Times New Roman" panose="02020603050405020304" pitchFamily="18" charset="0"/>
              </a:rPr>
              <a:t>Zig Zag Exam Question Paper A</a:t>
            </a:r>
            <a:endParaRPr lang="en-GB" altLang="en-US" sz="1800">
              <a:solidFill>
                <a:srgbClr val="000000"/>
              </a:solidFill>
              <a:latin typeface="AQA Chevin Pro Medium"/>
              <a:cs typeface="Times New Roman" panose="02020603050405020304" pitchFamily="18" charset="0"/>
            </a:endParaRPr>
          </a:p>
          <a:p>
            <a:pPr>
              <a:spcBef>
                <a:spcPct val="0"/>
              </a:spcBef>
              <a:buFontTx/>
              <a:buNone/>
            </a:pPr>
            <a:endParaRPr lang="en-GB" altLang="en-US" sz="1800">
              <a:latin typeface="Arial" panose="020B0604020202020204" pitchFamily="34" charset="0"/>
            </a:endParaRPr>
          </a:p>
        </p:txBody>
      </p:sp>
      <p:sp>
        <p:nvSpPr>
          <p:cNvPr id="58375" name="TextBox 9"/>
          <p:cNvSpPr txBox="1">
            <a:spLocks noChangeArrowheads="1"/>
          </p:cNvSpPr>
          <p:nvPr/>
        </p:nvSpPr>
        <p:spPr bwMode="auto">
          <a:xfrm>
            <a:off x="7248526" y="1628775"/>
            <a:ext cx="2620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b="1">
                <a:latin typeface="Arial" panose="020B0604020202020204" pitchFamily="34" charset="0"/>
              </a:rPr>
              <a:t>P</a:t>
            </a:r>
            <a:r>
              <a:rPr lang="en-GB" altLang="en-US" sz="1800">
                <a:latin typeface="Arial" panose="020B0604020202020204" pitchFamily="34" charset="0"/>
              </a:rPr>
              <a:t> – Pattern</a:t>
            </a:r>
          </a:p>
          <a:p>
            <a:pPr>
              <a:spcBef>
                <a:spcPct val="0"/>
              </a:spcBef>
              <a:buFontTx/>
              <a:buNone/>
            </a:pPr>
            <a:r>
              <a:rPr lang="en-GB" altLang="en-US" sz="1800" b="1">
                <a:latin typeface="Arial" panose="020B0604020202020204" pitchFamily="34" charset="0"/>
              </a:rPr>
              <a:t>A</a:t>
            </a:r>
            <a:r>
              <a:rPr lang="en-GB" altLang="en-US" sz="1800">
                <a:latin typeface="Arial" panose="020B0604020202020204" pitchFamily="34" charset="0"/>
              </a:rPr>
              <a:t> – Anomalies</a:t>
            </a:r>
          </a:p>
          <a:p>
            <a:pPr>
              <a:spcBef>
                <a:spcPct val="0"/>
              </a:spcBef>
              <a:buFontTx/>
              <a:buNone/>
            </a:pPr>
            <a:r>
              <a:rPr lang="en-GB" altLang="en-US" sz="1800" b="1">
                <a:latin typeface="Arial" panose="020B0604020202020204" pitchFamily="34" charset="0"/>
              </a:rPr>
              <a:t>D</a:t>
            </a:r>
            <a:r>
              <a:rPr lang="en-GB" altLang="en-US" sz="1800">
                <a:latin typeface="Arial" panose="020B0604020202020204" pitchFamily="34" charset="0"/>
              </a:rPr>
              <a:t> – Data (manipulation)</a:t>
            </a:r>
          </a:p>
          <a:p>
            <a:pPr>
              <a:spcBef>
                <a:spcPct val="0"/>
              </a:spcBef>
              <a:buFontTx/>
              <a:buNone/>
            </a:pPr>
            <a:r>
              <a:rPr lang="en-GB" altLang="en-US" sz="1800" b="1">
                <a:latin typeface="Arial" panose="020B0604020202020204" pitchFamily="34" charset="0"/>
              </a:rPr>
              <a:t>L </a:t>
            </a:r>
            <a:r>
              <a:rPr lang="en-GB" altLang="en-US" sz="1800">
                <a:latin typeface="Arial" panose="020B0604020202020204" pitchFamily="34" charset="0"/>
              </a:rPr>
              <a:t>- Links</a:t>
            </a:r>
          </a:p>
        </p:txBody>
      </p:sp>
    </p:spTree>
    <p:extLst>
      <p:ext uri="{BB962C8B-B14F-4D97-AF65-F5344CB8AC3E}">
        <p14:creationId xmlns:p14="http://schemas.microsoft.com/office/powerpoint/2010/main" val="1748568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99F6-77C5-B146-9F43-5FB98722108D}"/>
              </a:ext>
            </a:extLst>
          </p:cNvPr>
          <p:cNvSpPr>
            <a:spLocks noGrp="1"/>
          </p:cNvSpPr>
          <p:nvPr>
            <p:ph type="title"/>
          </p:nvPr>
        </p:nvSpPr>
        <p:spPr>
          <a:xfrm>
            <a:off x="420625" y="-205298"/>
            <a:ext cx="10058400" cy="1609344"/>
          </a:xfrm>
        </p:spPr>
        <p:txBody>
          <a:bodyPr/>
          <a:lstStyle/>
          <a:p>
            <a:r>
              <a:rPr lang="en-US" dirty="0"/>
              <a:t>Trading relationships</a:t>
            </a:r>
          </a:p>
        </p:txBody>
      </p:sp>
      <p:sp>
        <p:nvSpPr>
          <p:cNvPr id="3" name="Content Placeholder 2">
            <a:extLst>
              <a:ext uri="{FF2B5EF4-FFF2-40B4-BE49-F238E27FC236}">
                <a16:creationId xmlns:a16="http://schemas.microsoft.com/office/drawing/2014/main" id="{58764BAB-A0EA-024E-8FCA-3F5CE758A216}"/>
              </a:ext>
            </a:extLst>
          </p:cNvPr>
          <p:cNvSpPr>
            <a:spLocks noGrp="1"/>
          </p:cNvSpPr>
          <p:nvPr>
            <p:ph idx="1"/>
          </p:nvPr>
        </p:nvSpPr>
        <p:spPr>
          <a:xfrm>
            <a:off x="420625" y="1091915"/>
            <a:ext cx="11612880" cy="2583973"/>
          </a:xfrm>
        </p:spPr>
        <p:txBody>
          <a:bodyPr>
            <a:normAutofit/>
          </a:bodyPr>
          <a:lstStyle/>
          <a:p>
            <a:pPr marL="0" indent="0">
              <a:buNone/>
            </a:pPr>
            <a:r>
              <a:rPr lang="fil-PH" dirty="0"/>
              <a:t>Trading relationships and patterns between large, highly developed countries, emerging major economies and smaller, less developed economies</a:t>
            </a:r>
            <a:r>
              <a:rPr lang="en-GB" dirty="0"/>
              <a:t> </a:t>
            </a:r>
          </a:p>
          <a:p>
            <a:r>
              <a:rPr lang="en-GB" dirty="0">
                <a:solidFill>
                  <a:srgbClr val="0070C0"/>
                </a:solidFill>
              </a:rPr>
              <a:t>Who are the main trading entities?</a:t>
            </a:r>
          </a:p>
          <a:p>
            <a:pPr marL="457200" indent="-457200">
              <a:buFont typeface="+mj-lt"/>
              <a:buAutoNum type="arabicPeriod"/>
            </a:pPr>
            <a:endParaRPr lang="en-GB" dirty="0">
              <a:solidFill>
                <a:srgbClr val="0070C0"/>
              </a:solidFill>
            </a:endParaRPr>
          </a:p>
          <a:p>
            <a:r>
              <a:rPr lang="en-GB" dirty="0"/>
              <a:t>New players have risen to prominence in world trade - developing countries (or Less Developed Economies – LDEs), such as those in Sub-Saharan Africa, and rapidly industrialising Asian economies (Emerging Major Economies -EMEs) – e.g. BRICS and MINT. </a:t>
            </a:r>
          </a:p>
          <a:p>
            <a:pPr marL="0" indent="0">
              <a:buNone/>
            </a:pPr>
            <a:endParaRPr lang="en-US" dirty="0"/>
          </a:p>
        </p:txBody>
      </p:sp>
      <p:graphicFrame>
        <p:nvGraphicFramePr>
          <p:cNvPr id="4" name="Table 3">
            <a:extLst>
              <a:ext uri="{FF2B5EF4-FFF2-40B4-BE49-F238E27FC236}">
                <a16:creationId xmlns:a16="http://schemas.microsoft.com/office/drawing/2014/main" id="{C71F4871-6B9F-3D48-B74C-6495EC08578B}"/>
              </a:ext>
            </a:extLst>
          </p:cNvPr>
          <p:cNvGraphicFramePr>
            <a:graphicFrameLocks noGrp="1"/>
          </p:cNvGraphicFramePr>
          <p:nvPr>
            <p:extLst>
              <p:ext uri="{D42A27DB-BD31-4B8C-83A1-F6EECF244321}">
                <p14:modId xmlns:p14="http://schemas.microsoft.com/office/powerpoint/2010/main" val="4290393757"/>
              </p:ext>
            </p:extLst>
          </p:nvPr>
        </p:nvGraphicFramePr>
        <p:xfrm>
          <a:off x="594608" y="3863088"/>
          <a:ext cx="8864490" cy="2749379"/>
        </p:xfrm>
        <a:graphic>
          <a:graphicData uri="http://schemas.openxmlformats.org/drawingml/2006/table">
            <a:tbl>
              <a:tblPr firstRow="1" bandRow="1">
                <a:tableStyleId>{5C22544A-7EE6-4342-B048-85BDC9FD1C3A}</a:tableStyleId>
              </a:tblPr>
              <a:tblGrid>
                <a:gridCol w="2954830">
                  <a:extLst>
                    <a:ext uri="{9D8B030D-6E8A-4147-A177-3AD203B41FA5}">
                      <a16:colId xmlns:a16="http://schemas.microsoft.com/office/drawing/2014/main" val="544347003"/>
                    </a:ext>
                  </a:extLst>
                </a:gridCol>
                <a:gridCol w="2954830">
                  <a:extLst>
                    <a:ext uri="{9D8B030D-6E8A-4147-A177-3AD203B41FA5}">
                      <a16:colId xmlns:a16="http://schemas.microsoft.com/office/drawing/2014/main" val="1931526307"/>
                    </a:ext>
                  </a:extLst>
                </a:gridCol>
                <a:gridCol w="2954830">
                  <a:extLst>
                    <a:ext uri="{9D8B030D-6E8A-4147-A177-3AD203B41FA5}">
                      <a16:colId xmlns:a16="http://schemas.microsoft.com/office/drawing/2014/main" val="195750732"/>
                    </a:ext>
                  </a:extLst>
                </a:gridCol>
              </a:tblGrid>
              <a:tr h="1185739">
                <a:tc>
                  <a:txBody>
                    <a:bodyPr/>
                    <a:lstStyle/>
                    <a:p>
                      <a:r>
                        <a:rPr lang="en-US" dirty="0"/>
                        <a:t>Region / country</a:t>
                      </a:r>
                    </a:p>
                  </a:txBody>
                  <a:tcPr/>
                </a:tc>
                <a:tc>
                  <a:txBody>
                    <a:bodyPr/>
                    <a:lstStyle/>
                    <a:p>
                      <a:r>
                        <a:rPr lang="en-US" dirty="0"/>
                        <a:t>% share of world exports 1980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share of world exports  2011</a:t>
                      </a:r>
                    </a:p>
                    <a:p>
                      <a:endParaRPr lang="en-US" dirty="0"/>
                    </a:p>
                  </a:txBody>
                  <a:tcPr/>
                </a:tc>
                <a:extLst>
                  <a:ext uri="{0D108BD9-81ED-4DB2-BD59-A6C34878D82A}">
                    <a16:rowId xmlns:a16="http://schemas.microsoft.com/office/drawing/2014/main" val="1303314982"/>
                  </a:ext>
                </a:extLst>
              </a:tr>
              <a:tr h="531794">
                <a:tc>
                  <a:txBody>
                    <a:bodyPr/>
                    <a:lstStyle/>
                    <a:p>
                      <a:r>
                        <a:rPr lang="en-US" dirty="0"/>
                        <a:t>Developing economies</a:t>
                      </a:r>
                    </a:p>
                  </a:txBody>
                  <a:tcPr/>
                </a:tc>
                <a:tc>
                  <a:txBody>
                    <a:bodyPr/>
                    <a:lstStyle/>
                    <a:p>
                      <a:r>
                        <a:rPr lang="en-US" dirty="0"/>
                        <a:t>34</a:t>
                      </a:r>
                    </a:p>
                  </a:txBody>
                  <a:tcPr/>
                </a:tc>
                <a:tc>
                  <a:txBody>
                    <a:bodyPr/>
                    <a:lstStyle/>
                    <a:p>
                      <a:r>
                        <a:rPr lang="en-US" dirty="0"/>
                        <a:t>47</a:t>
                      </a:r>
                    </a:p>
                  </a:txBody>
                  <a:tcPr/>
                </a:tc>
                <a:extLst>
                  <a:ext uri="{0D108BD9-81ED-4DB2-BD59-A6C34878D82A}">
                    <a16:rowId xmlns:a16="http://schemas.microsoft.com/office/drawing/2014/main" val="37502020"/>
                  </a:ext>
                </a:extLst>
              </a:tr>
              <a:tr h="515923">
                <a:tc>
                  <a:txBody>
                    <a:bodyPr/>
                    <a:lstStyle/>
                    <a:p>
                      <a:r>
                        <a:rPr lang="en-US" dirty="0"/>
                        <a:t>HICs</a:t>
                      </a:r>
                    </a:p>
                  </a:txBody>
                  <a:tcPr/>
                </a:tc>
                <a:tc>
                  <a:txBody>
                    <a:bodyPr/>
                    <a:lstStyle/>
                    <a:p>
                      <a:r>
                        <a:rPr lang="en-US" dirty="0"/>
                        <a:t>66</a:t>
                      </a:r>
                    </a:p>
                  </a:txBody>
                  <a:tcPr/>
                </a:tc>
                <a:tc>
                  <a:txBody>
                    <a:bodyPr/>
                    <a:lstStyle/>
                    <a:p>
                      <a:r>
                        <a:rPr lang="en-US" dirty="0"/>
                        <a:t>5</a:t>
                      </a:r>
                    </a:p>
                  </a:txBody>
                  <a:tcPr/>
                </a:tc>
                <a:extLst>
                  <a:ext uri="{0D108BD9-81ED-4DB2-BD59-A6C34878D82A}">
                    <a16:rowId xmlns:a16="http://schemas.microsoft.com/office/drawing/2014/main" val="2450966034"/>
                  </a:ext>
                </a:extLst>
              </a:tr>
              <a:tr h="515923">
                <a:tc>
                  <a:txBody>
                    <a:bodyPr/>
                    <a:lstStyle/>
                    <a:p>
                      <a:r>
                        <a:rPr lang="en-US" dirty="0"/>
                        <a:t>China</a:t>
                      </a:r>
                    </a:p>
                  </a:txBody>
                  <a:tcPr/>
                </a:tc>
                <a:tc>
                  <a:txBody>
                    <a:bodyPr/>
                    <a:lstStyle/>
                    <a:p>
                      <a:r>
                        <a:rPr lang="en-US" dirty="0"/>
                        <a:t>1</a:t>
                      </a:r>
                    </a:p>
                  </a:txBody>
                  <a:tcPr/>
                </a:tc>
                <a:tc>
                  <a:txBody>
                    <a:bodyPr/>
                    <a:lstStyle/>
                    <a:p>
                      <a:r>
                        <a:rPr lang="en-US" dirty="0"/>
                        <a:t>11</a:t>
                      </a:r>
                    </a:p>
                  </a:txBody>
                  <a:tcPr/>
                </a:tc>
                <a:extLst>
                  <a:ext uri="{0D108BD9-81ED-4DB2-BD59-A6C34878D82A}">
                    <a16:rowId xmlns:a16="http://schemas.microsoft.com/office/drawing/2014/main" val="3319759857"/>
                  </a:ext>
                </a:extLst>
              </a:tr>
            </a:tbl>
          </a:graphicData>
        </a:graphic>
      </p:graphicFrame>
      <p:sp>
        <p:nvSpPr>
          <p:cNvPr id="5" name="Rectangle 4">
            <a:extLst>
              <a:ext uri="{FF2B5EF4-FFF2-40B4-BE49-F238E27FC236}">
                <a16:creationId xmlns:a16="http://schemas.microsoft.com/office/drawing/2014/main" id="{38A836F0-DA9E-41F1-B29C-6ACA5122CE3A}"/>
              </a:ext>
            </a:extLst>
          </p:cNvPr>
          <p:cNvSpPr/>
          <p:nvPr/>
        </p:nvSpPr>
        <p:spPr>
          <a:xfrm>
            <a:off x="860042" y="2170635"/>
            <a:ext cx="8835047" cy="369332"/>
          </a:xfrm>
          <a:prstGeom prst="rect">
            <a:avLst/>
          </a:prstGeom>
        </p:spPr>
        <p:txBody>
          <a:bodyPr wrap="none">
            <a:spAutoFit/>
          </a:bodyPr>
          <a:lstStyle/>
          <a:p>
            <a:pPr lvl="1"/>
            <a:r>
              <a:rPr lang="en-GB" dirty="0">
                <a:solidFill>
                  <a:srgbClr val="0070C0"/>
                </a:solidFill>
              </a:rPr>
              <a:t>The USA, (which is part of NAFTA) and the EU (largely considered to be HICs).</a:t>
            </a:r>
          </a:p>
        </p:txBody>
      </p:sp>
    </p:spTree>
    <p:extLst>
      <p:ext uri="{BB962C8B-B14F-4D97-AF65-F5344CB8AC3E}">
        <p14:creationId xmlns:p14="http://schemas.microsoft.com/office/powerpoint/2010/main" val="2908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99F6-77C5-B146-9F43-5FB98722108D}"/>
              </a:ext>
            </a:extLst>
          </p:cNvPr>
          <p:cNvSpPr>
            <a:spLocks noGrp="1"/>
          </p:cNvSpPr>
          <p:nvPr>
            <p:ph type="title"/>
          </p:nvPr>
        </p:nvSpPr>
        <p:spPr>
          <a:xfrm>
            <a:off x="420625" y="-205298"/>
            <a:ext cx="10058400" cy="1609344"/>
          </a:xfrm>
        </p:spPr>
        <p:txBody>
          <a:bodyPr/>
          <a:lstStyle/>
          <a:p>
            <a:r>
              <a:rPr lang="en-GB" dirty="0"/>
              <a:t>Trade relationships and patterns</a:t>
            </a:r>
            <a:endParaRPr lang="en-US" dirty="0"/>
          </a:p>
        </p:txBody>
      </p:sp>
      <p:sp>
        <p:nvSpPr>
          <p:cNvPr id="3" name="Content Placeholder 2">
            <a:extLst>
              <a:ext uri="{FF2B5EF4-FFF2-40B4-BE49-F238E27FC236}">
                <a16:creationId xmlns:a16="http://schemas.microsoft.com/office/drawing/2014/main" id="{58764BAB-A0EA-024E-8FCA-3F5CE758A216}"/>
              </a:ext>
            </a:extLst>
          </p:cNvPr>
          <p:cNvSpPr>
            <a:spLocks noGrp="1"/>
          </p:cNvSpPr>
          <p:nvPr>
            <p:ph idx="1"/>
          </p:nvPr>
        </p:nvSpPr>
        <p:spPr>
          <a:xfrm>
            <a:off x="104172" y="1091914"/>
            <a:ext cx="5747014" cy="1292472"/>
          </a:xfrm>
        </p:spPr>
        <p:txBody>
          <a:bodyPr>
            <a:normAutofit/>
          </a:bodyPr>
          <a:lstStyle/>
          <a:p>
            <a:r>
              <a:rPr lang="en-GB" dirty="0"/>
              <a:t>Trade has become more regionalised since 1990, particularly in Asia.  What might be the reasons for this?</a:t>
            </a:r>
          </a:p>
          <a:p>
            <a:endParaRPr lang="en-US" dirty="0"/>
          </a:p>
        </p:txBody>
      </p:sp>
      <p:pic>
        <p:nvPicPr>
          <p:cNvPr id="7" name="Picture 6">
            <a:extLst>
              <a:ext uri="{FF2B5EF4-FFF2-40B4-BE49-F238E27FC236}">
                <a16:creationId xmlns:a16="http://schemas.microsoft.com/office/drawing/2014/main" id="{49418DB2-8EA0-43D3-A9AC-C788A51BD6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4662" y="1648557"/>
            <a:ext cx="7066693" cy="4285979"/>
          </a:xfrm>
          <a:prstGeom prst="rect">
            <a:avLst/>
          </a:prstGeom>
        </p:spPr>
      </p:pic>
    </p:spTree>
    <p:extLst>
      <p:ext uri="{BB962C8B-B14F-4D97-AF65-F5344CB8AC3E}">
        <p14:creationId xmlns:p14="http://schemas.microsoft.com/office/powerpoint/2010/main" val="2715393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99F6-77C5-B146-9F43-5FB98722108D}"/>
              </a:ext>
            </a:extLst>
          </p:cNvPr>
          <p:cNvSpPr>
            <a:spLocks noGrp="1"/>
          </p:cNvSpPr>
          <p:nvPr>
            <p:ph type="title"/>
          </p:nvPr>
        </p:nvSpPr>
        <p:spPr>
          <a:xfrm>
            <a:off x="420625" y="-205298"/>
            <a:ext cx="10058400" cy="1609344"/>
          </a:xfrm>
        </p:spPr>
        <p:txBody>
          <a:bodyPr/>
          <a:lstStyle/>
          <a:p>
            <a:r>
              <a:rPr lang="en-GB"/>
              <a:t>Trade agreements and principles</a:t>
            </a:r>
            <a:endParaRPr lang="en-US" dirty="0"/>
          </a:p>
        </p:txBody>
      </p:sp>
      <p:sp>
        <p:nvSpPr>
          <p:cNvPr id="3" name="Content Placeholder 2">
            <a:extLst>
              <a:ext uri="{FF2B5EF4-FFF2-40B4-BE49-F238E27FC236}">
                <a16:creationId xmlns:a16="http://schemas.microsoft.com/office/drawing/2014/main" id="{58764BAB-A0EA-024E-8FCA-3F5CE758A216}"/>
              </a:ext>
            </a:extLst>
          </p:cNvPr>
          <p:cNvSpPr>
            <a:spLocks noGrp="1"/>
          </p:cNvSpPr>
          <p:nvPr>
            <p:ph idx="1"/>
          </p:nvPr>
        </p:nvSpPr>
        <p:spPr>
          <a:xfrm>
            <a:off x="104172" y="1091913"/>
            <a:ext cx="5747014" cy="5447783"/>
          </a:xfrm>
        </p:spPr>
        <p:txBody>
          <a:bodyPr>
            <a:normAutofit lnSpcReduction="10000"/>
          </a:bodyPr>
          <a:lstStyle/>
          <a:p>
            <a:r>
              <a:rPr lang="en-GB"/>
              <a:t>Trade is drawing in an increasing number of countries – the WTO had 124 members when it started in 1995, and it has grown to 164 members today. Expansion of the WTO membership and world trade has been accompanied by the formation of regional trade ‘blocs’ like the EU, which </a:t>
            </a:r>
            <a:r>
              <a:rPr lang="en-GB" b="1"/>
              <a:t>support free trade agreements </a:t>
            </a:r>
            <a:r>
              <a:rPr lang="en-GB"/>
              <a:t>between member countries without incurring tariffs or charges.</a:t>
            </a:r>
          </a:p>
          <a:p>
            <a:r>
              <a:rPr lang="en-GB"/>
              <a:t>The groupings of emerging nations are becoming increasingly important, e.g. ASEAN and APEC</a:t>
            </a:r>
          </a:p>
          <a:p>
            <a:r>
              <a:rPr lang="en-GB">
                <a:solidFill>
                  <a:srgbClr val="FF0000"/>
                </a:solidFill>
              </a:rPr>
              <a:t>Opponents of trade blocs </a:t>
            </a:r>
            <a:r>
              <a:rPr lang="en-GB"/>
              <a:t>argue that by offering unfair advantages to member countries, they restrict the development of the global economy.</a:t>
            </a:r>
          </a:p>
          <a:p>
            <a:r>
              <a:rPr lang="en-GB"/>
              <a:t>Similar trade agreements between LDEs are weaker and achieve limited advantages. The largest trade blocs benefit further, and as a result this can create conflict.</a:t>
            </a:r>
            <a:endParaRPr lang="en-US" dirty="0"/>
          </a:p>
        </p:txBody>
      </p:sp>
      <p:pic>
        <p:nvPicPr>
          <p:cNvPr id="6" name="Picture 5">
            <a:extLst>
              <a:ext uri="{FF2B5EF4-FFF2-40B4-BE49-F238E27FC236}">
                <a16:creationId xmlns:a16="http://schemas.microsoft.com/office/drawing/2014/main" id="{BB0D8AF6-E617-DC43-857A-DF7821C24F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01657" y="1091913"/>
            <a:ext cx="5581539" cy="3718656"/>
          </a:xfrm>
          <a:prstGeom prst="rect">
            <a:avLst/>
          </a:prstGeom>
        </p:spPr>
      </p:pic>
    </p:spTree>
    <p:extLst>
      <p:ext uri="{BB962C8B-B14F-4D97-AF65-F5344CB8AC3E}">
        <p14:creationId xmlns:p14="http://schemas.microsoft.com/office/powerpoint/2010/main" val="3516305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7DE7-CDCF-4DE3-A932-2D7C60D111EE}"/>
              </a:ext>
            </a:extLst>
          </p:cNvPr>
          <p:cNvSpPr>
            <a:spLocks noGrp="1"/>
          </p:cNvSpPr>
          <p:nvPr>
            <p:ph type="title"/>
          </p:nvPr>
        </p:nvSpPr>
        <p:spPr>
          <a:xfrm>
            <a:off x="760248" y="160632"/>
            <a:ext cx="10058400" cy="1609344"/>
          </a:xfrm>
        </p:spPr>
        <p:txBody>
          <a:bodyPr/>
          <a:lstStyle/>
          <a:p>
            <a:r>
              <a:rPr lang="en-GB" dirty="0"/>
              <a:t>Changes in global trade patterns</a:t>
            </a:r>
          </a:p>
        </p:txBody>
      </p:sp>
      <p:sp>
        <p:nvSpPr>
          <p:cNvPr id="3" name="Content Placeholder 2">
            <a:extLst>
              <a:ext uri="{FF2B5EF4-FFF2-40B4-BE49-F238E27FC236}">
                <a16:creationId xmlns:a16="http://schemas.microsoft.com/office/drawing/2014/main" id="{D6DD23C0-56E8-4DCA-A37E-1D66D069174A}"/>
              </a:ext>
            </a:extLst>
          </p:cNvPr>
          <p:cNvSpPr>
            <a:spLocks noGrp="1"/>
          </p:cNvSpPr>
          <p:nvPr>
            <p:ph idx="1"/>
          </p:nvPr>
        </p:nvSpPr>
        <p:spPr>
          <a:xfrm>
            <a:off x="760248" y="1739952"/>
            <a:ext cx="9924552" cy="4018824"/>
          </a:xfrm>
        </p:spPr>
        <p:txBody>
          <a:bodyPr>
            <a:normAutofit fontScale="92500" lnSpcReduction="10000"/>
          </a:bodyPr>
          <a:lstStyle/>
          <a:p>
            <a:r>
              <a:rPr lang="en-GB" dirty="0"/>
              <a:t>Huge changes are taking place: trade involving EMEs has grown rapidly, so much so that trade within regions is more important than trade with HDEs.</a:t>
            </a:r>
          </a:p>
          <a:p>
            <a:r>
              <a:rPr lang="en-GB" dirty="0"/>
              <a:t>Developed nations are exporting less to each other and more proportionately to the EMEs.</a:t>
            </a:r>
          </a:p>
          <a:p>
            <a:r>
              <a:rPr lang="en-GB" dirty="0"/>
              <a:t>Asia-Pacific has high exports to North America and Europe, but does not import as much.  This has led to large </a:t>
            </a:r>
            <a:r>
              <a:rPr lang="en-GB" b="1" dirty="0"/>
              <a:t>trade deficits </a:t>
            </a:r>
            <a:r>
              <a:rPr lang="en-GB" dirty="0"/>
              <a:t>between Western Countries and Asia, especially China. This has fuelled some anti-globalisation views that have intensified since 2016.</a:t>
            </a:r>
          </a:p>
          <a:p>
            <a:r>
              <a:rPr lang="en-GB" dirty="0"/>
              <a:t>Not everyone is happy with the way trade patterns and relations are changing –’anti-globalisation’</a:t>
            </a:r>
          </a:p>
          <a:p>
            <a:r>
              <a:rPr lang="en-GB" dirty="0"/>
              <a:t> </a:t>
            </a:r>
            <a:r>
              <a:rPr lang="en-GB" b="1" dirty="0"/>
              <a:t>TASK read the Geography Review article ‘Anti-globalisation trends’:</a:t>
            </a:r>
          </a:p>
          <a:p>
            <a:pPr lvl="1"/>
            <a:r>
              <a:rPr lang="en-GB" dirty="0"/>
              <a:t>Use highlighters to distinguish the </a:t>
            </a:r>
            <a:r>
              <a:rPr lang="en-GB" b="1" dirty="0"/>
              <a:t>CAUSES and IMPACTS </a:t>
            </a:r>
            <a:r>
              <a:rPr lang="en-GB" dirty="0"/>
              <a:t>of anti-globalisation in the article.</a:t>
            </a:r>
          </a:p>
          <a:p>
            <a:pPr lvl="1"/>
            <a:r>
              <a:rPr lang="en-GB" dirty="0"/>
              <a:t>Answer the questions.</a:t>
            </a:r>
          </a:p>
          <a:p>
            <a:pPr lvl="1"/>
            <a:endParaRPr lang="en-GB" dirty="0"/>
          </a:p>
        </p:txBody>
      </p:sp>
    </p:spTree>
    <p:extLst>
      <p:ext uri="{BB962C8B-B14F-4D97-AF65-F5344CB8AC3E}">
        <p14:creationId xmlns:p14="http://schemas.microsoft.com/office/powerpoint/2010/main" val="959989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5AC894-C523-4B9A-9BF8-2A4458CDC02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8000" y="29683"/>
            <a:ext cx="4982400" cy="6891356"/>
          </a:xfrm>
          <a:prstGeom prst="rect">
            <a:avLst/>
          </a:prstGeom>
        </p:spPr>
      </p:pic>
      <p:pic>
        <p:nvPicPr>
          <p:cNvPr id="3" name="Picture 2">
            <a:extLst>
              <a:ext uri="{FF2B5EF4-FFF2-40B4-BE49-F238E27FC236}">
                <a16:creationId xmlns:a16="http://schemas.microsoft.com/office/drawing/2014/main" id="{23C5BE9C-AD11-41CD-AE41-9A781B2EF5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07200" y="144000"/>
            <a:ext cx="6179370" cy="3549600"/>
          </a:xfrm>
          <a:prstGeom prst="rect">
            <a:avLst/>
          </a:prstGeom>
        </p:spPr>
      </p:pic>
      <p:sp>
        <p:nvSpPr>
          <p:cNvPr id="4" name="TextBox 3">
            <a:extLst>
              <a:ext uri="{FF2B5EF4-FFF2-40B4-BE49-F238E27FC236}">
                <a16:creationId xmlns:a16="http://schemas.microsoft.com/office/drawing/2014/main" id="{E966500F-BAC6-453B-B056-21BFA2B0CE06}"/>
              </a:ext>
            </a:extLst>
          </p:cNvPr>
          <p:cNvSpPr txBox="1"/>
          <p:nvPr/>
        </p:nvSpPr>
        <p:spPr>
          <a:xfrm>
            <a:off x="5270400" y="4011385"/>
            <a:ext cx="6921600" cy="3416320"/>
          </a:xfrm>
          <a:prstGeom prst="rect">
            <a:avLst/>
          </a:prstGeom>
          <a:noFill/>
        </p:spPr>
        <p:txBody>
          <a:bodyPr wrap="square" rtlCol="0">
            <a:spAutoFit/>
          </a:bodyPr>
          <a:lstStyle/>
          <a:p>
            <a:r>
              <a:rPr lang="en-GB" b="1" dirty="0"/>
              <a:t>Trade deficit</a:t>
            </a:r>
            <a:r>
              <a:rPr lang="en-GB" dirty="0"/>
              <a:t>:  an amount by which the cost of a country’s imports exceeds its exports.</a:t>
            </a:r>
          </a:p>
          <a:p>
            <a:endParaRPr lang="en-GB" dirty="0"/>
          </a:p>
          <a:p>
            <a:r>
              <a:rPr lang="en-GB" dirty="0"/>
              <a:t>Highlight the causes and impacts of anti-globalisation</a:t>
            </a:r>
          </a:p>
          <a:p>
            <a:endParaRPr lang="en-GB" dirty="0"/>
          </a:p>
          <a:p>
            <a:r>
              <a:rPr lang="en-GB" dirty="0"/>
              <a:t>Why does the US administration have a large trade deficit?</a:t>
            </a:r>
          </a:p>
          <a:p>
            <a:endParaRPr lang="en-GB" dirty="0"/>
          </a:p>
          <a:p>
            <a:r>
              <a:rPr lang="en-GB" dirty="0"/>
              <a:t>What has happened to the steel industry in developed economies? Explain how this may have led to a feeling of anti-globalisation.</a:t>
            </a:r>
          </a:p>
          <a:p>
            <a:endParaRPr lang="en-GB" dirty="0"/>
          </a:p>
          <a:p>
            <a:endParaRPr lang="en-GB" dirty="0"/>
          </a:p>
        </p:txBody>
      </p:sp>
    </p:spTree>
    <p:extLst>
      <p:ext uri="{BB962C8B-B14F-4D97-AF65-F5344CB8AC3E}">
        <p14:creationId xmlns:p14="http://schemas.microsoft.com/office/powerpoint/2010/main" val="154834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F58A-F50C-4A5F-9807-0F20BD6D224B}"/>
              </a:ext>
            </a:extLst>
          </p:cNvPr>
          <p:cNvSpPr>
            <a:spLocks noGrp="1"/>
          </p:cNvSpPr>
          <p:nvPr>
            <p:ph type="title"/>
          </p:nvPr>
        </p:nvSpPr>
        <p:spPr>
          <a:xfrm>
            <a:off x="753048" y="90000"/>
            <a:ext cx="10058400" cy="1609344"/>
          </a:xfrm>
        </p:spPr>
        <p:txBody>
          <a:bodyPr/>
          <a:lstStyle/>
          <a:p>
            <a:r>
              <a:rPr lang="en-GB" dirty="0"/>
              <a:t>Anti-globalisation</a:t>
            </a:r>
          </a:p>
        </p:txBody>
      </p:sp>
      <p:sp>
        <p:nvSpPr>
          <p:cNvPr id="3" name="Content Placeholder 2">
            <a:extLst>
              <a:ext uri="{FF2B5EF4-FFF2-40B4-BE49-F238E27FC236}">
                <a16:creationId xmlns:a16="http://schemas.microsoft.com/office/drawing/2014/main" id="{6C0DD8AB-395B-4550-B4E4-F08BB5D73832}"/>
              </a:ext>
            </a:extLst>
          </p:cNvPr>
          <p:cNvSpPr>
            <a:spLocks noGrp="1"/>
          </p:cNvSpPr>
          <p:nvPr>
            <p:ph idx="1"/>
          </p:nvPr>
        </p:nvSpPr>
        <p:spPr>
          <a:xfrm>
            <a:off x="868248" y="1310400"/>
            <a:ext cx="10651752" cy="5457600"/>
          </a:xfrm>
        </p:spPr>
        <p:txBody>
          <a:bodyPr>
            <a:normAutofit fontScale="85000" lnSpcReduction="20000"/>
          </a:bodyPr>
          <a:lstStyle/>
          <a:p>
            <a:r>
              <a:rPr lang="en-GB" sz="2600" b="1" dirty="0"/>
              <a:t>Causes:</a:t>
            </a:r>
          </a:p>
          <a:p>
            <a:r>
              <a:rPr lang="en-GB" dirty="0"/>
              <a:t>Growth of East and SE Asia as major exporters of commodities such as electronics</a:t>
            </a:r>
          </a:p>
          <a:p>
            <a:r>
              <a:rPr lang="en-GB" dirty="0"/>
              <a:t>Trade deficit growing for US and EU</a:t>
            </a:r>
          </a:p>
          <a:p>
            <a:r>
              <a:rPr lang="en-GB" dirty="0"/>
              <a:t>Global shift of manufacturing in the 1980s</a:t>
            </a:r>
          </a:p>
          <a:p>
            <a:r>
              <a:rPr lang="en-GB" dirty="0"/>
              <a:t>Decline of the steel industry in developed countries</a:t>
            </a:r>
          </a:p>
          <a:p>
            <a:r>
              <a:rPr lang="en-GB" dirty="0"/>
              <a:t>Foreign steel becomes cheaper than domestic steel for manufacturing in US leading to further impacts</a:t>
            </a:r>
          </a:p>
          <a:p>
            <a:endParaRPr lang="en-GB" dirty="0"/>
          </a:p>
          <a:p>
            <a:r>
              <a:rPr lang="en-GB" sz="2600" b="1" dirty="0"/>
              <a:t>Impacts</a:t>
            </a:r>
          </a:p>
          <a:p>
            <a:r>
              <a:rPr lang="en-GB" dirty="0"/>
              <a:t>Job losses in manufacturing in US and Europe</a:t>
            </a:r>
          </a:p>
          <a:p>
            <a:r>
              <a:rPr lang="en-GB" dirty="0"/>
              <a:t>Real wages of manufacturing workers are not that different today as they were 40 years ago</a:t>
            </a:r>
          </a:p>
          <a:p>
            <a:r>
              <a:rPr lang="en-GB" dirty="0"/>
              <a:t>Past 5 years – farm workers in US and Europe have reduced incomes</a:t>
            </a:r>
          </a:p>
          <a:p>
            <a:r>
              <a:rPr lang="en-GB" dirty="0"/>
              <a:t>Brexit vote</a:t>
            </a:r>
          </a:p>
          <a:p>
            <a:r>
              <a:rPr lang="en-GB" dirty="0"/>
              <a:t>Election of Trump (promises to protect US jobs)</a:t>
            </a:r>
          </a:p>
          <a:p>
            <a:r>
              <a:rPr lang="en-GB" dirty="0"/>
              <a:t>Jobs in US steel industry fall from 100,000 to 81,000. – fuelling anti-globalisation in industrial heartland – DETROIT (refer to case study)</a:t>
            </a:r>
          </a:p>
          <a:p>
            <a:r>
              <a:rPr lang="en-GB" dirty="0"/>
              <a:t>Stalling of trade bloc development – larger trade deals that promote free trade are affected e.g. the TPP</a:t>
            </a:r>
          </a:p>
          <a:p>
            <a:endParaRPr lang="en-GB" dirty="0"/>
          </a:p>
        </p:txBody>
      </p:sp>
    </p:spTree>
    <p:extLst>
      <p:ext uri="{BB962C8B-B14F-4D97-AF65-F5344CB8AC3E}">
        <p14:creationId xmlns:p14="http://schemas.microsoft.com/office/powerpoint/2010/main" val="1658451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54" y="0"/>
            <a:ext cx="12049114" cy="1609344"/>
          </a:xfrm>
        </p:spPr>
        <p:txBody>
          <a:bodyPr/>
          <a:lstStyle/>
          <a:p>
            <a:r>
              <a:rPr lang="en-GB" dirty="0"/>
              <a:t>Larger Trade deals - issues</a:t>
            </a:r>
          </a:p>
        </p:txBody>
      </p:sp>
      <p:sp>
        <p:nvSpPr>
          <p:cNvPr id="3" name="Content Placeholder 2"/>
          <p:cNvSpPr>
            <a:spLocks noGrp="1"/>
          </p:cNvSpPr>
          <p:nvPr>
            <p:ph idx="1"/>
          </p:nvPr>
        </p:nvSpPr>
        <p:spPr>
          <a:xfrm>
            <a:off x="299254" y="1493134"/>
            <a:ext cx="11148108" cy="5185457"/>
          </a:xfrm>
        </p:spPr>
        <p:txBody>
          <a:bodyPr>
            <a:normAutofit/>
          </a:bodyPr>
          <a:lstStyle/>
          <a:p>
            <a:r>
              <a:rPr lang="en-GB" dirty="0"/>
              <a:t>Growing anti-globalisation results in threats to larger trade deals such as the Doha Round,  the Trans-Pacific Partnership (TPP) and even Brexit – countries want to protect their growth and ensure the best deals for their citizens, workers and businesses based within their country, group or trade bloc.</a:t>
            </a:r>
          </a:p>
          <a:p>
            <a:r>
              <a:rPr lang="en-GB" dirty="0"/>
              <a:t>The failure to achieve an outcome from the </a:t>
            </a:r>
            <a:r>
              <a:rPr lang="en-GB" b="1" dirty="0"/>
              <a:t>WTO’s Doha Round </a:t>
            </a:r>
            <a:r>
              <a:rPr lang="en-GB" dirty="0"/>
              <a:t>is largely because of disagreements between the EU and USA together arguing with emerging economies such as China and India.</a:t>
            </a:r>
          </a:p>
          <a:p>
            <a:pPr lvl="1"/>
            <a:r>
              <a:rPr lang="en-GB" dirty="0"/>
              <a:t>The agreement's purpose was to boost the economic growth of developing countries. It centred on reducing subsidies for developed countries’ agricultural industries.  That would allow developing countries to export food, something they were already good at producing. In return, the developing countries would open up their market to services, particularly banking. That would provide new markets to the developed countries’ service industries. It would also modernize these markets for the developing countries.</a:t>
            </a:r>
          </a:p>
        </p:txBody>
      </p:sp>
    </p:spTree>
    <p:extLst>
      <p:ext uri="{BB962C8B-B14F-4D97-AF65-F5344CB8AC3E}">
        <p14:creationId xmlns:p14="http://schemas.microsoft.com/office/powerpoint/2010/main" val="17624053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280</TotalTime>
  <Words>1803</Words>
  <Application>Microsoft Office PowerPoint</Application>
  <PresentationFormat>Widescreen</PresentationFormat>
  <Paragraphs>138</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AktivGrotesk</vt:lpstr>
      <vt:lpstr>AQA Chevin Pro Medium</vt:lpstr>
      <vt:lpstr>Arial</vt:lpstr>
      <vt:lpstr>Calibri</vt:lpstr>
      <vt:lpstr>Rockwell</vt:lpstr>
      <vt:lpstr>Rockwell (Body)</vt:lpstr>
      <vt:lpstr>Rockwell Condensed</vt:lpstr>
      <vt:lpstr>Rockwell Extra Bold</vt:lpstr>
      <vt:lpstr>Times New Roman</vt:lpstr>
      <vt:lpstr>Wingdings</vt:lpstr>
      <vt:lpstr>Wood Type</vt:lpstr>
      <vt:lpstr>International trade</vt:lpstr>
      <vt:lpstr>INTERNATIONAL TRADE AND ACCESS TO MARKETS</vt:lpstr>
      <vt:lpstr>Trading relationships</vt:lpstr>
      <vt:lpstr>Trade relationships and patterns</vt:lpstr>
      <vt:lpstr>Trade agreements and principles</vt:lpstr>
      <vt:lpstr>Changes in global trade patterns</vt:lpstr>
      <vt:lpstr>PowerPoint Presentation</vt:lpstr>
      <vt:lpstr>Anti-globalisation</vt:lpstr>
      <vt:lpstr>Larger Trade deals - issues</vt:lpstr>
      <vt:lpstr>Larger trade deals - issues</vt:lpstr>
      <vt:lpstr>PowerPoint Presentation</vt:lpstr>
      <vt:lpstr>Why did the US Leave the TPP?  During his election campaign, Trump stressed on bringing back jobs to the US that have been out-sourced to other countries where worker wages are low.  This helped him win votes in rust-belt states like Michigan, Wisconsin and Pennsylvania, a region where thousands of people have lost jobs over the years.  From now on, Trump said, the US will lean towards bilateral trade deals that could be fine-tuned to ensure that Americans do not lose jobs because of cheaper imports.  But proponents of the trade pact believe that jobs were lost due to automation – machines performing more work – and not because companies moved production abroad. Also, they point out that everything from aircraft to clothes are now manufactured using components and raw material supplied by different countries, making a deal like TPP profitable. </vt:lpstr>
      <vt:lpstr>China</vt:lpstr>
      <vt:lpstr>The role of china in africa</vt:lpstr>
      <vt:lpstr>PowerPoint Presentation</vt:lpstr>
      <vt:lpstr>Role of china in africa</vt:lpstr>
      <vt:lpstr>PowerPoint Presentation</vt:lpstr>
      <vt:lpstr>Ldes and world trade</vt:lpstr>
      <vt:lpstr>Low Income Countries and world trade</vt:lpstr>
      <vt:lpstr>Exam Style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trade</dc:title>
  <dc:creator>Lorna Cansfield</dc:creator>
  <cp:lastModifiedBy>Deborah Knox</cp:lastModifiedBy>
  <cp:revision>354</cp:revision>
  <cp:lastPrinted>2019-11-29T09:48:25Z</cp:lastPrinted>
  <dcterms:created xsi:type="dcterms:W3CDTF">2018-08-25T13:52:32Z</dcterms:created>
  <dcterms:modified xsi:type="dcterms:W3CDTF">2021-11-23T15:22:02Z</dcterms:modified>
</cp:coreProperties>
</file>