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3"/>
  </p:handoutMasterIdLst>
  <p:sldIdLst>
    <p:sldId id="256" r:id="rId2"/>
    <p:sldId id="294" r:id="rId3"/>
    <p:sldId id="263" r:id="rId4"/>
    <p:sldId id="289" r:id="rId5"/>
    <p:sldId id="272" r:id="rId6"/>
    <p:sldId id="279" r:id="rId7"/>
    <p:sldId id="292" r:id="rId8"/>
    <p:sldId id="283" r:id="rId9"/>
    <p:sldId id="288" r:id="rId10"/>
    <p:sldId id="293" r:id="rId11"/>
    <p:sldId id="273" r:id="rId12"/>
    <p:sldId id="276" r:id="rId13"/>
    <p:sldId id="290" r:id="rId14"/>
    <p:sldId id="274" r:id="rId15"/>
    <p:sldId id="285" r:id="rId16"/>
    <p:sldId id="271" r:id="rId17"/>
    <p:sldId id="269" r:id="rId18"/>
    <p:sldId id="270" r:id="rId19"/>
    <p:sldId id="265" r:id="rId20"/>
    <p:sldId id="291" r:id="rId21"/>
    <p:sldId id="268"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8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B14A0E-F585-4A87-A7E4-8007110C11D5}" type="datetimeFigureOut">
              <a:rPr lang="en-GB" smtClean="0"/>
              <a:t>09/09/2021</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86C3A810-64C1-4679-805C-3185D586E9AE}" type="slidenum">
              <a:rPr lang="en-GB" smtClean="0"/>
              <a:t>‹#›</a:t>
            </a:fld>
            <a:endParaRPr lang="en-GB"/>
          </a:p>
        </p:txBody>
      </p:sp>
    </p:spTree>
    <p:extLst>
      <p:ext uri="{BB962C8B-B14F-4D97-AF65-F5344CB8AC3E}">
        <p14:creationId xmlns:p14="http://schemas.microsoft.com/office/powerpoint/2010/main" val="1456394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DBC9-F55A-4236-B920-9F08EA6670B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1FD3971-4BB5-45B9-9427-4353162A3D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5BFB5B-A6AE-4272-800C-E7DE8E8701C4}"/>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7F1625E8-19CB-4620-A463-FAE40BB15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A404F-6F70-4CA5-B779-C0BB571C3F1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49464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D7A-F81D-480F-84F3-D6683D8181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C001A0-25A4-45EA-A984-D075194E7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906D0-432F-4275-8497-7FD26F180400}"/>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513A7A60-8427-4C44-9B75-14A08CA36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5468D-1CFC-4AD6-9715-83038C69978D}"/>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0019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CA73-A915-44A3-AD1D-31B79583BC7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0C597D-F54E-4D15-98C7-F71661FC186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0A16D-258B-462F-85E0-7BD1E8C081FA}"/>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BAEDCADD-4BC9-4121-B4EF-4B545FF343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AF415-EDE7-49F2-807B-4C9348B23ED0}"/>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8795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32CE-9357-478D-9604-978AD13F2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657103-BCE0-4E60-A7B9-7FDE623DF2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7B7A5-42C9-419A-A98C-CEFAA49EB23D}"/>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A523F7DF-8FB1-4C0B-95C6-53B837D28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4C9C8-6431-4C5D-9344-C43E7942963B}"/>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13284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DCEE-E0FB-4AAE-82C1-0405EEEFB4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2FB919-D8BB-44F8-AAD2-5DD07611DA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A4DD8-D3CA-4F77-B112-A7E98B7A763C}"/>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3BA3B0D8-D96D-4027-B756-E7FFDAFC4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AD047-3391-4A04-86AD-356E85943225}"/>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83339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4120-10C0-4756-9AA1-A71B7ACCD1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9E1B6B-9745-4517-82B1-EAFB6DE7788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6658C5-8075-4B79-B6CF-158BE08E8C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1DADC-61C0-4CA5-AC44-6B94C2E108F7}"/>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6" name="Footer Placeholder 5">
            <a:extLst>
              <a:ext uri="{FF2B5EF4-FFF2-40B4-BE49-F238E27FC236}">
                <a16:creationId xmlns:a16="http://schemas.microsoft.com/office/drawing/2014/main" id="{1EF00462-025C-498F-8D38-35F6EE6D9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9AD47A-EB40-41A1-8027-DFBCE80EFCA9}"/>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99816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049A-9154-4A39-AC03-1639482BCBE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A4C44C-438B-4E71-A4B8-2BBEB9EE98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232561-2CDB-40A9-A354-C539F8A8AFA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FF8CE3-142C-438D-9EB7-7DC611097A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C4AF4-2234-4A87-9C37-E0AC68F10D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09B435-03C2-4628-B810-FF2BC4854A67}"/>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8" name="Footer Placeholder 7">
            <a:extLst>
              <a:ext uri="{FF2B5EF4-FFF2-40B4-BE49-F238E27FC236}">
                <a16:creationId xmlns:a16="http://schemas.microsoft.com/office/drawing/2014/main" id="{9DD1171B-B94D-45A3-9DAB-62EB46113A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6F1852-3329-4C19-96AA-8BB6516C4B4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06699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06CC-6050-473C-8F8C-EC36D5AC2D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4F9A41-A5DC-4C69-8B8B-B35BD4B9D1AE}"/>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4" name="Footer Placeholder 3">
            <a:extLst>
              <a:ext uri="{FF2B5EF4-FFF2-40B4-BE49-F238E27FC236}">
                <a16:creationId xmlns:a16="http://schemas.microsoft.com/office/drawing/2014/main" id="{56C67C35-66D7-410B-B8AA-CC67F75335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7F4F51-E13C-40E5-825E-080CED932F83}"/>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76269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36687-91D9-4726-A64E-D25802646609}"/>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3" name="Footer Placeholder 2">
            <a:extLst>
              <a:ext uri="{FF2B5EF4-FFF2-40B4-BE49-F238E27FC236}">
                <a16:creationId xmlns:a16="http://schemas.microsoft.com/office/drawing/2014/main" id="{84309AB0-C42D-4046-950A-C3D40A9531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BF657A-B062-48A9-9E93-15D44CBF3FA5}"/>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28592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B3C9-F8C7-4943-ADE6-D03CEB64E5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F9F827-82F7-4941-AB6B-04053660D6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191FF0-46E8-4E4F-8A38-1352319F12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AD12EC-D5F4-41B2-8EFD-6E8A47ECA249}"/>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6" name="Footer Placeholder 5">
            <a:extLst>
              <a:ext uri="{FF2B5EF4-FFF2-40B4-BE49-F238E27FC236}">
                <a16:creationId xmlns:a16="http://schemas.microsoft.com/office/drawing/2014/main" id="{45AB4A8E-5EC1-41BA-A8FA-2B816E2D05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7A6E1-B1FB-46E7-A261-71E2F7E3B5E4}"/>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80589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BF70-7CCF-45A6-9746-6170F0774D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0D91D7-5E5A-4217-9D88-95CEF9A561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4498BCB-F4AE-4D36-BC29-40C1BC68A1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05F398-7FD6-4D70-87B2-51AA91556244}"/>
              </a:ext>
            </a:extLst>
          </p:cNvPr>
          <p:cNvSpPr>
            <a:spLocks noGrp="1"/>
          </p:cNvSpPr>
          <p:nvPr>
            <p:ph type="dt" sz="half" idx="10"/>
          </p:nvPr>
        </p:nvSpPr>
        <p:spPr/>
        <p:txBody>
          <a:bodyPr/>
          <a:lstStyle/>
          <a:p>
            <a:fld id="{6BED0C64-CE08-4350-9C43-2A1FE0702543}" type="datetimeFigureOut">
              <a:rPr lang="en-GB" smtClean="0"/>
              <a:t>09/09/2021</a:t>
            </a:fld>
            <a:endParaRPr lang="en-GB"/>
          </a:p>
        </p:txBody>
      </p:sp>
      <p:sp>
        <p:nvSpPr>
          <p:cNvPr id="6" name="Footer Placeholder 5">
            <a:extLst>
              <a:ext uri="{FF2B5EF4-FFF2-40B4-BE49-F238E27FC236}">
                <a16:creationId xmlns:a16="http://schemas.microsoft.com/office/drawing/2014/main" id="{E477B8B4-A3C4-432D-9AFA-616B60A40A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52CF7F-0AE3-45EF-8D57-C0829C7C95C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0746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D1F58-929A-4F1C-837C-CC5E4B237F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DDBC0-AA34-45EB-80B0-BE0D3326EB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4B2153-9D4E-4C2B-9AA0-EA42F7E5AD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ED0C64-CE08-4350-9C43-2A1FE0702543}" type="datetimeFigureOut">
              <a:rPr lang="en-GB" smtClean="0"/>
              <a:t>09/09/2021</a:t>
            </a:fld>
            <a:endParaRPr lang="en-GB"/>
          </a:p>
        </p:txBody>
      </p:sp>
      <p:sp>
        <p:nvSpPr>
          <p:cNvPr id="5" name="Footer Placeholder 4">
            <a:extLst>
              <a:ext uri="{FF2B5EF4-FFF2-40B4-BE49-F238E27FC236}">
                <a16:creationId xmlns:a16="http://schemas.microsoft.com/office/drawing/2014/main" id="{2753975A-62FA-418D-8BAF-05AB745180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8CE29C-AC0F-46D3-8465-B22DC43879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EB4C5B-61CC-4907-BE4A-AA258BE188B8}" type="slidenum">
              <a:rPr lang="en-GB" smtClean="0"/>
              <a:t>‹#›</a:t>
            </a:fld>
            <a:endParaRPr lang="en-GB"/>
          </a:p>
        </p:txBody>
      </p:sp>
    </p:spTree>
    <p:extLst>
      <p:ext uri="{BB962C8B-B14F-4D97-AF65-F5344CB8AC3E}">
        <p14:creationId xmlns:p14="http://schemas.microsoft.com/office/powerpoint/2010/main" val="5424437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attendance@godalming.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Introduction to Geography</a:t>
            </a:r>
            <a:br>
              <a:rPr lang="en-GB" b="1" dirty="0"/>
            </a:br>
            <a:r>
              <a:rPr lang="en-GB" b="1" dirty="0"/>
              <a:t> A Level Year 2</a:t>
            </a:r>
          </a:p>
        </p:txBody>
      </p:sp>
    </p:spTree>
    <p:extLst>
      <p:ext uri="{BB962C8B-B14F-4D97-AF65-F5344CB8AC3E}">
        <p14:creationId xmlns:p14="http://schemas.microsoft.com/office/powerpoint/2010/main" val="203434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47806" cy="1052735"/>
          </a:xfrm>
        </p:spPr>
        <p:txBody>
          <a:bodyPr/>
          <a:lstStyle/>
          <a:p>
            <a:r>
              <a:rPr lang="en-GB" b="1" dirty="0" smtClean="0"/>
              <a:t>Geography Review Magazine</a:t>
            </a:r>
            <a:endParaRPr lang="en-GB" b="1" dirty="0"/>
          </a:p>
        </p:txBody>
      </p:sp>
      <p:sp>
        <p:nvSpPr>
          <p:cNvPr id="3" name="Content Placeholder 2"/>
          <p:cNvSpPr>
            <a:spLocks noGrp="1"/>
          </p:cNvSpPr>
          <p:nvPr>
            <p:ph idx="1"/>
          </p:nvPr>
        </p:nvSpPr>
        <p:spPr>
          <a:xfrm>
            <a:off x="0" y="1196752"/>
            <a:ext cx="5148064" cy="5661248"/>
          </a:xfrm>
        </p:spPr>
        <p:txBody>
          <a:bodyPr/>
          <a:lstStyle/>
          <a:p>
            <a:r>
              <a:rPr lang="en-GB" dirty="0" smtClean="0"/>
              <a:t>Geography Review magazine contains specification specific </a:t>
            </a:r>
            <a:r>
              <a:rPr lang="en-GB" dirty="0"/>
              <a:t>expertise at A-level</a:t>
            </a:r>
            <a:r>
              <a:rPr lang="en-GB" dirty="0" smtClean="0"/>
              <a:t>.</a:t>
            </a:r>
            <a:endParaRPr lang="en-GB" dirty="0"/>
          </a:p>
          <a:p>
            <a:r>
              <a:rPr lang="en-GB" dirty="0" smtClean="0"/>
              <a:t>The magazine includes topical </a:t>
            </a:r>
            <a:r>
              <a:rPr lang="en-GB" dirty="0"/>
              <a:t>articles, brand new case studies and expert exam advice </a:t>
            </a:r>
            <a:r>
              <a:rPr lang="en-GB" dirty="0" smtClean="0"/>
              <a:t>to deepen </a:t>
            </a:r>
            <a:r>
              <a:rPr lang="en-GB" dirty="0"/>
              <a:t>your </a:t>
            </a:r>
            <a:r>
              <a:rPr lang="en-GB" dirty="0" smtClean="0"/>
              <a:t>subject </a:t>
            </a:r>
            <a:r>
              <a:rPr lang="en-GB" dirty="0"/>
              <a:t>knowledge and </a:t>
            </a:r>
            <a:r>
              <a:rPr lang="en-GB" dirty="0" smtClean="0"/>
              <a:t>develop </a:t>
            </a:r>
            <a:r>
              <a:rPr lang="en-GB" dirty="0"/>
              <a:t>independent learning </a:t>
            </a:r>
            <a:r>
              <a:rPr lang="en-GB" dirty="0" smtClean="0"/>
              <a:t>skills</a:t>
            </a:r>
          </a:p>
          <a:p>
            <a:r>
              <a:rPr lang="en-GB" dirty="0" smtClean="0"/>
              <a:t>The college subscribes to the Magazine and it is available in the ILC or online via GOL.</a:t>
            </a:r>
            <a:endParaRPr lang="en-GB" dirty="0"/>
          </a:p>
          <a:p>
            <a:r>
              <a:rPr lang="en-GB" dirty="0" smtClean="0"/>
              <a:t>To access via</a:t>
            </a:r>
            <a:r>
              <a:rPr lang="en-GB" b="1" dirty="0" smtClean="0"/>
              <a:t> </a:t>
            </a:r>
            <a:r>
              <a:rPr lang="en-GB" dirty="0"/>
              <a:t>Godalming Online, select ILC Library/select the box/link for ‘Dynamic Learning Hodder Education A-level Magazine Archive’.</a:t>
            </a:r>
          </a:p>
          <a:p>
            <a:r>
              <a:rPr lang="en-GB" dirty="0" smtClean="0"/>
              <a:t>Select the Geography Review Magazine Archive or use the </a:t>
            </a:r>
            <a:r>
              <a:rPr lang="en-GB" dirty="0"/>
              <a:t>search box (advanced search advisable) </a:t>
            </a:r>
            <a:r>
              <a:rPr lang="en-GB" dirty="0" smtClean="0"/>
              <a:t>in </a:t>
            </a:r>
            <a:r>
              <a:rPr lang="en-GB" dirty="0"/>
              <a:t>the top right-hand corner and </a:t>
            </a:r>
            <a:r>
              <a:rPr lang="en-GB" dirty="0" smtClean="0"/>
              <a:t>click </a:t>
            </a:r>
            <a:r>
              <a:rPr lang="en-GB" dirty="0"/>
              <a:t>on the magnifying glass symbol to search.</a:t>
            </a:r>
          </a:p>
          <a:p>
            <a:pPr marL="0" indent="0">
              <a:buNone/>
            </a:pPr>
            <a:endParaRPr lang="en-GB" dirty="0" smtClean="0"/>
          </a:p>
          <a:p>
            <a:endParaRPr lang="en-GB" dirty="0"/>
          </a:p>
          <a:p>
            <a:pPr marL="0" indent="0">
              <a:buNone/>
            </a:pPr>
            <a:endParaRPr lang="en-GB" dirty="0" smtClean="0"/>
          </a:p>
          <a:p>
            <a:endParaRPr lang="en-GB" dirty="0"/>
          </a:p>
          <a:p>
            <a:endParaRPr lang="en-GB" dirty="0" smtClean="0"/>
          </a:p>
          <a:p>
            <a:pPr marL="0" indent="0">
              <a:buNone/>
            </a:pPr>
            <a:endParaRPr lang="en-GB" dirty="0"/>
          </a:p>
          <a:p>
            <a:endParaRPr lang="en-GB"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1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57468514"/>
              </p:ext>
            </p:extLst>
          </p:nvPr>
        </p:nvGraphicFramePr>
        <p:xfrm>
          <a:off x="0" y="0"/>
          <a:ext cx="9144000" cy="68579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194678086"/>
                    </a:ext>
                  </a:extLst>
                </a:gridCol>
              </a:tblGrid>
              <a:tr h="537078">
                <a:tc>
                  <a:txBody>
                    <a:bodyPr/>
                    <a:lstStyle/>
                    <a:p>
                      <a:pPr algn="ctr"/>
                      <a:r>
                        <a:rPr lang="en-GB" sz="2800" dirty="0"/>
                        <a:t>PROVISIONAL ASSESSMENT PLAN</a:t>
                      </a:r>
                    </a:p>
                  </a:txBody>
                  <a:tcPr/>
                </a:tc>
                <a:extLst>
                  <a:ext uri="{0D108BD9-81ED-4DB2-BD59-A6C34878D82A}">
                    <a16:rowId xmlns:a16="http://schemas.microsoft.com/office/drawing/2014/main" val="2228475443"/>
                  </a:ext>
                </a:extLst>
              </a:tr>
              <a:tr h="1864611">
                <a:tc>
                  <a:txBody>
                    <a:bodyPr/>
                    <a:lstStyle/>
                    <a:p>
                      <a:r>
                        <a:rPr lang="en-GB" sz="2000" b="1" dirty="0">
                          <a:solidFill>
                            <a:schemeClr val="tx1"/>
                          </a:solidFill>
                        </a:rPr>
                        <a:t>BENCHMARK 5: </a:t>
                      </a:r>
                      <a:r>
                        <a:rPr lang="en-GB" sz="2000" b="1" dirty="0" smtClean="0">
                          <a:solidFill>
                            <a:schemeClr val="tx1"/>
                          </a:solidFill>
                        </a:rPr>
                        <a:t>Week beginning 20</a:t>
                      </a:r>
                      <a:r>
                        <a:rPr lang="en-GB" sz="2000" b="1" baseline="30000" dirty="0" smtClean="0">
                          <a:solidFill>
                            <a:schemeClr val="tx1"/>
                          </a:solidFill>
                        </a:rPr>
                        <a:t>th</a:t>
                      </a:r>
                      <a:r>
                        <a:rPr lang="en-GB" sz="2000" b="1" dirty="0" smtClean="0">
                          <a:solidFill>
                            <a:schemeClr val="tx1"/>
                          </a:solidFill>
                        </a:rPr>
                        <a:t> September</a:t>
                      </a:r>
                      <a:r>
                        <a:rPr lang="en-GB" sz="2000" b="1" baseline="0" dirty="0" smtClean="0">
                          <a:solidFill>
                            <a:schemeClr val="tx1"/>
                          </a:solidFill>
                        </a:rPr>
                        <a:t> </a:t>
                      </a:r>
                      <a:r>
                        <a:rPr lang="en-GB" sz="2000" b="1" dirty="0" smtClean="0">
                          <a:solidFill>
                            <a:schemeClr val="tx1"/>
                          </a:solidFill>
                        </a:rPr>
                        <a:t> 2021</a:t>
                      </a:r>
                      <a:endParaRPr lang="en-GB" sz="2000" b="1" dirty="0">
                        <a:solidFill>
                          <a:schemeClr val="tx1"/>
                        </a:solidFill>
                      </a:endParaRPr>
                    </a:p>
                    <a:p>
                      <a:pPr marL="285750" indent="-285750">
                        <a:buFont typeface="Arial" panose="020B0604020202020204" pitchFamily="34" charset="0"/>
                        <a:buChar char="•"/>
                      </a:pPr>
                      <a:r>
                        <a:rPr lang="en-GB" sz="2000" baseline="0" dirty="0" smtClean="0"/>
                        <a:t>Hazards</a:t>
                      </a:r>
                      <a:endParaRPr lang="en-GB" sz="2000" baseline="0" dirty="0"/>
                    </a:p>
                    <a:p>
                      <a:pPr marL="285750" indent="-285750">
                        <a:buFont typeface="Arial" panose="020B0604020202020204" pitchFamily="34" charset="0"/>
                        <a:buChar char="•"/>
                      </a:pPr>
                      <a:r>
                        <a:rPr lang="en-GB" sz="2000" dirty="0"/>
                        <a:t>Changing </a:t>
                      </a:r>
                      <a:r>
                        <a:rPr lang="en-GB" sz="2000" dirty="0" smtClean="0"/>
                        <a:t>Places</a:t>
                      </a:r>
                      <a:endParaRPr lang="en-GB" sz="2000" dirty="0"/>
                    </a:p>
                    <a:p>
                      <a:pPr marL="285750" indent="-285750">
                        <a:buFont typeface="Arial" panose="020B0604020202020204" pitchFamily="34" charset="0"/>
                        <a:buChar char="•"/>
                      </a:pPr>
                      <a:endParaRPr lang="en-GB" sz="2000" dirty="0"/>
                    </a:p>
                    <a:p>
                      <a:r>
                        <a:rPr lang="en-GB" sz="2000" baseline="0" dirty="0"/>
                        <a:t>Comprised of short and longer exam </a:t>
                      </a:r>
                      <a:r>
                        <a:rPr lang="en-GB" sz="2000" baseline="0" dirty="0" smtClean="0"/>
                        <a:t>questions.</a:t>
                      </a:r>
                      <a:endParaRPr lang="en-GB" sz="2000" dirty="0"/>
                    </a:p>
                  </a:txBody>
                  <a:tcPr/>
                </a:tc>
                <a:extLst>
                  <a:ext uri="{0D108BD9-81ED-4DB2-BD59-A6C34878D82A}">
                    <a16:rowId xmlns:a16="http://schemas.microsoft.com/office/drawing/2014/main" val="4012901160"/>
                  </a:ext>
                </a:extLst>
              </a:tr>
              <a:tr h="23702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BENCHMARK 6:  November </a:t>
                      </a:r>
                      <a:r>
                        <a:rPr kumimoji="0" lang="en-GB" sz="2000" b="1" i="0" u="none" strike="noStrike" kern="1200" cap="none" spc="0" normalizeH="0" baseline="0" noProof="0" smtClean="0">
                          <a:ln>
                            <a:noFill/>
                          </a:ln>
                          <a:solidFill>
                            <a:prstClr val="black"/>
                          </a:solidFill>
                          <a:effectLst/>
                          <a:uLnTx/>
                          <a:uFillTx/>
                          <a:latin typeface="+mn-lt"/>
                          <a:ea typeface="+mn-ea"/>
                          <a:cs typeface="+mn-cs"/>
                        </a:rPr>
                        <a:t>2021 (details </a:t>
                      </a:r>
                      <a:r>
                        <a:rPr kumimoji="0" lang="en-GB" sz="2000" b="1" i="0" u="none" strike="noStrike" kern="1200" cap="none" spc="0" normalizeH="0" baseline="0" noProof="0" dirty="0" smtClean="0">
                          <a:ln>
                            <a:noFill/>
                          </a:ln>
                          <a:solidFill>
                            <a:prstClr val="black"/>
                          </a:solidFill>
                          <a:effectLst/>
                          <a:uLnTx/>
                          <a:uFillTx/>
                          <a:latin typeface="+mn-lt"/>
                          <a:ea typeface="+mn-ea"/>
                          <a:cs typeface="+mn-cs"/>
                        </a:rPr>
                        <a:t>to be confirmed)</a:t>
                      </a:r>
                      <a:endParaRPr kumimoji="0" lang="en-GB" sz="2000" b="1" i="0" u="none" strike="noStrike" kern="1200" cap="none" spc="0" normalizeH="0" baseline="0" noProof="0" dirty="0">
                        <a:ln>
                          <a:noFill/>
                        </a:ln>
                        <a:solidFill>
                          <a:prstClr val="black"/>
                        </a:solidFill>
                        <a:effectLst/>
                        <a:uLnTx/>
                        <a:uFillTx/>
                        <a:latin typeface="+mn-lt"/>
                        <a:ea typeface="+mn-ea"/>
                        <a:cs typeface="+mn-cs"/>
                      </a:endParaRPr>
                    </a:p>
                    <a:p>
                      <a:pPr marL="285750" indent="-285750">
                        <a:buFont typeface="Arial" panose="020B0604020202020204" pitchFamily="34" charset="0"/>
                        <a:buChar char="•"/>
                      </a:pPr>
                      <a:r>
                        <a:rPr lang="en-GB" sz="2000" baseline="0" dirty="0" smtClean="0"/>
                        <a:t>Hazards</a:t>
                      </a:r>
                      <a:endParaRPr lang="en-GB" sz="20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Global Systems </a:t>
                      </a:r>
                      <a:r>
                        <a:rPr kumimoji="0" lang="en-GB" sz="2000" b="0" i="0" u="none" strike="noStrike" kern="1200" cap="none" spc="0" normalizeH="0" baseline="0" noProof="0" dirty="0" smtClean="0">
                          <a:ln>
                            <a:noFill/>
                          </a:ln>
                          <a:solidFill>
                            <a:prstClr val="black"/>
                          </a:solidFill>
                          <a:effectLst/>
                          <a:uLnTx/>
                          <a:uFillTx/>
                          <a:latin typeface="+mn-lt"/>
                          <a:ea typeface="+mn-ea"/>
                          <a:cs typeface="+mn-cs"/>
                        </a:rPr>
                        <a:t>&amp; </a:t>
                      </a:r>
                      <a:r>
                        <a:rPr kumimoji="0" lang="en-GB" sz="2000" b="0" i="0" u="none" strike="noStrike" kern="1200" cap="none" spc="0" normalizeH="0" baseline="0" noProof="0" dirty="0">
                          <a:ln>
                            <a:noFill/>
                          </a:ln>
                          <a:solidFill>
                            <a:prstClr val="black"/>
                          </a:solidFill>
                          <a:effectLst/>
                          <a:uLnTx/>
                          <a:uFillTx/>
                          <a:latin typeface="+mn-lt"/>
                          <a:ea typeface="+mn-ea"/>
                          <a:cs typeface="+mn-cs"/>
                        </a:rPr>
                        <a:t>Global </a:t>
                      </a:r>
                      <a:r>
                        <a:rPr kumimoji="0" lang="en-GB" sz="2000" b="0" i="0" u="none" strike="noStrike" kern="1200" cap="none" spc="0" normalizeH="0" baseline="0" noProof="0" dirty="0" smtClean="0">
                          <a:ln>
                            <a:noFill/>
                          </a:ln>
                          <a:solidFill>
                            <a:prstClr val="black"/>
                          </a:solidFill>
                          <a:effectLst/>
                          <a:uLnTx/>
                          <a:uFillTx/>
                          <a:latin typeface="+mn-lt"/>
                          <a:ea typeface="+mn-ea"/>
                          <a:cs typeface="+mn-cs"/>
                        </a:rPr>
                        <a:t>Governance and </a:t>
                      </a:r>
                      <a:r>
                        <a:rPr kumimoji="0" lang="en-GB" sz="2000" b="0" i="0" u="none" strike="noStrike" kern="1200" cap="none" spc="0" normalizeH="0" baseline="0" noProof="0" dirty="0">
                          <a:ln>
                            <a:noFill/>
                          </a:ln>
                          <a:solidFill>
                            <a:prstClr val="black"/>
                          </a:solidFill>
                          <a:effectLst/>
                          <a:uLnTx/>
                          <a:uFillTx/>
                          <a:latin typeface="+mn-lt"/>
                          <a:ea typeface="+mn-ea"/>
                          <a:cs typeface="+mn-cs"/>
                        </a:rPr>
                        <a:t>Contemporary Urban Environments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2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mn-lt"/>
                          <a:ea typeface="+mn-ea"/>
                          <a:cs typeface="+mn-cs"/>
                        </a:rPr>
                        <a:t>Comprised of short and longer exam questions.</a:t>
                      </a:r>
                    </a:p>
                  </a:txBody>
                  <a:tcPr/>
                </a:tc>
                <a:extLst>
                  <a:ext uri="{0D108BD9-81ED-4DB2-BD59-A6C34878D82A}">
                    <a16:rowId xmlns:a16="http://schemas.microsoft.com/office/drawing/2014/main" val="3278486021"/>
                  </a:ext>
                </a:extLst>
              </a:tr>
              <a:tr h="2086078">
                <a:tc>
                  <a:txBody>
                    <a:bodyPr/>
                    <a:lstStyle/>
                    <a:p>
                      <a:r>
                        <a:rPr lang="en-GB" sz="2000" b="1" dirty="0">
                          <a:solidFill>
                            <a:schemeClr val="tx1"/>
                          </a:solidFill>
                        </a:rPr>
                        <a:t>BENCHMARK</a:t>
                      </a:r>
                      <a:r>
                        <a:rPr lang="en-GB" sz="2000" b="1" baseline="0" dirty="0">
                          <a:solidFill>
                            <a:schemeClr val="tx1"/>
                          </a:solidFill>
                        </a:rPr>
                        <a:t> </a:t>
                      </a:r>
                      <a:r>
                        <a:rPr lang="en-GB" sz="2000" b="1" baseline="0" dirty="0" smtClean="0">
                          <a:solidFill>
                            <a:schemeClr val="tx1"/>
                          </a:solidFill>
                        </a:rPr>
                        <a:t>7 (MOCK):  </a:t>
                      </a:r>
                      <a:r>
                        <a:rPr lang="en-GB" sz="2000" b="1" baseline="0" dirty="0">
                          <a:solidFill>
                            <a:schemeClr val="tx1"/>
                          </a:solidFill>
                        </a:rPr>
                        <a:t>After February half </a:t>
                      </a:r>
                      <a:r>
                        <a:rPr lang="en-GB" sz="2000" b="1" baseline="0" dirty="0" smtClean="0">
                          <a:solidFill>
                            <a:schemeClr val="tx1"/>
                          </a:solidFill>
                        </a:rPr>
                        <a:t>term 2022</a:t>
                      </a:r>
                      <a:endParaRPr lang="en-GB" sz="2000" b="1" baseline="0" dirty="0">
                        <a:solidFill>
                          <a:schemeClr val="tx1"/>
                        </a:solidFill>
                      </a:endParaRPr>
                    </a:p>
                    <a:p>
                      <a:pPr marL="342900" indent="-342900">
                        <a:buFont typeface="Arial" panose="020B0604020202020204" pitchFamily="34" charset="0"/>
                        <a:buChar char="•"/>
                      </a:pPr>
                      <a:r>
                        <a:rPr lang="en-GB" sz="2000" baseline="0" dirty="0" smtClean="0"/>
                        <a:t>Content to be confirmed.</a:t>
                      </a:r>
                    </a:p>
                    <a:p>
                      <a:pPr marL="0" indent="0">
                        <a:buFont typeface="Arial" panose="020B0604020202020204" pitchFamily="34" charset="0"/>
                        <a:buNone/>
                      </a:pPr>
                      <a:endParaRPr lang="en-GB" sz="2000" baseline="0" dirty="0"/>
                    </a:p>
                    <a:p>
                      <a:r>
                        <a:rPr lang="en-GB" sz="2000" baseline="0" dirty="0"/>
                        <a:t>Comprised of short and longer exam questions.</a:t>
                      </a:r>
                      <a:endParaRPr lang="en-GB" sz="2000" dirty="0"/>
                    </a:p>
                  </a:txBody>
                  <a:tcPr/>
                </a:tc>
                <a:extLst>
                  <a:ext uri="{0D108BD9-81ED-4DB2-BD59-A6C34878D82A}">
                    <a16:rowId xmlns:a16="http://schemas.microsoft.com/office/drawing/2014/main" val="3615793909"/>
                  </a:ext>
                </a:extLst>
              </a:tr>
            </a:tbl>
          </a:graphicData>
        </a:graphic>
      </p:graphicFrame>
    </p:spTree>
    <p:extLst>
      <p:ext uri="{BB962C8B-B14F-4D97-AF65-F5344CB8AC3E}">
        <p14:creationId xmlns:p14="http://schemas.microsoft.com/office/powerpoint/2010/main" val="144921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340768"/>
          </a:xfrm>
        </p:spPr>
        <p:txBody>
          <a:bodyPr/>
          <a:lstStyle/>
          <a:p>
            <a:r>
              <a:rPr lang="en-GB" b="1" dirty="0"/>
              <a:t>Plan for lessons over the coming weeks</a:t>
            </a:r>
          </a:p>
        </p:txBody>
      </p:sp>
      <p:sp>
        <p:nvSpPr>
          <p:cNvPr id="3" name="Content Placeholder 2"/>
          <p:cNvSpPr>
            <a:spLocks noGrp="1"/>
          </p:cNvSpPr>
          <p:nvPr>
            <p:ph idx="1"/>
          </p:nvPr>
        </p:nvSpPr>
        <p:spPr>
          <a:xfrm>
            <a:off x="0" y="1052736"/>
            <a:ext cx="9144000" cy="5805264"/>
          </a:xfrm>
        </p:spPr>
        <p:txBody>
          <a:bodyPr>
            <a:normAutofit lnSpcReduction="10000"/>
          </a:bodyPr>
          <a:lstStyle/>
          <a:p>
            <a:pPr marL="0" indent="0">
              <a:buNone/>
            </a:pPr>
            <a:r>
              <a:rPr lang="en-GB" b="1" dirty="0"/>
              <a:t>Week Beginning </a:t>
            </a:r>
            <a:r>
              <a:rPr lang="en-GB" b="1" dirty="0" smtClean="0"/>
              <a:t>13</a:t>
            </a:r>
            <a:r>
              <a:rPr lang="en-GB" b="1" baseline="30000" dirty="0" smtClean="0"/>
              <a:t>th</a:t>
            </a:r>
            <a:r>
              <a:rPr lang="en-GB" b="1" dirty="0" smtClean="0"/>
              <a:t> </a:t>
            </a:r>
            <a:r>
              <a:rPr lang="en-GB" b="1" dirty="0"/>
              <a:t>September:</a:t>
            </a:r>
          </a:p>
          <a:p>
            <a:r>
              <a:rPr lang="en-GB" dirty="0" smtClean="0"/>
              <a:t>Hazards </a:t>
            </a:r>
            <a:r>
              <a:rPr lang="en-GB" dirty="0"/>
              <a:t>– </a:t>
            </a:r>
            <a:r>
              <a:rPr lang="en-GB" dirty="0" smtClean="0"/>
              <a:t>2 lessons</a:t>
            </a:r>
            <a:endParaRPr lang="en-GB" dirty="0"/>
          </a:p>
          <a:p>
            <a:r>
              <a:rPr lang="en-GB" dirty="0"/>
              <a:t>Global Systems and Global Governance – 1 </a:t>
            </a:r>
            <a:r>
              <a:rPr lang="en-GB" dirty="0" smtClean="0"/>
              <a:t>lesson</a:t>
            </a:r>
            <a:endParaRPr lang="en-GB" dirty="0"/>
          </a:p>
          <a:p>
            <a:pPr marL="342900" lvl="1"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Week beginning </a:t>
            </a:r>
            <a:r>
              <a:rPr lang="en-GB" b="1" dirty="0" smtClean="0">
                <a:latin typeface="Calibri" panose="020F0502020204030204" pitchFamily="34" charset="0"/>
                <a:ea typeface="Calibri" panose="020F0502020204030204" pitchFamily="34" charset="0"/>
                <a:cs typeface="Times New Roman" panose="02020603050405020304" pitchFamily="18" charset="0"/>
              </a:rPr>
              <a:t>20</a:t>
            </a:r>
            <a:r>
              <a:rPr lang="en-GB" b="1"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GB" b="1" dirty="0" smtClean="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September:</a:t>
            </a:r>
          </a:p>
          <a:p>
            <a:r>
              <a:rPr lang="en-GB" dirty="0"/>
              <a:t>Benchmark </a:t>
            </a:r>
            <a:r>
              <a:rPr lang="en-GB" dirty="0" smtClean="0"/>
              <a:t>Assessments - in </a:t>
            </a:r>
            <a:r>
              <a:rPr lang="en-GB" dirty="0" smtClean="0">
                <a:latin typeface="Calibri" panose="020F0502020204030204" pitchFamily="34" charset="0"/>
                <a:ea typeface="Calibri" panose="020F0502020204030204" pitchFamily="34" charset="0"/>
                <a:cs typeface="Times New Roman" panose="02020603050405020304" pitchFamily="18" charset="0"/>
              </a:rPr>
              <a:t>1</a:t>
            </a:r>
            <a:r>
              <a:rPr lang="en-GB" baseline="30000" dirty="0" smtClean="0">
                <a:latin typeface="Calibri" panose="020F0502020204030204" pitchFamily="34" charset="0"/>
                <a:ea typeface="Calibri" panose="020F0502020204030204" pitchFamily="34" charset="0"/>
                <a:cs typeface="Times New Roman" panose="02020603050405020304" pitchFamily="18" charset="0"/>
              </a:rPr>
              <a:t> </a:t>
            </a:r>
            <a:r>
              <a:rPr lang="en-GB" dirty="0" smtClean="0">
                <a:latin typeface="Calibri" panose="020F0502020204030204" pitchFamily="34" charset="0"/>
                <a:ea typeface="Calibri" panose="020F0502020204030204" pitchFamily="34" charset="0"/>
                <a:cs typeface="Times New Roman" panose="02020603050405020304" pitchFamily="18" charset="0"/>
              </a:rPr>
              <a:t>of the Physical Geography lessons </a:t>
            </a:r>
            <a:r>
              <a:rPr lang="en-GB" dirty="0">
                <a:latin typeface="Calibri" panose="020F0502020204030204" pitchFamily="34" charset="0"/>
                <a:ea typeface="Calibri" panose="020F0502020204030204" pitchFamily="34" charset="0"/>
                <a:cs typeface="Times New Roman" panose="02020603050405020304" pitchFamily="18" charset="0"/>
              </a:rPr>
              <a:t>of the </a:t>
            </a:r>
            <a:r>
              <a:rPr lang="en-GB" dirty="0" smtClean="0">
                <a:latin typeface="Calibri" panose="020F0502020204030204" pitchFamily="34" charset="0"/>
                <a:ea typeface="Calibri" panose="020F0502020204030204" pitchFamily="34" charset="0"/>
                <a:cs typeface="Times New Roman" panose="02020603050405020304" pitchFamily="18" charset="0"/>
              </a:rPr>
              <a:t>week – your teacher will confirm which lesson</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Independent </a:t>
            </a:r>
            <a:r>
              <a:rPr lang="en-GB" dirty="0" smtClean="0">
                <a:latin typeface="Calibri" panose="020F0502020204030204" pitchFamily="34" charset="0"/>
                <a:ea typeface="Calibri" panose="020F0502020204030204" pitchFamily="34" charset="0"/>
                <a:cs typeface="Times New Roman" panose="02020603050405020304" pitchFamily="18" charset="0"/>
              </a:rPr>
              <a:t>Investigation - in 1 of the Physical Geography lessons of the week – your teacher will confirm which lesson</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Global Systems and Global Governance – 1 lesson</a:t>
            </a:r>
          </a:p>
          <a:p>
            <a:pPr lvl="1"/>
            <a:endParaRPr lang="en-GB" dirty="0"/>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Week beginning </a:t>
            </a:r>
            <a:r>
              <a:rPr lang="en-GB" b="1" dirty="0" smtClean="0">
                <a:latin typeface="Calibri" panose="020F0502020204030204" pitchFamily="34" charset="0"/>
                <a:ea typeface="Calibri" panose="020F0502020204030204" pitchFamily="34" charset="0"/>
                <a:cs typeface="Times New Roman" panose="02020603050405020304" pitchFamily="18" charset="0"/>
              </a:rPr>
              <a:t>27</a:t>
            </a:r>
            <a:r>
              <a:rPr lang="en-GB" b="1" baseline="30000" dirty="0" smtClean="0">
                <a:latin typeface="Calibri" panose="020F0502020204030204" pitchFamily="34" charset="0"/>
                <a:ea typeface="Calibri" panose="020F0502020204030204" pitchFamily="34" charset="0"/>
                <a:cs typeface="Times New Roman" panose="02020603050405020304" pitchFamily="18" charset="0"/>
              </a:rPr>
              <a:t>th</a:t>
            </a:r>
            <a:r>
              <a:rPr lang="en-GB" b="1" dirty="0" smtClean="0">
                <a:latin typeface="Calibri" panose="020F0502020204030204" pitchFamily="34" charset="0"/>
                <a:ea typeface="Calibri" panose="020F0502020204030204" pitchFamily="34" charset="0"/>
                <a:cs typeface="Times New Roman" panose="02020603050405020304" pitchFamily="18" charset="0"/>
              </a:rPr>
              <a:t> </a:t>
            </a:r>
            <a:r>
              <a:rPr lang="en-GB" b="1" dirty="0">
                <a:latin typeface="Calibri" panose="020F0502020204030204" pitchFamily="34" charset="0"/>
                <a:ea typeface="Calibri" panose="020F0502020204030204" pitchFamily="34" charset="0"/>
                <a:cs typeface="Times New Roman" panose="02020603050405020304" pitchFamily="18" charset="0"/>
              </a:rPr>
              <a:t>September onwards:</a:t>
            </a:r>
          </a:p>
          <a:p>
            <a:r>
              <a:rPr lang="en-GB" dirty="0">
                <a:latin typeface="Calibri" panose="020F0502020204030204" pitchFamily="34" charset="0"/>
                <a:ea typeface="Calibri" panose="020F0502020204030204" pitchFamily="34" charset="0"/>
                <a:cs typeface="Times New Roman" panose="02020603050405020304" pitchFamily="18" charset="0"/>
              </a:rPr>
              <a:t>Topic teaching:</a:t>
            </a:r>
          </a:p>
          <a:p>
            <a:pPr lvl="1">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Physical Geography – 2 lessons per week Hazards</a:t>
            </a:r>
          </a:p>
          <a:p>
            <a:pPr lvl="1">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Human Geography – 1 lesson per week Global Systems and Global Governance</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NOTE: Please ensure you bring the correct folders and work to the required lessons</a:t>
            </a:r>
          </a:p>
          <a:p>
            <a:pPr marL="0" indent="0">
              <a:buNone/>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endParaRPr lang="en-GB" dirty="0"/>
          </a:p>
          <a:p>
            <a:pPr lvl="1"/>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136311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047806" cy="1268760"/>
          </a:xfrm>
        </p:spPr>
        <p:txBody>
          <a:bodyPr/>
          <a:lstStyle/>
          <a:p>
            <a:r>
              <a:rPr lang="en-GB" b="1" dirty="0" smtClean="0"/>
              <a:t>NEA/Independent Investigation – Key Dates</a:t>
            </a:r>
            <a:endParaRPr lang="en-GB" b="1" dirty="0"/>
          </a:p>
        </p:txBody>
      </p:sp>
      <p:sp>
        <p:nvSpPr>
          <p:cNvPr id="3" name="Content Placeholder 2"/>
          <p:cNvSpPr>
            <a:spLocks noGrp="1"/>
          </p:cNvSpPr>
          <p:nvPr>
            <p:ph idx="1"/>
          </p:nvPr>
        </p:nvSpPr>
        <p:spPr>
          <a:xfrm>
            <a:off x="0" y="980728"/>
            <a:ext cx="9144000" cy="5877272"/>
          </a:xfrm>
        </p:spPr>
        <p:txBody>
          <a:bodyPr>
            <a:normAutofit lnSpcReduction="10000"/>
          </a:bodyPr>
          <a:lstStyle/>
          <a:p>
            <a:r>
              <a:rPr lang="en-GB" b="1" dirty="0">
                <a:latin typeface="Calibri" panose="020F0502020204030204" pitchFamily="34" charset="0"/>
                <a:ea typeface="Calibri" panose="020F0502020204030204" pitchFamily="34" charset="0"/>
                <a:cs typeface="Times New Roman" panose="02020603050405020304" pitchFamily="18" charset="0"/>
              </a:rPr>
              <a:t>Week beginning 20</a:t>
            </a:r>
            <a:r>
              <a:rPr lang="en-GB" b="1" baseline="30000" dirty="0">
                <a:latin typeface="Calibri" panose="020F0502020204030204" pitchFamily="34" charset="0"/>
                <a:ea typeface="Calibri" panose="020F0502020204030204" pitchFamily="34" charset="0"/>
                <a:cs typeface="Times New Roman" panose="02020603050405020304" pitchFamily="18" charset="0"/>
              </a:rPr>
              <a:t>th</a:t>
            </a:r>
            <a:r>
              <a:rPr lang="en-GB" b="1" dirty="0">
                <a:latin typeface="Calibri" panose="020F0502020204030204" pitchFamily="34" charset="0"/>
                <a:ea typeface="Calibri" panose="020F0502020204030204" pitchFamily="34" charset="0"/>
                <a:cs typeface="Times New Roman" panose="02020603050405020304" pitchFamily="18" charset="0"/>
              </a:rPr>
              <a:t> </a:t>
            </a:r>
            <a:r>
              <a:rPr lang="en-GB" b="1" dirty="0" smtClean="0">
                <a:latin typeface="Calibri" panose="020F0502020204030204" pitchFamily="34" charset="0"/>
                <a:ea typeface="Calibri" panose="020F0502020204030204" pitchFamily="34" charset="0"/>
                <a:cs typeface="Times New Roman" panose="02020603050405020304" pitchFamily="18" charset="0"/>
              </a:rPr>
              <a:t>September – </a:t>
            </a:r>
            <a:r>
              <a:rPr lang="en-GB" dirty="0" smtClean="0">
                <a:latin typeface="Calibri" panose="020F0502020204030204" pitchFamily="34" charset="0"/>
                <a:ea typeface="Calibri" panose="020F0502020204030204" pitchFamily="34" charset="0"/>
                <a:cs typeface="Times New Roman" panose="02020603050405020304" pitchFamily="18" charset="0"/>
              </a:rPr>
              <a:t>You will need to have your </a:t>
            </a:r>
            <a:r>
              <a:rPr lang="en-GB" dirty="0">
                <a:latin typeface="Calibri" panose="020F0502020204030204" pitchFamily="34" charset="0"/>
                <a:ea typeface="Calibri" panose="020F0502020204030204" pitchFamily="34" charset="0"/>
                <a:cs typeface="Times New Roman" panose="02020603050405020304" pitchFamily="18" charset="0"/>
              </a:rPr>
              <a:t>Independent </a:t>
            </a:r>
            <a:r>
              <a:rPr lang="en-GB" dirty="0" smtClean="0">
                <a:latin typeface="Calibri" panose="020F0502020204030204" pitchFamily="34" charset="0"/>
                <a:ea typeface="Calibri" panose="020F0502020204030204" pitchFamily="34" charset="0"/>
                <a:cs typeface="Times New Roman" panose="02020603050405020304" pitchFamily="18" charset="0"/>
              </a:rPr>
              <a:t>Investigation work </a:t>
            </a:r>
            <a:r>
              <a:rPr lang="en-GB" dirty="0">
                <a:latin typeface="Calibri" panose="020F0502020204030204" pitchFamily="34" charset="0"/>
                <a:ea typeface="Calibri" panose="020F0502020204030204" pitchFamily="34" charset="0"/>
                <a:cs typeface="Times New Roman" panose="02020603050405020304" pitchFamily="18" charset="0"/>
              </a:rPr>
              <a:t>- in 1 of the Physical Geography lessons of the week – your teacher will confirm which </a:t>
            </a:r>
            <a:r>
              <a:rPr lang="en-GB" dirty="0" smtClean="0">
                <a:latin typeface="Calibri" panose="020F0502020204030204" pitchFamily="34" charset="0"/>
                <a:ea typeface="Calibri" panose="020F0502020204030204" pitchFamily="34" charset="0"/>
                <a:cs typeface="Times New Roman" panose="02020603050405020304" pitchFamily="18" charset="0"/>
              </a:rPr>
              <a:t>lesson.  Students were asked to complete this over the summer holidays for final submission.</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smtClean="0">
                <a:latin typeface="Calibri" panose="020F0502020204030204" pitchFamily="34" charset="0"/>
                <a:ea typeface="Calibri" panose="020F0502020204030204" pitchFamily="34" charset="0"/>
                <a:cs typeface="Times New Roman" panose="02020603050405020304" pitchFamily="18" charset="0"/>
              </a:rPr>
              <a:t>Lunchtime workshops for students with queries regarding your NEA will take place on Wednesdays and Thursdays every week until the final deadline.  These will be in the Geography Department Classrooms at 1.15pm.</a:t>
            </a:r>
          </a:p>
          <a:p>
            <a:pPr marL="0" indent="0">
              <a:buNone/>
            </a:pPr>
            <a:endParaRPr lang="en-GB" dirty="0"/>
          </a:p>
          <a:p>
            <a:r>
              <a:rPr lang="en-GB" dirty="0" smtClean="0"/>
              <a:t>All work will need to be run through </a:t>
            </a:r>
            <a:r>
              <a:rPr lang="en-GB" dirty="0" err="1" smtClean="0"/>
              <a:t>Turnitin</a:t>
            </a:r>
            <a:r>
              <a:rPr lang="en-GB" dirty="0" smtClean="0"/>
              <a:t> plagiarism, checked and any amendments made prior to the final submission. </a:t>
            </a:r>
          </a:p>
          <a:p>
            <a:endParaRPr lang="en-GB" dirty="0"/>
          </a:p>
          <a:p>
            <a:r>
              <a:rPr lang="en-GB" dirty="0" smtClean="0"/>
              <a:t>Final Deadline for coursework is </a:t>
            </a:r>
            <a:r>
              <a:rPr lang="en-GB" b="1" dirty="0" smtClean="0"/>
              <a:t>Friday 8</a:t>
            </a:r>
            <a:r>
              <a:rPr lang="en-GB" b="1" baseline="30000" dirty="0" smtClean="0"/>
              <a:t>th</a:t>
            </a:r>
            <a:r>
              <a:rPr lang="en-GB" b="1" dirty="0" smtClean="0"/>
              <a:t> October</a:t>
            </a:r>
            <a:r>
              <a:rPr lang="en-GB" dirty="0"/>
              <a:t>.</a:t>
            </a:r>
            <a:r>
              <a:rPr lang="en-GB" dirty="0" smtClean="0"/>
              <a:t> </a:t>
            </a:r>
            <a:r>
              <a:rPr lang="en-GB" dirty="0"/>
              <a:t>Please be warned that a failure to meet the final coursework deadline is the equivalent to missing the </a:t>
            </a:r>
            <a:r>
              <a:rPr lang="en-GB" dirty="0" smtClean="0"/>
              <a:t>exam. </a:t>
            </a:r>
          </a:p>
          <a:p>
            <a:endParaRPr lang="en-GB" dirty="0"/>
          </a:p>
          <a:p>
            <a:r>
              <a:rPr lang="en-GB" dirty="0" smtClean="0"/>
              <a:t>Full details of </a:t>
            </a:r>
            <a:r>
              <a:rPr lang="en-GB" dirty="0" err="1" smtClean="0"/>
              <a:t>Turnitin</a:t>
            </a:r>
            <a:r>
              <a:rPr lang="en-GB" dirty="0" smtClean="0"/>
              <a:t> and submissions will be covered in lessons week beginning 20</a:t>
            </a:r>
            <a:r>
              <a:rPr lang="en-GB" baseline="30000" dirty="0" smtClean="0"/>
              <a:t>th</a:t>
            </a:r>
            <a:r>
              <a:rPr lang="en-GB" dirty="0" smtClean="0"/>
              <a:t> September.</a:t>
            </a:r>
          </a:p>
          <a:p>
            <a:endParaRPr lang="en-GB" dirty="0"/>
          </a:p>
          <a:p>
            <a:endParaRPr lang="en-GB" dirty="0"/>
          </a:p>
        </p:txBody>
      </p:sp>
    </p:spTree>
    <p:extLst>
      <p:ext uri="{BB962C8B-B14F-4D97-AF65-F5344CB8AC3E}">
        <p14:creationId xmlns:p14="http://schemas.microsoft.com/office/powerpoint/2010/main" val="1892808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1152131"/>
          </a:xfrm>
        </p:spPr>
        <p:txBody>
          <a:bodyPr>
            <a:normAutofit/>
          </a:bodyPr>
          <a:lstStyle/>
          <a:p>
            <a:r>
              <a:rPr lang="en-GB" sz="2800" b="1" dirty="0" smtClean="0">
                <a:latin typeface="Calibri" panose="020F0502020204030204" pitchFamily="34" charset="0"/>
                <a:ea typeface="Calibri" panose="020F0502020204030204" pitchFamily="34" charset="0"/>
                <a:cs typeface="Times New Roman" panose="02020603050405020304" pitchFamily="18" charset="0"/>
              </a:rPr>
              <a:t/>
            </a:r>
            <a:br>
              <a:rPr lang="en-GB" sz="2800" b="1" dirty="0" smtClean="0">
                <a:latin typeface="Calibri" panose="020F0502020204030204" pitchFamily="34" charset="0"/>
                <a:ea typeface="Calibri" panose="020F0502020204030204" pitchFamily="34" charset="0"/>
                <a:cs typeface="Times New Roman" panose="02020603050405020304" pitchFamily="18" charset="0"/>
              </a:rPr>
            </a:br>
            <a:r>
              <a:rPr lang="en-GB" sz="2800" b="1" dirty="0" smtClean="0">
                <a:latin typeface="Calibri" panose="020F0502020204030204" pitchFamily="34" charset="0"/>
                <a:ea typeface="Calibri" panose="020F0502020204030204" pitchFamily="34" charset="0"/>
                <a:cs typeface="Times New Roman" panose="02020603050405020304" pitchFamily="18" charset="0"/>
              </a:rPr>
              <a:t>Benchmark </a:t>
            </a:r>
            <a:r>
              <a:rPr lang="en-GB" sz="2800" b="1" dirty="0">
                <a:latin typeface="Calibri" panose="020F0502020204030204" pitchFamily="34" charset="0"/>
                <a:ea typeface="Calibri" panose="020F0502020204030204" pitchFamily="34" charset="0"/>
                <a:cs typeface="Times New Roman" panose="02020603050405020304" pitchFamily="18" charset="0"/>
              </a:rPr>
              <a:t>5 week beginning Monday </a:t>
            </a:r>
            <a:r>
              <a:rPr lang="en-GB" sz="2800" b="1" dirty="0" smtClean="0">
                <a:latin typeface="Calibri" panose="020F0502020204030204" pitchFamily="34" charset="0"/>
                <a:ea typeface="Calibri" panose="020F0502020204030204" pitchFamily="34" charset="0"/>
                <a:cs typeface="Times New Roman" panose="02020603050405020304" pitchFamily="18" charset="0"/>
              </a:rPr>
              <a:t>20th </a:t>
            </a:r>
            <a:r>
              <a:rPr lang="en-GB" sz="2800" b="1" dirty="0">
                <a:latin typeface="Calibri" panose="020F0502020204030204" pitchFamily="34" charset="0"/>
                <a:ea typeface="Calibri" panose="020F0502020204030204" pitchFamily="34" charset="0"/>
                <a:cs typeface="Times New Roman" panose="02020603050405020304" pitchFamily="18" charset="0"/>
              </a:rPr>
              <a:t>September</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1180031"/>
              </p:ext>
            </p:extLst>
          </p:nvPr>
        </p:nvGraphicFramePr>
        <p:xfrm>
          <a:off x="755576" y="1988840"/>
          <a:ext cx="7344816" cy="2550618"/>
        </p:xfrm>
        <a:graphic>
          <a:graphicData uri="http://schemas.openxmlformats.org/drawingml/2006/table">
            <a:tbl>
              <a:tblPr firstRow="1" firstCol="1" bandRow="1"/>
              <a:tblGrid>
                <a:gridCol w="2998699">
                  <a:extLst>
                    <a:ext uri="{9D8B030D-6E8A-4147-A177-3AD203B41FA5}">
                      <a16:colId xmlns:a16="http://schemas.microsoft.com/office/drawing/2014/main" val="628841673"/>
                    </a:ext>
                  </a:extLst>
                </a:gridCol>
                <a:gridCol w="673709">
                  <a:extLst>
                    <a:ext uri="{9D8B030D-6E8A-4147-A177-3AD203B41FA5}">
                      <a16:colId xmlns:a16="http://schemas.microsoft.com/office/drawing/2014/main" val="2115052560"/>
                    </a:ext>
                  </a:extLst>
                </a:gridCol>
                <a:gridCol w="3021509">
                  <a:extLst>
                    <a:ext uri="{9D8B030D-6E8A-4147-A177-3AD203B41FA5}">
                      <a16:colId xmlns:a16="http://schemas.microsoft.com/office/drawing/2014/main" val="1571415365"/>
                    </a:ext>
                  </a:extLst>
                </a:gridCol>
                <a:gridCol w="650899">
                  <a:extLst>
                    <a:ext uri="{9D8B030D-6E8A-4147-A177-3AD203B41FA5}">
                      <a16:colId xmlns:a16="http://schemas.microsoft.com/office/drawing/2014/main" val="3982323013"/>
                    </a:ext>
                  </a:extLst>
                </a:gridCol>
              </a:tblGrid>
              <a:tr h="425103">
                <a:tc gridSpan="2">
                  <a:txBody>
                    <a:bodyPr/>
                    <a:lstStyle/>
                    <a:p>
                      <a:pPr algn="ct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Human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a:lnSpc>
                          <a:spcPct val="107000"/>
                        </a:lnSpc>
                        <a:spcAft>
                          <a:spcPts val="0"/>
                        </a:spcAft>
                      </a:pPr>
                      <a:r>
                        <a:rPr lang="en-GB" sz="1600" b="1">
                          <a:effectLst/>
                          <a:latin typeface="Calibri" panose="020F0502020204030204" pitchFamily="34" charset="0"/>
                          <a:ea typeface="Times New Roman" panose="02020603050405020304" pitchFamily="18" charset="0"/>
                          <a:cs typeface="Calibri" panose="020F0502020204030204" pitchFamily="34" charset="0"/>
                        </a:rPr>
                        <a:t>Physical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extLst>
                  <a:ext uri="{0D108BD9-81ED-4DB2-BD59-A6C34878D82A}">
                    <a16:rowId xmlns:a16="http://schemas.microsoft.com/office/drawing/2014/main" val="1206801019"/>
                  </a:ext>
                </a:extLst>
              </a:tr>
              <a:tr h="425103">
                <a:tc rowSpan="3">
                  <a:txBody>
                    <a:bodyPr/>
                    <a:lstStyle/>
                    <a:p>
                      <a:pP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Changing Places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Tariff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Hazards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a:effectLst/>
                          <a:latin typeface="Calibri" panose="020F0502020204030204" pitchFamily="34" charset="0"/>
                          <a:ea typeface="Times New Roman" panose="02020603050405020304" pitchFamily="18" charset="0"/>
                          <a:cs typeface="Calibri" panose="020F0502020204030204" pitchFamily="34" charset="0"/>
                        </a:rPr>
                        <a:t>Tariff</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211050"/>
                  </a:ext>
                </a:extLst>
              </a:tr>
              <a:tr h="425103">
                <a:tc vMerge="1">
                  <a:txBody>
                    <a:bodyPr/>
                    <a:lstStyle/>
                    <a:p>
                      <a:endParaRPr lang="en-GB"/>
                    </a:p>
                  </a:txBody>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x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 x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694338"/>
                  </a:ext>
                </a:extLst>
              </a:tr>
              <a:tr h="425103">
                <a:tc vMerge="1">
                  <a:txBody>
                    <a:bodyPr/>
                    <a:lstStyle/>
                    <a:p>
                      <a:endParaRPr lang="en-GB"/>
                    </a:p>
                  </a:txBody>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x 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1 x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624757"/>
                  </a:ext>
                </a:extLst>
              </a:tr>
              <a:tr h="425103">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vMerge="1">
                  <a:txBody>
                    <a:bodyPr/>
                    <a:lstStyle/>
                    <a:p>
                      <a:endParaRPr lang="en-GB"/>
                    </a:p>
                  </a:txBody>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x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192548"/>
                  </a:ext>
                </a:extLst>
              </a:tr>
              <a:tr h="425103">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Total Marks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Total Marks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969057"/>
                  </a:ext>
                </a:extLst>
              </a:tr>
            </a:tbl>
          </a:graphicData>
        </a:graphic>
      </p:graphicFrame>
    </p:spTree>
    <p:extLst>
      <p:ext uri="{BB962C8B-B14F-4D97-AF65-F5344CB8AC3E}">
        <p14:creationId xmlns:p14="http://schemas.microsoft.com/office/powerpoint/2010/main" val="126964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4704"/>
          </a:xfrm>
        </p:spPr>
        <p:txBody>
          <a:bodyPr>
            <a:normAutofit/>
          </a:bodyPr>
          <a:lstStyle/>
          <a:p>
            <a:pPr algn="ctr"/>
            <a:r>
              <a:rPr lang="en-GB" sz="2700" b="1" dirty="0"/>
              <a:t>Resources on GOL to support your benchmark preparation</a:t>
            </a:r>
          </a:p>
        </p:txBody>
      </p:sp>
      <p:sp>
        <p:nvSpPr>
          <p:cNvPr id="4" name="Rectangle 1"/>
          <p:cNvSpPr>
            <a:spLocks noGrp="1" noChangeArrowheads="1"/>
          </p:cNvSpPr>
          <p:nvPr>
            <p:ph idx="1"/>
          </p:nvPr>
        </p:nvSpPr>
        <p:spPr bwMode="auto">
          <a:xfrm>
            <a:off x="1" y="623116"/>
            <a:ext cx="9036495" cy="60385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en-US" altLang="en-US" sz="1800" dirty="0" smtClean="0">
                <a:solidFill>
                  <a:srgbClr val="282828"/>
                </a:solidFill>
                <a:latin typeface="Calibri" panose="020F0502020204030204" pitchFamily="34" charset="0"/>
                <a:cs typeface="Calibri" panose="020F0502020204030204" pitchFamily="34" charset="0"/>
              </a:rPr>
              <a:t>There are resources available on </a:t>
            </a:r>
            <a:r>
              <a:rPr lang="en-US" altLang="en-US" sz="1800" dirty="0" err="1" smtClean="0">
                <a:solidFill>
                  <a:srgbClr val="282828"/>
                </a:solidFill>
                <a:latin typeface="Calibri" panose="020F0502020204030204" pitchFamily="34" charset="0"/>
                <a:cs typeface="Calibri" panose="020F0502020204030204" pitchFamily="34" charset="0"/>
              </a:rPr>
              <a:t>Godalming</a:t>
            </a:r>
            <a:r>
              <a:rPr lang="en-US" altLang="en-US" sz="1800" dirty="0" smtClean="0">
                <a:solidFill>
                  <a:srgbClr val="282828"/>
                </a:solidFill>
                <a:latin typeface="Calibri" panose="020F0502020204030204" pitchFamily="34" charset="0"/>
                <a:cs typeface="Calibri" panose="020F0502020204030204" pitchFamily="34" charset="0"/>
              </a:rPr>
              <a:t> Online in the Revision and Exam Practice and Topic Folders to support your revision and preparation for the benchmarks along with the exam technique booklets issued in class last year.</a:t>
            </a:r>
            <a:endParaRPr lang="en-US" altLang="en-US" sz="1800" dirty="0" smtClean="0"/>
          </a:p>
          <a:p>
            <a:pPr marL="0" indent="0">
              <a:lnSpc>
                <a:spcPct val="100000"/>
              </a:lnSpc>
              <a:buNone/>
            </a:pPr>
            <a:r>
              <a:rPr lang="en-US" altLang="en-US" sz="1800" dirty="0" smtClean="0">
                <a:solidFill>
                  <a:srgbClr val="282828"/>
                </a:solidFill>
                <a:latin typeface="Calibri" panose="020F0502020204030204" pitchFamily="34" charset="0"/>
                <a:cs typeface="Calibri" panose="020F0502020204030204" pitchFamily="34" charset="0"/>
              </a:rPr>
              <a:t> </a:t>
            </a:r>
            <a:endParaRPr lang="en-US" altLang="en-US" sz="1800" dirty="0" smtClean="0"/>
          </a:p>
          <a:p>
            <a:pPr>
              <a:lnSpc>
                <a:spcPct val="100000"/>
              </a:lnSpc>
            </a:pPr>
            <a:r>
              <a:rPr lang="en-US" altLang="en-US" sz="1800" b="1" dirty="0" smtClean="0">
                <a:solidFill>
                  <a:srgbClr val="282828"/>
                </a:solidFill>
                <a:latin typeface="Calibri" panose="020F0502020204030204" pitchFamily="34" charset="0"/>
                <a:cs typeface="Calibri" panose="020F0502020204030204" pitchFamily="34" charset="0"/>
              </a:rPr>
              <a:t>Exam Technique Booklet - </a:t>
            </a:r>
            <a:r>
              <a:rPr lang="en-US" altLang="en-US" sz="1800" dirty="0" smtClean="0">
                <a:solidFill>
                  <a:srgbClr val="282828"/>
                </a:solidFill>
                <a:latin typeface="Calibri" panose="020F0502020204030204" pitchFamily="34" charset="0"/>
                <a:cs typeface="Calibri" panose="020F0502020204030204" pitchFamily="34" charset="0"/>
              </a:rPr>
              <a:t>Issued in class last year and a copy can be found in the Revision and Exam Practice folder.</a:t>
            </a:r>
          </a:p>
          <a:p>
            <a:pPr>
              <a:lnSpc>
                <a:spcPct val="100000"/>
              </a:lnSpc>
            </a:pPr>
            <a:endParaRPr lang="en-US" altLang="en-US" sz="1800" dirty="0" smtClean="0">
              <a:solidFill>
                <a:srgbClr val="282828"/>
              </a:solidFill>
              <a:latin typeface="Calibri" panose="020F0502020204030204" pitchFamily="34" charset="0"/>
              <a:cs typeface="Calibri" panose="020F0502020204030204" pitchFamily="34" charset="0"/>
            </a:endParaRPr>
          </a:p>
          <a:p>
            <a:pPr>
              <a:lnSpc>
                <a:spcPct val="100000"/>
              </a:lnSpc>
            </a:pPr>
            <a:r>
              <a:rPr lang="en-US" altLang="en-US" sz="1800" b="1" dirty="0" smtClean="0">
                <a:solidFill>
                  <a:srgbClr val="282828"/>
                </a:solidFill>
                <a:latin typeface="Calibri" panose="020F0502020204030204" pitchFamily="34" charset="0"/>
                <a:cs typeface="Calibri" panose="020F0502020204030204" pitchFamily="34" charset="0"/>
              </a:rPr>
              <a:t>Review notes</a:t>
            </a:r>
            <a:r>
              <a:rPr lang="en-US" altLang="en-US" sz="1800" b="1" dirty="0"/>
              <a:t> </a:t>
            </a:r>
            <a:r>
              <a:rPr lang="en-US" altLang="en-US" sz="1800" b="1" dirty="0" smtClean="0"/>
              <a:t>- </a:t>
            </a:r>
            <a:r>
              <a:rPr lang="en-US" altLang="en-US" sz="1800" dirty="0" smtClean="0">
                <a:solidFill>
                  <a:srgbClr val="282828"/>
                </a:solidFill>
                <a:latin typeface="Calibri" panose="020F0502020204030204" pitchFamily="34" charset="0"/>
                <a:cs typeface="Calibri" panose="020F0502020204030204" pitchFamily="34" charset="0"/>
              </a:rPr>
              <a:t>Review notes sheets have been produced and set as work to complete by your teachers.  These can be found under each topic area on GOL.</a:t>
            </a:r>
          </a:p>
          <a:p>
            <a:pPr>
              <a:lnSpc>
                <a:spcPct val="100000"/>
              </a:lnSpc>
            </a:pPr>
            <a:endParaRPr lang="en-US" altLang="en-US" sz="1800" dirty="0">
              <a:solidFill>
                <a:srgbClr val="282828"/>
              </a:solidFill>
              <a:latin typeface="Calibri" panose="020F0502020204030204" pitchFamily="34" charset="0"/>
              <a:cs typeface="Calibri" panose="020F0502020204030204" pitchFamily="34" charset="0"/>
            </a:endParaRPr>
          </a:p>
          <a:p>
            <a:r>
              <a:rPr lang="en-GB" sz="1800" b="1" dirty="0">
                <a:latin typeface="+mn-lt"/>
              </a:rPr>
              <a:t>Practice Exam </a:t>
            </a:r>
            <a:r>
              <a:rPr lang="en-GB" sz="1800" b="1" dirty="0" smtClean="0">
                <a:latin typeface="+mn-lt"/>
              </a:rPr>
              <a:t>Questions</a:t>
            </a:r>
            <a:r>
              <a:rPr lang="en-GB" sz="1800" dirty="0" smtClean="0">
                <a:latin typeface="+mn-lt"/>
              </a:rPr>
              <a:t> - Practice </a:t>
            </a:r>
            <a:r>
              <a:rPr lang="en-GB" sz="1800" dirty="0">
                <a:latin typeface="+mn-lt"/>
              </a:rPr>
              <a:t>questions, mark schemes and model answers for the Changing Places topics.</a:t>
            </a:r>
          </a:p>
          <a:p>
            <a:pPr>
              <a:lnSpc>
                <a:spcPct val="100000"/>
              </a:lnSpc>
            </a:pPr>
            <a:endParaRPr lang="en-US" altLang="en-US" sz="1800" dirty="0" smtClean="0">
              <a:solidFill>
                <a:srgbClr val="000000"/>
              </a:solidFill>
              <a:latin typeface="Calibri" panose="020F0502020204030204" pitchFamily="34" charset="0"/>
              <a:cs typeface="Calibri" panose="020F0502020204030204" pitchFamily="34" charset="0"/>
            </a:endParaRPr>
          </a:p>
          <a:p>
            <a:pPr>
              <a:lnSpc>
                <a:spcPct val="100000"/>
              </a:lnSpc>
            </a:pPr>
            <a:r>
              <a:rPr lang="en-US" altLang="en-US" sz="1800" b="1" dirty="0" smtClean="0">
                <a:solidFill>
                  <a:srgbClr val="282828"/>
                </a:solidFill>
                <a:latin typeface="Calibri" panose="020F0502020204030204" pitchFamily="34" charset="0"/>
                <a:cs typeface="Calibri" panose="020F0502020204030204" pitchFamily="34" charset="0"/>
              </a:rPr>
              <a:t>Hodder Workbook practice questions and answers</a:t>
            </a:r>
            <a:r>
              <a:rPr lang="en-US" altLang="en-US" sz="1800" b="1" dirty="0"/>
              <a:t> </a:t>
            </a:r>
            <a:r>
              <a:rPr lang="en-US" altLang="en-US" sz="1800" b="1" dirty="0" smtClean="0"/>
              <a:t>- </a:t>
            </a:r>
            <a:r>
              <a:rPr lang="en-US" altLang="en-US" sz="1800" dirty="0" smtClean="0">
                <a:solidFill>
                  <a:srgbClr val="282828"/>
                </a:solidFill>
                <a:latin typeface="Calibri" panose="020F0502020204030204" pitchFamily="34" charset="0"/>
                <a:cs typeface="Calibri" panose="020F0502020204030204" pitchFamily="34" charset="0"/>
              </a:rPr>
              <a:t>Practice questions and answers for all topics covered.  These can be found in the Revision and Exam Practice folder.</a:t>
            </a:r>
            <a:endParaRPr lang="en-US" altLang="en-US" sz="1800" dirty="0" smtClean="0">
              <a:solidFill>
                <a:srgbClr val="000000"/>
              </a:solidFill>
              <a:latin typeface="Calibri" panose="020F0502020204030204" pitchFamily="34" charset="0"/>
              <a:cs typeface="Calibri" panose="020F0502020204030204" pitchFamily="34" charset="0"/>
            </a:endParaRPr>
          </a:p>
          <a:p>
            <a:pPr>
              <a:lnSpc>
                <a:spcPct val="100000"/>
              </a:lnSpc>
            </a:pPr>
            <a:r>
              <a:rPr lang="en-US" altLang="en-US" sz="1800" dirty="0" smtClean="0">
                <a:solidFill>
                  <a:srgbClr val="282828"/>
                </a:solidFill>
                <a:latin typeface="Calibri" panose="020F0502020204030204" pitchFamily="34" charset="0"/>
                <a:cs typeface="Calibri" panose="020F0502020204030204" pitchFamily="34" charset="0"/>
              </a:rPr>
              <a:t> </a:t>
            </a:r>
            <a:endParaRPr lang="en-US" altLang="en-US" sz="1800" dirty="0" smtClean="0"/>
          </a:p>
          <a:p>
            <a:pPr>
              <a:lnSpc>
                <a:spcPct val="100000"/>
              </a:lnSpc>
            </a:pPr>
            <a:r>
              <a:rPr lang="en-US" altLang="en-US" sz="1800" b="1" dirty="0" smtClean="0">
                <a:solidFill>
                  <a:srgbClr val="282828"/>
                </a:solidFill>
                <a:latin typeface="Calibri" panose="020F0502020204030204" pitchFamily="34" charset="0"/>
                <a:cs typeface="Calibri" panose="020F0502020204030204" pitchFamily="34" charset="0"/>
              </a:rPr>
              <a:t>AQA Exam Questions and Mark Schemes</a:t>
            </a:r>
            <a:r>
              <a:rPr lang="en-US" altLang="en-US" sz="1800" b="1" dirty="0"/>
              <a:t> </a:t>
            </a:r>
            <a:r>
              <a:rPr lang="en-US" altLang="en-US" sz="1800" b="1" dirty="0" smtClean="0"/>
              <a:t>- </a:t>
            </a:r>
            <a:r>
              <a:rPr lang="en-US" altLang="en-US" sz="1800" dirty="0" smtClean="0">
                <a:solidFill>
                  <a:srgbClr val="282828"/>
                </a:solidFill>
                <a:latin typeface="Calibri" panose="020F0502020204030204" pitchFamily="34" charset="0"/>
                <a:cs typeface="Calibri" panose="020F0502020204030204" pitchFamily="34" charset="0"/>
              </a:rPr>
              <a:t>All AQA published papers and marks schemes.  These can be found in the Revision and Exam Practice folder.</a:t>
            </a:r>
          </a:p>
          <a:p>
            <a:pPr>
              <a:lnSpc>
                <a:spcPct val="100000"/>
              </a:lnSpc>
            </a:pPr>
            <a:endParaRPr lang="en-US" altLang="en-US" sz="1800" dirty="0">
              <a:solidFill>
                <a:srgbClr val="282828"/>
              </a:solidFill>
              <a:latin typeface="Calibri" panose="020F0502020204030204" pitchFamily="34" charset="0"/>
              <a:cs typeface="Calibri" panose="020F0502020204030204" pitchFamily="34" charset="0"/>
            </a:endParaRPr>
          </a:p>
          <a:p>
            <a:pPr>
              <a:lnSpc>
                <a:spcPct val="100000"/>
              </a:lnSpc>
            </a:pPr>
            <a:r>
              <a:rPr lang="en-GB" sz="1800" b="1" dirty="0">
                <a:latin typeface="+mn-lt"/>
              </a:rPr>
              <a:t>Changing Places Learning Grids and </a:t>
            </a:r>
            <a:r>
              <a:rPr lang="en-GB" sz="1800" b="1" dirty="0" smtClean="0">
                <a:latin typeface="+mn-lt"/>
              </a:rPr>
              <a:t>Answers – </a:t>
            </a:r>
            <a:r>
              <a:rPr lang="en-GB" sz="1800" dirty="0" smtClean="0">
                <a:latin typeface="+mn-lt"/>
              </a:rPr>
              <a:t>Can be found in the Revision and Exam Practice folder.</a:t>
            </a:r>
            <a:endParaRPr lang="en-US" altLang="en-US" sz="1800" dirty="0" smtClean="0">
              <a:solidFill>
                <a:srgbClr val="000000"/>
              </a:solidFill>
              <a:latin typeface="+mn-lt"/>
              <a:cs typeface="Calibri" panose="020F0502020204030204" pitchFamily="34" charset="0"/>
            </a:endParaRPr>
          </a:p>
          <a:p>
            <a:pPr>
              <a:lnSpc>
                <a:spcPct val="100000"/>
              </a:lnSpc>
            </a:pPr>
            <a:endParaRPr lang="en-US" altLang="en-US" sz="1800" dirty="0"/>
          </a:p>
        </p:txBody>
      </p:sp>
    </p:spTree>
    <p:extLst>
      <p:ext uri="{BB962C8B-B14F-4D97-AF65-F5344CB8AC3E}">
        <p14:creationId xmlns:p14="http://schemas.microsoft.com/office/powerpoint/2010/main" val="97003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56792" cy="548680"/>
          </a:xfrm>
        </p:spPr>
        <p:txBody>
          <a:bodyPr>
            <a:noAutofit/>
          </a:bodyPr>
          <a:lstStyle/>
          <a:p>
            <a:r>
              <a:rPr lang="en-GB" sz="3600" b="1" dirty="0"/>
              <a:t>The exam papers for the A-Level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941673"/>
              </p:ext>
            </p:extLst>
          </p:nvPr>
        </p:nvGraphicFramePr>
        <p:xfrm>
          <a:off x="0" y="548680"/>
          <a:ext cx="9144000" cy="633772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50666">
                <a:tc>
                  <a:txBody>
                    <a:bodyPr/>
                    <a:lstStyle/>
                    <a:p>
                      <a:r>
                        <a:rPr lang="en-GB" sz="2000" dirty="0"/>
                        <a:t>Paper</a:t>
                      </a:r>
                      <a:r>
                        <a:rPr lang="en-GB" sz="2000" baseline="0" dirty="0"/>
                        <a:t> 1:</a:t>
                      </a:r>
                      <a:endParaRPr lang="en-GB" sz="2000" dirty="0"/>
                    </a:p>
                  </a:txBody>
                  <a:tcPr/>
                </a:tc>
                <a:tc>
                  <a:txBody>
                    <a:bodyPr/>
                    <a:lstStyle/>
                    <a:p>
                      <a:r>
                        <a:rPr lang="en-GB" sz="2000" dirty="0"/>
                        <a:t>Paper</a:t>
                      </a:r>
                      <a:r>
                        <a:rPr lang="en-GB" sz="2000" baseline="0" dirty="0"/>
                        <a:t> 2:</a:t>
                      </a:r>
                      <a:endParaRPr lang="en-GB" sz="2000" dirty="0"/>
                    </a:p>
                  </a:txBody>
                  <a:tcPr/>
                </a:tc>
                <a:tc>
                  <a:txBody>
                    <a:bodyPr/>
                    <a:lstStyle/>
                    <a:p>
                      <a:r>
                        <a:rPr lang="en-GB" sz="2000" dirty="0"/>
                        <a:t>NEA</a:t>
                      </a:r>
                      <a:r>
                        <a:rPr lang="en-GB" sz="2000" baseline="0" dirty="0"/>
                        <a:t> - Coursework</a:t>
                      </a:r>
                      <a:endParaRPr lang="en-GB" sz="2000" dirty="0"/>
                    </a:p>
                  </a:txBody>
                  <a:tcPr/>
                </a:tc>
                <a:extLst>
                  <a:ext uri="{0D108BD9-81ED-4DB2-BD59-A6C34878D82A}">
                    <a16:rowId xmlns:a16="http://schemas.microsoft.com/office/drawing/2014/main" val="10000"/>
                  </a:ext>
                </a:extLst>
              </a:tr>
              <a:tr h="703779">
                <a:tc>
                  <a:txBody>
                    <a:bodyPr/>
                    <a:lstStyle/>
                    <a:p>
                      <a:r>
                        <a:rPr lang="en-GB" sz="2000" dirty="0"/>
                        <a:t>Physical</a:t>
                      </a:r>
                      <a:r>
                        <a:rPr lang="en-GB" sz="2000" baseline="0" dirty="0"/>
                        <a:t> Geography</a:t>
                      </a:r>
                      <a:endParaRPr lang="en-GB" sz="2000" dirty="0"/>
                    </a:p>
                  </a:txBody>
                  <a:tcPr/>
                </a:tc>
                <a:tc>
                  <a:txBody>
                    <a:bodyPr/>
                    <a:lstStyle/>
                    <a:p>
                      <a:r>
                        <a:rPr lang="en-GB" sz="2000" dirty="0"/>
                        <a:t>Human</a:t>
                      </a:r>
                      <a:r>
                        <a:rPr lang="en-GB" sz="2000" baseline="0" dirty="0"/>
                        <a:t> Geography</a:t>
                      </a:r>
                      <a:endParaRPr lang="en-GB" sz="2000" dirty="0"/>
                    </a:p>
                  </a:txBody>
                  <a:tcPr/>
                </a:tc>
                <a:tc>
                  <a:txBody>
                    <a:bodyPr/>
                    <a:lstStyle/>
                    <a:p>
                      <a:r>
                        <a:rPr lang="en-GB" sz="2000" dirty="0"/>
                        <a:t>Independent Investigation</a:t>
                      </a:r>
                    </a:p>
                  </a:txBody>
                  <a:tcPr/>
                </a:tc>
                <a:extLst>
                  <a:ext uri="{0D108BD9-81ED-4DB2-BD59-A6C34878D82A}">
                    <a16:rowId xmlns:a16="http://schemas.microsoft.com/office/drawing/2014/main" val="10001"/>
                  </a:ext>
                </a:extLst>
              </a:tr>
              <a:tr h="703779">
                <a:tc>
                  <a:txBody>
                    <a:bodyPr/>
                    <a:lstStyle/>
                    <a:p>
                      <a:r>
                        <a:rPr lang="en-GB" sz="2000" dirty="0"/>
                        <a:t>40% of A Level</a:t>
                      </a:r>
                      <a:r>
                        <a:rPr lang="en-GB" sz="2000" baseline="0" dirty="0"/>
                        <a:t> grade</a:t>
                      </a:r>
                      <a:endParaRPr lang="en-GB" sz="2000" dirty="0"/>
                    </a:p>
                  </a:txBody>
                  <a:tcPr/>
                </a:tc>
                <a:tc>
                  <a:txBody>
                    <a:bodyPr/>
                    <a:lstStyle/>
                    <a:p>
                      <a:r>
                        <a:rPr lang="en-GB" sz="2000" dirty="0"/>
                        <a:t>40% of A Level</a:t>
                      </a:r>
                      <a:r>
                        <a:rPr lang="en-GB" sz="2000" baseline="0" dirty="0"/>
                        <a:t> grade</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20% of A Level</a:t>
                      </a:r>
                      <a:r>
                        <a:rPr lang="en-GB" sz="2000" baseline="0" dirty="0"/>
                        <a:t> grade</a:t>
                      </a:r>
                      <a:endParaRPr lang="en-GB" sz="2000" dirty="0"/>
                    </a:p>
                    <a:p>
                      <a:endParaRPr lang="en-GB" sz="2000" dirty="0"/>
                    </a:p>
                  </a:txBody>
                  <a:tcPr/>
                </a:tc>
                <a:extLst>
                  <a:ext uri="{0D108BD9-81ED-4DB2-BD59-A6C34878D82A}">
                    <a16:rowId xmlns:a16="http://schemas.microsoft.com/office/drawing/2014/main" val="10002"/>
                  </a:ext>
                </a:extLst>
              </a:tr>
              <a:tr h="450666">
                <a:tc>
                  <a:txBody>
                    <a:bodyPr/>
                    <a:lstStyle/>
                    <a:p>
                      <a:r>
                        <a:rPr lang="en-GB" sz="2000" dirty="0"/>
                        <a:t>2 hour  30 minutes exam</a:t>
                      </a:r>
                    </a:p>
                  </a:txBody>
                  <a:tcPr/>
                </a:tc>
                <a:tc>
                  <a:txBody>
                    <a:bodyPr/>
                    <a:lstStyle/>
                    <a:p>
                      <a:r>
                        <a:rPr lang="en-GB" sz="2000" dirty="0"/>
                        <a:t>2 hour 30 minutes exam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3000</a:t>
                      </a:r>
                      <a:r>
                        <a:rPr lang="en-GB" sz="2000" baseline="0" dirty="0"/>
                        <a:t> – 4000 words</a:t>
                      </a:r>
                      <a:endParaRPr lang="en-GB" sz="2000" dirty="0"/>
                    </a:p>
                  </a:txBody>
                  <a:tcPr/>
                </a:tc>
                <a:extLst>
                  <a:ext uri="{0D108BD9-81ED-4DB2-BD59-A6C34878D82A}">
                    <a16:rowId xmlns:a16="http://schemas.microsoft.com/office/drawing/2014/main" val="10003"/>
                  </a:ext>
                </a:extLst>
              </a:tr>
              <a:tr h="703779">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60 marks</a:t>
                      </a:r>
                    </a:p>
                    <a:p>
                      <a:endParaRPr lang="en-GB" sz="2000" dirty="0"/>
                    </a:p>
                  </a:txBody>
                  <a:tcP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1296435">
                <a:tc>
                  <a:txBody>
                    <a:bodyPr/>
                    <a:lstStyle/>
                    <a:p>
                      <a:r>
                        <a:rPr lang="en-GB" sz="2000" dirty="0"/>
                        <a:t>Questions on</a:t>
                      </a:r>
                      <a:r>
                        <a:rPr lang="en-GB" sz="2000" baseline="0" dirty="0"/>
                        <a:t> Water and Carbon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r>
                        <a:rPr lang="en-GB" sz="2000" dirty="0"/>
                        <a:t>Questions</a:t>
                      </a:r>
                      <a:r>
                        <a:rPr lang="en-GB" sz="2000" baseline="0" dirty="0"/>
                        <a:t> on Global Systems and Global Governance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endParaRPr lang="en-GB" sz="1600" dirty="0"/>
                    </a:p>
                  </a:txBody>
                  <a:tcP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5"/>
                  </a:ext>
                </a:extLst>
              </a:tr>
              <a:tr h="703779">
                <a:tc>
                  <a:txBody>
                    <a:bodyPr/>
                    <a:lstStyle/>
                    <a:p>
                      <a:r>
                        <a:rPr lang="en-GB" sz="2000" dirty="0"/>
                        <a:t>Question on</a:t>
                      </a:r>
                      <a:r>
                        <a:rPr lang="en-GB" sz="2000" baseline="0" dirty="0"/>
                        <a:t> Coasts worth 36 marks</a:t>
                      </a:r>
                      <a:endParaRPr lang="en-GB" sz="2000" dirty="0"/>
                    </a:p>
                  </a:txBody>
                  <a:tcPr/>
                </a:tc>
                <a:tc>
                  <a:txBody>
                    <a:bodyPr/>
                    <a:lstStyle/>
                    <a:p>
                      <a:r>
                        <a:rPr lang="en-GB" sz="2000" dirty="0"/>
                        <a:t>Questions</a:t>
                      </a:r>
                      <a:r>
                        <a:rPr lang="en-GB" sz="2000" baseline="0" dirty="0"/>
                        <a:t> on Changing Places worth 36 marks</a:t>
                      </a:r>
                      <a:endParaRPr lang="en-GB" sz="2000" dirty="0"/>
                    </a:p>
                  </a:txBody>
                  <a:tcPr/>
                </a:tc>
                <a:tc>
                  <a:txBody>
                    <a:bodyPr/>
                    <a:lstStyle/>
                    <a:p>
                      <a:endParaRPr lang="en-GB" sz="1600" dirty="0"/>
                    </a:p>
                  </a:txBody>
                  <a:tcPr/>
                </a:tc>
                <a:extLst>
                  <a:ext uri="{0D108BD9-81ED-4DB2-BD59-A6C34878D82A}">
                    <a16:rowId xmlns:a16="http://schemas.microsoft.com/office/drawing/2014/main" val="10006"/>
                  </a:ext>
                </a:extLst>
              </a:tr>
              <a:tr h="1296435">
                <a:tc>
                  <a:txBody>
                    <a:bodyPr/>
                    <a:lstStyle/>
                    <a:p>
                      <a:r>
                        <a:rPr lang="en-GB" sz="2000" dirty="0"/>
                        <a:t>One Question on</a:t>
                      </a:r>
                      <a:r>
                        <a:rPr lang="en-GB" sz="2000" baseline="0" dirty="0"/>
                        <a:t> Hazards worth 48 marks</a:t>
                      </a:r>
                      <a:endParaRPr lang="en-GB" sz="2000" dirty="0"/>
                    </a:p>
                  </a:txBody>
                  <a:tcPr/>
                </a:tc>
                <a:tc>
                  <a:txBody>
                    <a:bodyPr/>
                    <a:lstStyle/>
                    <a:p>
                      <a:r>
                        <a:rPr lang="en-GB" sz="2000" dirty="0"/>
                        <a:t>Questions on Contemporary Urban Environments worth 48 marks</a:t>
                      </a:r>
                    </a:p>
                  </a:txBody>
                  <a:tcPr/>
                </a:tc>
                <a:tc>
                  <a:txBody>
                    <a:bodyPr/>
                    <a:lstStyle/>
                    <a:p>
                      <a:endParaRPr lang="en-GB"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1962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268760"/>
            <a:ext cx="5611317" cy="461665"/>
          </a:xfrm>
          <a:prstGeom prst="rect">
            <a:avLst/>
          </a:prstGeom>
          <a:noFill/>
        </p:spPr>
        <p:txBody>
          <a:bodyPr wrap="square" rtlCol="0">
            <a:spAutoFit/>
          </a:bodyPr>
          <a:lstStyle/>
          <a:p>
            <a:r>
              <a:rPr lang="en-GB" sz="2400" b="1" dirty="0"/>
              <a:t>Paper 1 – Physical Geography (120 MARKS) </a:t>
            </a:r>
          </a:p>
        </p:txBody>
      </p:sp>
      <p:sp>
        <p:nvSpPr>
          <p:cNvPr id="6" name="TextBox 5"/>
          <p:cNvSpPr txBox="1"/>
          <p:nvPr/>
        </p:nvSpPr>
        <p:spPr>
          <a:xfrm>
            <a:off x="755576" y="332656"/>
            <a:ext cx="7632848" cy="523220"/>
          </a:xfrm>
          <a:prstGeom prst="rect">
            <a:avLst/>
          </a:prstGeom>
          <a:noFill/>
        </p:spPr>
        <p:txBody>
          <a:bodyPr wrap="square" rtlCol="0">
            <a:spAutoFit/>
          </a:bodyPr>
          <a:lstStyle/>
          <a:p>
            <a:r>
              <a:rPr lang="en-GB" sz="2800" b="1" dirty="0"/>
              <a:t>Geography A Level Exam Paper Structure </a:t>
            </a:r>
          </a:p>
        </p:txBody>
      </p:sp>
      <p:graphicFrame>
        <p:nvGraphicFramePr>
          <p:cNvPr id="2" name="Table 1"/>
          <p:cNvGraphicFramePr>
            <a:graphicFrameLocks noGrp="1"/>
          </p:cNvGraphicFramePr>
          <p:nvPr>
            <p:extLst>
              <p:ext uri="{D42A27DB-BD31-4B8C-83A1-F6EECF244321}">
                <p14:modId xmlns:p14="http://schemas.microsoft.com/office/powerpoint/2010/main" val="353949560"/>
              </p:ext>
            </p:extLst>
          </p:nvPr>
        </p:nvGraphicFramePr>
        <p:xfrm>
          <a:off x="611561" y="1844828"/>
          <a:ext cx="8136902" cy="3962810"/>
        </p:xfrm>
        <a:graphic>
          <a:graphicData uri="http://schemas.openxmlformats.org/drawingml/2006/table">
            <a:tbl>
              <a:tblPr firstRow="1" firstCol="1" bandRow="1"/>
              <a:tblGrid>
                <a:gridCol w="2808311">
                  <a:extLst>
                    <a:ext uri="{9D8B030D-6E8A-4147-A177-3AD203B41FA5}">
                      <a16:colId xmlns:a16="http://schemas.microsoft.com/office/drawing/2014/main" val="3423893620"/>
                    </a:ext>
                  </a:extLst>
                </a:gridCol>
                <a:gridCol w="1440160">
                  <a:extLst>
                    <a:ext uri="{9D8B030D-6E8A-4147-A177-3AD203B41FA5}">
                      <a16:colId xmlns:a16="http://schemas.microsoft.com/office/drawing/2014/main" val="1426501141"/>
                    </a:ext>
                  </a:extLst>
                </a:gridCol>
                <a:gridCol w="3167097">
                  <a:extLst>
                    <a:ext uri="{9D8B030D-6E8A-4147-A177-3AD203B41FA5}">
                      <a16:colId xmlns:a16="http://schemas.microsoft.com/office/drawing/2014/main" val="290605135"/>
                    </a:ext>
                  </a:extLst>
                </a:gridCol>
                <a:gridCol w="721334">
                  <a:extLst>
                    <a:ext uri="{9D8B030D-6E8A-4147-A177-3AD203B41FA5}">
                      <a16:colId xmlns:a16="http://schemas.microsoft.com/office/drawing/2014/main" val="3421501874"/>
                    </a:ext>
                  </a:extLst>
                </a:gridCol>
              </a:tblGrid>
              <a:tr h="532907">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Question and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5577966"/>
                  </a:ext>
                </a:extLst>
              </a:tr>
              <a:tr h="25917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Water and carbon cycles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 (Question 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04445"/>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578845"/>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659730"/>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774961"/>
                  </a:ext>
                </a:extLst>
              </a:tr>
              <a:tr h="298839">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Coastal systems and landscapes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B (Question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06923"/>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166422"/>
                  </a:ext>
                </a:extLst>
              </a:tr>
              <a:tr h="26042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210357"/>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967779"/>
                  </a:ext>
                </a:extLst>
              </a:tr>
              <a:tr h="226831">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 (Question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35603"/>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430506"/>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049162"/>
                  </a:ext>
                </a:extLst>
              </a:tr>
              <a:tr h="32740">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856509"/>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673696"/>
                  </a:ext>
                </a:extLst>
              </a:tr>
            </a:tbl>
          </a:graphicData>
        </a:graphic>
      </p:graphicFrame>
    </p:spTree>
    <p:extLst>
      <p:ext uri="{BB962C8B-B14F-4D97-AF65-F5344CB8AC3E}">
        <p14:creationId xmlns:p14="http://schemas.microsoft.com/office/powerpoint/2010/main" val="45893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4"/>
            <a:ext cx="6552727" cy="461665"/>
          </a:xfrm>
          <a:prstGeom prst="rect">
            <a:avLst/>
          </a:prstGeom>
          <a:noFill/>
        </p:spPr>
        <p:txBody>
          <a:bodyPr wrap="square" rtlCol="0">
            <a:spAutoFit/>
          </a:bodyPr>
          <a:lstStyle/>
          <a:p>
            <a:pPr lvl="0"/>
            <a:r>
              <a:rPr lang="en-GB" sz="2400" b="1" dirty="0">
                <a:solidFill>
                  <a:prstClr val="black"/>
                </a:solidFill>
              </a:rPr>
              <a:t>Paper 2 – Human Geography (120 MARKS) </a:t>
            </a:r>
          </a:p>
        </p:txBody>
      </p:sp>
      <p:sp>
        <p:nvSpPr>
          <p:cNvPr id="4" name="TextBox 3"/>
          <p:cNvSpPr txBox="1"/>
          <p:nvPr/>
        </p:nvSpPr>
        <p:spPr>
          <a:xfrm>
            <a:off x="683568" y="5877272"/>
            <a:ext cx="6120680" cy="407035"/>
          </a:xfrm>
          <a:prstGeom prst="rect">
            <a:avLst/>
          </a:prstGeom>
          <a:noFill/>
        </p:spPr>
        <p:txBody>
          <a:bodyPr wrap="square" rtlCol="0">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Timing = 120 marks in 2 hours 30 minutes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00661583"/>
              </p:ext>
            </p:extLst>
          </p:nvPr>
        </p:nvGraphicFramePr>
        <p:xfrm>
          <a:off x="179512" y="1052738"/>
          <a:ext cx="8856984" cy="4608511"/>
        </p:xfrm>
        <a:graphic>
          <a:graphicData uri="http://schemas.openxmlformats.org/drawingml/2006/table">
            <a:tbl>
              <a:tblPr firstRow="1" firstCol="1" bandRow="1"/>
              <a:tblGrid>
                <a:gridCol w="3557934">
                  <a:extLst>
                    <a:ext uri="{9D8B030D-6E8A-4147-A177-3AD203B41FA5}">
                      <a16:colId xmlns:a16="http://schemas.microsoft.com/office/drawing/2014/main" val="2009548180"/>
                    </a:ext>
                  </a:extLst>
                </a:gridCol>
                <a:gridCol w="1362613">
                  <a:extLst>
                    <a:ext uri="{9D8B030D-6E8A-4147-A177-3AD203B41FA5}">
                      <a16:colId xmlns:a16="http://schemas.microsoft.com/office/drawing/2014/main" val="1000326966"/>
                    </a:ext>
                  </a:extLst>
                </a:gridCol>
                <a:gridCol w="3072341">
                  <a:extLst>
                    <a:ext uri="{9D8B030D-6E8A-4147-A177-3AD203B41FA5}">
                      <a16:colId xmlns:a16="http://schemas.microsoft.com/office/drawing/2014/main" val="1568662617"/>
                    </a:ext>
                  </a:extLst>
                </a:gridCol>
                <a:gridCol w="864096">
                  <a:extLst>
                    <a:ext uri="{9D8B030D-6E8A-4147-A177-3AD203B41FA5}">
                      <a16:colId xmlns:a16="http://schemas.microsoft.com/office/drawing/2014/main" val="3840851807"/>
                    </a:ext>
                  </a:extLst>
                </a:gridCol>
              </a:tblGrid>
              <a:tr h="609058">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Question and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4385614"/>
                  </a:ext>
                </a:extLst>
              </a:tr>
              <a:tr h="46196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A (Question 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957438"/>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955246"/>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029177"/>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81284"/>
                  </a:ext>
                </a:extLst>
              </a:tr>
              <a:tr h="280778">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Changing places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B (Question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27657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152559"/>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922219"/>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552530"/>
                  </a:ext>
                </a:extLst>
              </a:tr>
              <a:tr h="280778">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 (Question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947608"/>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3333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6843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351113"/>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647788"/>
                  </a:ext>
                </a:extLst>
              </a:tr>
            </a:tbl>
          </a:graphicData>
        </a:graphic>
      </p:graphicFrame>
    </p:spTree>
    <p:extLst>
      <p:ext uri="{BB962C8B-B14F-4D97-AF65-F5344CB8AC3E}">
        <p14:creationId xmlns:p14="http://schemas.microsoft.com/office/powerpoint/2010/main" val="122381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56676" cy="908720"/>
          </a:xfrm>
        </p:spPr>
        <p:txBody>
          <a:bodyPr>
            <a:normAutofit/>
          </a:bodyPr>
          <a:lstStyle/>
          <a:p>
            <a:r>
              <a:rPr lang="en-GB" sz="3600" b="1" dirty="0"/>
              <a:t>Other considerations:</a:t>
            </a:r>
          </a:p>
        </p:txBody>
      </p:sp>
      <p:sp>
        <p:nvSpPr>
          <p:cNvPr id="3" name="Content Placeholder 2"/>
          <p:cNvSpPr>
            <a:spLocks noGrp="1"/>
          </p:cNvSpPr>
          <p:nvPr>
            <p:ph idx="1"/>
          </p:nvPr>
        </p:nvSpPr>
        <p:spPr>
          <a:xfrm>
            <a:off x="0" y="980728"/>
            <a:ext cx="9144000" cy="5328592"/>
          </a:xfrm>
        </p:spPr>
        <p:txBody>
          <a:bodyPr>
            <a:normAutofit lnSpcReduction="10000"/>
          </a:bodyPr>
          <a:lstStyle/>
          <a:p>
            <a:r>
              <a:rPr lang="en-GB" sz="2800" dirty="0"/>
              <a:t>Please check your college email regularly and empty your deleted files regularly to ensure you get all of your mail.</a:t>
            </a:r>
          </a:p>
          <a:p>
            <a:r>
              <a:rPr lang="en-GB" sz="2800" dirty="0"/>
              <a:t>Phones must be put in bags unless we explicitly ask you to use them in class. </a:t>
            </a:r>
          </a:p>
          <a:p>
            <a:r>
              <a:rPr lang="en-GB" sz="2800" dirty="0"/>
              <a:t>The college’s minimum attendance is </a:t>
            </a:r>
            <a:r>
              <a:rPr lang="en-GB" sz="2800" dirty="0" smtClean="0"/>
              <a:t>90</a:t>
            </a:r>
            <a:r>
              <a:rPr lang="en-GB" sz="2800" dirty="0"/>
              <a:t>%. Any absence must be authorised by a parent/guardian by either ringing into college or emailing </a:t>
            </a:r>
            <a:r>
              <a:rPr lang="en-GB" sz="2800" dirty="0">
                <a:hlinkClick r:id="rId2"/>
              </a:rPr>
              <a:t>attendance@godalming.ac.uk</a:t>
            </a:r>
            <a:r>
              <a:rPr lang="en-GB" sz="2800" dirty="0"/>
              <a:t> It is </a:t>
            </a:r>
            <a:r>
              <a:rPr lang="en-GB" sz="2800" b="1" dirty="0"/>
              <a:t>your</a:t>
            </a:r>
            <a:r>
              <a:rPr lang="en-GB" sz="2800" dirty="0"/>
              <a:t> </a:t>
            </a:r>
            <a:r>
              <a:rPr lang="en-GB" sz="2800" b="1" dirty="0"/>
              <a:t>responsibility</a:t>
            </a:r>
            <a:r>
              <a:rPr lang="en-GB" sz="2800" dirty="0"/>
              <a:t> </a:t>
            </a:r>
            <a:r>
              <a:rPr lang="en-GB" sz="2800" dirty="0" smtClean="0"/>
              <a:t>to </a:t>
            </a:r>
            <a:r>
              <a:rPr lang="en-GB" sz="2800" dirty="0"/>
              <a:t>catch up on any work missed</a:t>
            </a:r>
            <a:r>
              <a:rPr lang="en-GB" sz="2800" dirty="0" smtClean="0"/>
              <a:t>.</a:t>
            </a:r>
          </a:p>
          <a:p>
            <a:r>
              <a:rPr lang="en-GB" sz="2800" dirty="0" smtClean="0"/>
              <a:t>Under Course Information on Godalming Online you will find the following:</a:t>
            </a:r>
          </a:p>
          <a:p>
            <a:pPr lvl="1"/>
            <a:r>
              <a:rPr lang="en-GB" sz="2500" dirty="0" smtClean="0"/>
              <a:t>Geography A Level Course Handbook which includes information about the department, course, student scheme of work, and 50:50 help and advice.</a:t>
            </a:r>
          </a:p>
          <a:p>
            <a:pPr lvl="1"/>
            <a:r>
              <a:rPr lang="en-GB" sz="2500" dirty="0" smtClean="0"/>
              <a:t>Geography Department Assessment Policy.</a:t>
            </a:r>
          </a:p>
        </p:txBody>
      </p:sp>
    </p:spTree>
    <p:extLst>
      <p:ext uri="{BB962C8B-B14F-4D97-AF65-F5344CB8AC3E}">
        <p14:creationId xmlns:p14="http://schemas.microsoft.com/office/powerpoint/2010/main" val="27318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40960" cy="2276872"/>
          </a:xfrm>
        </p:spPr>
        <p:txBody>
          <a:bodyPr>
            <a:normAutofit/>
          </a:bodyPr>
          <a:lstStyle/>
          <a:p>
            <a:pPr algn="ctr"/>
            <a:r>
              <a:rPr lang="en-GB" sz="6000" b="1" dirty="0" smtClean="0"/>
              <a:t>WELCOME </a:t>
            </a:r>
            <a:r>
              <a:rPr lang="en-GB" sz="6000" b="1" dirty="0"/>
              <a:t>TO GEOGRAPHY</a:t>
            </a:r>
            <a:r>
              <a:rPr lang="en-GB" dirty="0"/>
              <a:t/>
            </a:r>
            <a:br>
              <a:rPr lang="en-GB" dirty="0"/>
            </a:br>
            <a:r>
              <a:rPr lang="en-GB" sz="3600" b="1" dirty="0" smtClean="0"/>
              <a:t>COVID Arrangements in the classroom</a:t>
            </a:r>
            <a:endParaRPr lang="en-GB" sz="3600" b="1" dirty="0"/>
          </a:p>
        </p:txBody>
      </p:sp>
      <p:sp>
        <p:nvSpPr>
          <p:cNvPr id="3" name="Content Placeholder 2"/>
          <p:cNvSpPr>
            <a:spLocks noGrp="1"/>
          </p:cNvSpPr>
          <p:nvPr>
            <p:ph idx="1"/>
          </p:nvPr>
        </p:nvSpPr>
        <p:spPr>
          <a:xfrm>
            <a:off x="35496" y="2348880"/>
            <a:ext cx="8856984" cy="5328592"/>
          </a:xfrm>
        </p:spPr>
        <p:txBody>
          <a:bodyPr>
            <a:normAutofit/>
          </a:bodyPr>
          <a:lstStyle/>
          <a:p>
            <a:r>
              <a:rPr lang="en-GB" dirty="0" smtClean="0"/>
              <a:t>As you arrive in class please use the sanitiser and take a wipe to sanitise your desk before you sit down.</a:t>
            </a:r>
            <a:endParaRPr lang="en-GB" dirty="0"/>
          </a:p>
          <a:p>
            <a:r>
              <a:rPr lang="en-GB" dirty="0" smtClean="0"/>
              <a:t>Dress appropriately for the weather – good ventilation means that doors and windows will be open.</a:t>
            </a:r>
            <a:endParaRPr lang="en-GB" dirty="0"/>
          </a:p>
          <a:p>
            <a:r>
              <a:rPr lang="en-GB" dirty="0" smtClean="0"/>
              <a:t>There will be a seating plan which you will need to adhere to as we </a:t>
            </a:r>
            <a:r>
              <a:rPr lang="en-GB" dirty="0"/>
              <a:t>will still need to track and trace if we have a positive case</a:t>
            </a:r>
            <a:r>
              <a:rPr lang="en-GB" dirty="0" smtClean="0"/>
              <a:t>.</a:t>
            </a:r>
          </a:p>
          <a:p>
            <a:r>
              <a:rPr lang="en-GB" dirty="0" smtClean="0"/>
              <a:t>If you need to self-isolate but are </a:t>
            </a:r>
            <a:r>
              <a:rPr lang="en-GB" dirty="0"/>
              <a:t>well enough to attend lessons then </a:t>
            </a:r>
            <a:r>
              <a:rPr lang="en-GB" dirty="0" smtClean="0"/>
              <a:t>the teacher will contact you with work to complete/join </a:t>
            </a:r>
            <a:r>
              <a:rPr lang="en-GB" dirty="0"/>
              <a:t>on </a:t>
            </a:r>
            <a:r>
              <a:rPr lang="en-GB" dirty="0" smtClean="0"/>
              <a:t>Teams</a:t>
            </a:r>
            <a:r>
              <a:rPr lang="en-GB" dirty="0"/>
              <a:t> </a:t>
            </a:r>
            <a:r>
              <a:rPr lang="en-GB" dirty="0" smtClean="0"/>
              <a:t>to listen in to the lesson.</a:t>
            </a:r>
            <a:endParaRPr lang="en-GB" dirty="0"/>
          </a:p>
          <a:p>
            <a:pPr marL="0" indent="0">
              <a:buNone/>
            </a:pPr>
            <a:endParaRPr lang="en-GB" dirty="0"/>
          </a:p>
          <a:p>
            <a:pPr marL="0" indent="0">
              <a:buNone/>
            </a:pPr>
            <a:endParaRPr lang="en-GB" sz="2000" dirty="0"/>
          </a:p>
        </p:txBody>
      </p:sp>
    </p:spTree>
    <p:extLst>
      <p:ext uri="{BB962C8B-B14F-4D97-AF65-F5344CB8AC3E}">
        <p14:creationId xmlns:p14="http://schemas.microsoft.com/office/powerpoint/2010/main" val="261231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024744" cy="908720"/>
          </a:xfrm>
        </p:spPr>
        <p:txBody>
          <a:bodyPr>
            <a:normAutofit/>
          </a:bodyPr>
          <a:lstStyle/>
          <a:p>
            <a:pPr algn="ctr"/>
            <a:r>
              <a:rPr lang="en-GB" sz="4400" b="1" dirty="0"/>
              <a:t>50:50</a:t>
            </a:r>
          </a:p>
        </p:txBody>
      </p:sp>
      <p:sp>
        <p:nvSpPr>
          <p:cNvPr id="3" name="Content Placeholder 2"/>
          <p:cNvSpPr>
            <a:spLocks noGrp="1"/>
          </p:cNvSpPr>
          <p:nvPr>
            <p:ph idx="1"/>
          </p:nvPr>
        </p:nvSpPr>
        <p:spPr>
          <a:xfrm>
            <a:off x="0" y="764704"/>
            <a:ext cx="9144000" cy="5256584"/>
          </a:xfrm>
        </p:spPr>
        <p:txBody>
          <a:bodyPr>
            <a:noAutofit/>
          </a:bodyPr>
          <a:lstStyle/>
          <a:p>
            <a:r>
              <a:rPr lang="en-GB" sz="2800" dirty="0">
                <a:latin typeface="Calibri" panose="020F0502020204030204" pitchFamily="34" charset="0"/>
                <a:ea typeface="Times New Roman" panose="02020603050405020304" pitchFamily="18" charset="0"/>
                <a:cs typeface="Times New Roman" panose="02020603050405020304" pitchFamily="18" charset="0"/>
              </a:rPr>
              <a:t>Homework does not necessarily need to be completed at home!  You can use free periods during the day to complete these tasks outside of lessons.  </a:t>
            </a:r>
          </a:p>
          <a:p>
            <a:r>
              <a:rPr lang="en-GB" sz="2800" dirty="0">
                <a:latin typeface="Calibri" panose="020F0502020204030204" pitchFamily="34" charset="0"/>
                <a:ea typeface="Times New Roman" panose="02020603050405020304" pitchFamily="18" charset="0"/>
                <a:cs typeface="Times New Roman" panose="02020603050405020304" pitchFamily="18" charset="0"/>
              </a:rPr>
              <a:t>To keep a good work/life balance, you might like to treat College as a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0900 </a:t>
            </a:r>
            <a:r>
              <a:rPr lang="en-GB" sz="2800" dirty="0">
                <a:latin typeface="Calibri" panose="020F0502020204030204" pitchFamily="34" charset="0"/>
                <a:ea typeface="Times New Roman" panose="02020603050405020304" pitchFamily="18" charset="0"/>
                <a:cs typeface="Times New Roman" panose="02020603050405020304" pitchFamily="18" charset="0"/>
              </a:rPr>
              <a:t>to </a:t>
            </a:r>
            <a:r>
              <a:rPr lang="en-GB" sz="2800" dirty="0" smtClean="0">
                <a:latin typeface="Calibri" panose="020F0502020204030204" pitchFamily="34" charset="0"/>
                <a:ea typeface="Times New Roman" panose="02020603050405020304" pitchFamily="18" charset="0"/>
                <a:cs typeface="Times New Roman" panose="02020603050405020304" pitchFamily="18" charset="0"/>
              </a:rPr>
              <a:t>1600 </a:t>
            </a:r>
            <a:r>
              <a:rPr lang="en-GB" sz="2800" dirty="0">
                <a:latin typeface="Calibri" panose="020F0502020204030204" pitchFamily="34" charset="0"/>
                <a:ea typeface="Times New Roman" panose="02020603050405020304" pitchFamily="18" charset="0"/>
                <a:cs typeface="Times New Roman" panose="02020603050405020304" pitchFamily="18" charset="0"/>
              </a:rPr>
              <a:t>day and use your free periods in the library completing tasks.</a:t>
            </a:r>
          </a:p>
          <a:p>
            <a:r>
              <a:rPr lang="en-GB" sz="2800" dirty="0">
                <a:latin typeface="Calibri" panose="020F0502020204030204" pitchFamily="34" charset="0"/>
                <a:cs typeface="Times New Roman" panose="02020603050405020304" pitchFamily="18" charset="0"/>
              </a:rPr>
              <a:t>Along with work set by teachers, </a:t>
            </a:r>
            <a:r>
              <a:rPr lang="en-GB" sz="2800" dirty="0" smtClean="0">
                <a:latin typeface="Calibri" panose="020F0502020204030204" pitchFamily="34" charset="0"/>
                <a:cs typeface="Times New Roman" panose="02020603050405020304" pitchFamily="18" charset="0"/>
              </a:rPr>
              <a:t>in the Course Handbook and displayed in the classroom </a:t>
            </a:r>
            <a:r>
              <a:rPr lang="en-GB" sz="2800" dirty="0">
                <a:latin typeface="Calibri" panose="020F0502020204030204" pitchFamily="34" charset="0"/>
                <a:cs typeface="Times New Roman" panose="02020603050405020304" pitchFamily="18" charset="0"/>
              </a:rPr>
              <a:t>are suggestions of additional work to do each week. </a:t>
            </a:r>
          </a:p>
          <a:p>
            <a:r>
              <a:rPr lang="en-GB" sz="2800" dirty="0">
                <a:latin typeface="Calibri" panose="020F0502020204030204" pitchFamily="34" charset="0"/>
                <a:ea typeface="Calibri" panose="020F0502020204030204" pitchFamily="34" charset="0"/>
                <a:cs typeface="Times New Roman" panose="02020603050405020304" pitchFamily="18" charset="0"/>
              </a:rPr>
              <a:t>50/50 is a good way of thinking about this: 50% of the time spent on the subject will be spent in lesson but to be successful over the two years you should be matching this with the same amount of time in your own </a:t>
            </a:r>
            <a:r>
              <a:rPr lang="en-GB" sz="2800" dirty="0" smtClean="0">
                <a:latin typeface="Calibri" panose="020F0502020204030204" pitchFamily="34" charset="0"/>
                <a:ea typeface="Calibri" panose="020F0502020204030204" pitchFamily="34" charset="0"/>
                <a:cs typeface="Times New Roman" panose="02020603050405020304" pitchFamily="18" charset="0"/>
              </a:rPr>
              <a:t>           independent </a:t>
            </a:r>
            <a:r>
              <a:rPr lang="en-GB" sz="2800" dirty="0">
                <a:latin typeface="Calibri" panose="020F0502020204030204" pitchFamily="34" charset="0"/>
                <a:ea typeface="Calibri" panose="020F0502020204030204" pitchFamily="34" charset="0"/>
                <a:cs typeface="Times New Roman" panose="02020603050405020304" pitchFamily="18" charset="0"/>
              </a:rPr>
              <a:t>study of the subject.</a:t>
            </a:r>
            <a:endParaRPr lang="en-GB" sz="28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r="3320"/>
          <a:stretch/>
        </p:blipFill>
        <p:spPr bwMode="auto">
          <a:xfrm>
            <a:off x="8086886" y="5673978"/>
            <a:ext cx="1057114" cy="11120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777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608368" cy="1052736"/>
          </a:xfrm>
        </p:spPr>
        <p:txBody>
          <a:bodyPr>
            <a:normAutofit/>
          </a:bodyPr>
          <a:lstStyle/>
          <a:p>
            <a:r>
              <a:rPr lang="en-GB" sz="4400" b="1" dirty="0"/>
              <a:t>Remember:</a:t>
            </a:r>
          </a:p>
        </p:txBody>
      </p:sp>
      <p:sp>
        <p:nvSpPr>
          <p:cNvPr id="3" name="Content Placeholder 2"/>
          <p:cNvSpPr>
            <a:spLocks noGrp="1"/>
          </p:cNvSpPr>
          <p:nvPr>
            <p:ph idx="1"/>
          </p:nvPr>
        </p:nvSpPr>
        <p:spPr>
          <a:xfrm>
            <a:off x="0" y="908720"/>
            <a:ext cx="9144000" cy="5544616"/>
          </a:xfrm>
        </p:spPr>
        <p:txBody>
          <a:bodyPr>
            <a:normAutofit/>
          </a:bodyPr>
          <a:lstStyle/>
          <a:p>
            <a:r>
              <a:rPr lang="en-GB" sz="2400" dirty="0">
                <a:solidFill>
                  <a:schemeClr val="tx1"/>
                </a:solidFill>
              </a:rPr>
              <a:t>We are here to help and support you.</a:t>
            </a:r>
          </a:p>
          <a:p>
            <a:r>
              <a:rPr lang="en-GB" sz="2400" dirty="0">
                <a:solidFill>
                  <a:schemeClr val="tx1"/>
                </a:solidFill>
              </a:rPr>
              <a:t>If you are not sure about any of the content being covered please get in touch, sooner rather than later.</a:t>
            </a:r>
          </a:p>
          <a:p>
            <a:r>
              <a:rPr lang="en-GB" sz="2400" dirty="0">
                <a:solidFill>
                  <a:schemeClr val="tx1"/>
                </a:solidFill>
              </a:rPr>
              <a:t>It is not good enough to turn up to a lesson without homework claiming that you didn’t understand – check early and ask your teacher.</a:t>
            </a:r>
          </a:p>
          <a:p>
            <a:r>
              <a:rPr lang="en-GB" sz="2400" dirty="0">
                <a:solidFill>
                  <a:schemeClr val="tx1"/>
                </a:solidFill>
              </a:rPr>
              <a:t>Use Godalming online – lots of supporting material can be found on there.</a:t>
            </a:r>
          </a:p>
          <a:p>
            <a:r>
              <a:rPr lang="en-GB" sz="2400" dirty="0"/>
              <a:t>Prepare thoroughly for benchmark </a:t>
            </a:r>
            <a:r>
              <a:rPr lang="en-GB" sz="2400" dirty="0" smtClean="0"/>
              <a:t>assessments – these are very important as seen this year.</a:t>
            </a:r>
            <a:endParaRPr lang="en-GB" sz="2400" dirty="0">
              <a:solidFill>
                <a:schemeClr val="tx1"/>
              </a:solidFill>
            </a:endParaRPr>
          </a:p>
          <a:p>
            <a:r>
              <a:rPr lang="en-GB" sz="2400" dirty="0">
                <a:solidFill>
                  <a:schemeClr val="tx1"/>
                </a:solidFill>
              </a:rPr>
              <a:t>Come to a Department Workshop lunchtimes for some help.  These will be advertised within the department</a:t>
            </a:r>
            <a:r>
              <a:rPr lang="en-GB" sz="2400" dirty="0" smtClean="0">
                <a:solidFill>
                  <a:schemeClr val="tx1"/>
                </a:solidFill>
              </a:rPr>
              <a:t>.</a:t>
            </a:r>
          </a:p>
          <a:p>
            <a:pPr lvl="0"/>
            <a:r>
              <a:rPr lang="en-GB" sz="2400" dirty="0">
                <a:solidFill>
                  <a:prstClr val="black"/>
                </a:solidFill>
              </a:rPr>
              <a:t>The A Level Geography Handbook containing information about the course, assessment policy etc. can be found on GOL under Course Information.</a:t>
            </a:r>
          </a:p>
          <a:p>
            <a:endParaRPr lang="en-GB" sz="2400" dirty="0">
              <a:solidFill>
                <a:schemeClr val="tx1"/>
              </a:solidFill>
            </a:endParaRPr>
          </a:p>
        </p:txBody>
      </p:sp>
    </p:spTree>
    <p:extLst>
      <p:ext uri="{BB962C8B-B14F-4D97-AF65-F5344CB8AC3E}">
        <p14:creationId xmlns:p14="http://schemas.microsoft.com/office/powerpoint/2010/main" val="23365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8504" cy="2204864"/>
          </a:xfrm>
        </p:spPr>
        <p:txBody>
          <a:bodyPr>
            <a:normAutofit fontScale="90000"/>
          </a:bodyPr>
          <a:lstStyle/>
          <a:p>
            <a:pPr algn="ctr"/>
            <a:r>
              <a:rPr lang="en-GB" dirty="0"/>
              <a:t/>
            </a:r>
            <a:br>
              <a:rPr lang="en-GB" dirty="0"/>
            </a:br>
            <a:r>
              <a:rPr lang="en-GB" sz="6000" b="1" dirty="0"/>
              <a:t>WELCOME BACK TO GEOGRAPHY</a:t>
            </a:r>
            <a:r>
              <a:rPr lang="en-GB" dirty="0"/>
              <a:t/>
            </a:r>
            <a:br>
              <a:rPr lang="en-GB" dirty="0"/>
            </a:br>
            <a:r>
              <a:rPr lang="en-GB" sz="3600" b="1" dirty="0"/>
              <a:t>A reminder of expectations of the department</a:t>
            </a:r>
          </a:p>
        </p:txBody>
      </p:sp>
      <p:sp>
        <p:nvSpPr>
          <p:cNvPr id="3" name="Content Placeholder 2"/>
          <p:cNvSpPr>
            <a:spLocks noGrp="1"/>
          </p:cNvSpPr>
          <p:nvPr>
            <p:ph idx="1"/>
          </p:nvPr>
        </p:nvSpPr>
        <p:spPr>
          <a:xfrm>
            <a:off x="0" y="2348880"/>
            <a:ext cx="8892480" cy="5472608"/>
          </a:xfrm>
        </p:spPr>
        <p:txBody>
          <a:bodyPr>
            <a:normAutofit/>
          </a:bodyPr>
          <a:lstStyle/>
          <a:p>
            <a:r>
              <a:rPr lang="en-GB" sz="2800" dirty="0"/>
              <a:t>You </a:t>
            </a:r>
            <a:r>
              <a:rPr lang="en-GB" sz="2800" u="sng" dirty="0"/>
              <a:t>must</a:t>
            </a:r>
            <a:r>
              <a:rPr lang="en-GB" sz="2800" dirty="0"/>
              <a:t> be organised. Get a ring binder and make sure you keep all of your booklets and notes in it.</a:t>
            </a:r>
          </a:p>
          <a:p>
            <a:r>
              <a:rPr lang="en-GB" sz="2800" dirty="0"/>
              <a:t>Bring stationary to class e.g. pens, highlighters, </a:t>
            </a:r>
            <a:r>
              <a:rPr lang="en-GB" sz="2800" dirty="0" smtClean="0"/>
              <a:t>paper.</a:t>
            </a:r>
            <a:endParaRPr lang="en-GB" sz="2800" dirty="0"/>
          </a:p>
          <a:p>
            <a:r>
              <a:rPr lang="en-GB" sz="2800" dirty="0"/>
              <a:t>Bring current booklet(s) to </a:t>
            </a:r>
            <a:r>
              <a:rPr lang="en-GB" sz="2800" dirty="0" smtClean="0"/>
              <a:t>classes/online teaching.</a:t>
            </a:r>
            <a:endParaRPr lang="en-GB" sz="2800" dirty="0"/>
          </a:p>
          <a:p>
            <a:r>
              <a:rPr lang="en-GB" sz="2800" dirty="0" smtClean="0"/>
              <a:t>Complete and submit </a:t>
            </a:r>
            <a:r>
              <a:rPr lang="en-GB" sz="2800" dirty="0"/>
              <a:t>homework on </a:t>
            </a:r>
            <a:r>
              <a:rPr lang="en-GB" sz="2800" dirty="0" smtClean="0"/>
              <a:t>time – your teachers will advise you of submission arrangements e.g. via Teams. </a:t>
            </a:r>
            <a:endParaRPr lang="en-GB" sz="2800" dirty="0"/>
          </a:p>
          <a:p>
            <a:endParaRPr lang="en-GB" sz="2000" dirty="0"/>
          </a:p>
        </p:txBody>
      </p:sp>
    </p:spTree>
    <p:extLst>
      <p:ext uri="{BB962C8B-B14F-4D97-AF65-F5344CB8AC3E}">
        <p14:creationId xmlns:p14="http://schemas.microsoft.com/office/powerpoint/2010/main" val="1544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12550"/>
          </a:xfrm>
        </p:spPr>
        <p:txBody>
          <a:bodyPr/>
          <a:lstStyle/>
          <a:p>
            <a:pPr algn="ctr"/>
            <a:r>
              <a:rPr lang="en-GB" b="1" dirty="0" smtClean="0"/>
              <a:t>Online Work Submission – Microsoft Teams</a:t>
            </a:r>
            <a:endParaRPr lang="en-GB"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61656" y="3463839"/>
            <a:ext cx="4896544" cy="2754306"/>
          </a:xfrm>
        </p:spPr>
      </p:pic>
      <p:sp>
        <p:nvSpPr>
          <p:cNvPr id="5" name="TextBox 4"/>
          <p:cNvSpPr txBox="1"/>
          <p:nvPr/>
        </p:nvSpPr>
        <p:spPr>
          <a:xfrm>
            <a:off x="107504" y="1844824"/>
            <a:ext cx="3888432" cy="4924425"/>
          </a:xfrm>
          <a:prstGeom prst="rect">
            <a:avLst/>
          </a:prstGeom>
          <a:noFill/>
        </p:spPr>
        <p:txBody>
          <a:bodyPr wrap="square" rtlCol="0">
            <a:spAutoFit/>
          </a:bodyPr>
          <a:lstStyle/>
          <a:p>
            <a:r>
              <a:rPr lang="en-GB" sz="2000" dirty="0" smtClean="0"/>
              <a:t>If you do not have a scanner at home this app can be used.</a:t>
            </a:r>
          </a:p>
          <a:p>
            <a:endParaRPr lang="en-GB" sz="2000" b="1" dirty="0"/>
          </a:p>
          <a:p>
            <a:r>
              <a:rPr lang="en-GB" sz="2000" b="1" dirty="0" smtClean="0"/>
              <a:t>Office Lens</a:t>
            </a:r>
          </a:p>
          <a:p>
            <a:endParaRPr lang="en-GB" dirty="0"/>
          </a:p>
          <a:p>
            <a:pPr marL="285750" indent="-285750">
              <a:buFont typeface="Arial" panose="020B0604020202020204" pitchFamily="34" charset="0"/>
              <a:buChar char="•"/>
            </a:pPr>
            <a:r>
              <a:rPr lang="en-GB" dirty="0" smtClean="0"/>
              <a:t>This </a:t>
            </a:r>
            <a:r>
              <a:rPr lang="en-GB" dirty="0"/>
              <a:t>can be searched and downloaded for free on your phone. </a:t>
            </a:r>
            <a:endParaRPr lang="en-GB" dirty="0" smtClean="0"/>
          </a:p>
          <a:p>
            <a:pPr marL="285750" indent="-285750">
              <a:buFont typeface="Arial" panose="020B0604020202020204" pitchFamily="34" charset="0"/>
              <a:buChar char="•"/>
            </a:pPr>
            <a:r>
              <a:rPr lang="en-GB" dirty="0" smtClean="0"/>
              <a:t>You </a:t>
            </a:r>
            <a:r>
              <a:rPr lang="en-GB" dirty="0"/>
              <a:t>then use it as a 'scanner' taking pictures of each page of a document. </a:t>
            </a:r>
            <a:endParaRPr lang="en-GB" dirty="0" smtClean="0"/>
          </a:p>
          <a:p>
            <a:pPr marL="285750" indent="-285750">
              <a:buFont typeface="Arial" panose="020B0604020202020204" pitchFamily="34" charset="0"/>
              <a:buChar char="•"/>
            </a:pPr>
            <a:r>
              <a:rPr lang="en-GB" dirty="0" smtClean="0"/>
              <a:t>It </a:t>
            </a:r>
            <a:r>
              <a:rPr lang="en-GB" dirty="0"/>
              <a:t>will collate the pages as one </a:t>
            </a:r>
            <a:r>
              <a:rPr lang="en-GB" dirty="0" smtClean="0"/>
              <a:t>document.</a:t>
            </a:r>
          </a:p>
          <a:p>
            <a:pPr marL="285750" indent="-285750">
              <a:buFont typeface="Arial" panose="020B0604020202020204" pitchFamily="34" charset="0"/>
              <a:buChar char="•"/>
            </a:pPr>
            <a:r>
              <a:rPr lang="en-GB" dirty="0" smtClean="0"/>
              <a:t>You can </a:t>
            </a:r>
            <a:r>
              <a:rPr lang="en-GB" dirty="0"/>
              <a:t>then be </a:t>
            </a:r>
            <a:r>
              <a:rPr lang="en-GB" dirty="0" smtClean="0"/>
              <a:t>email the document </a:t>
            </a:r>
            <a:r>
              <a:rPr lang="en-GB" dirty="0"/>
              <a:t>to your inbox </a:t>
            </a:r>
            <a:r>
              <a:rPr lang="en-GB" dirty="0" smtClean="0"/>
              <a:t>to </a:t>
            </a:r>
            <a:r>
              <a:rPr lang="en-GB" dirty="0"/>
              <a:t>upload </a:t>
            </a:r>
            <a:r>
              <a:rPr lang="en-GB" dirty="0" smtClean="0"/>
              <a:t>or </a:t>
            </a:r>
            <a:r>
              <a:rPr lang="en-GB" dirty="0"/>
              <a:t>directly </a:t>
            </a:r>
            <a:r>
              <a:rPr lang="en-GB" dirty="0" smtClean="0"/>
              <a:t>upload to Microsoft Teams.</a:t>
            </a:r>
          </a:p>
          <a:p>
            <a:pPr marL="285750" indent="-285750">
              <a:buFont typeface="Arial" panose="020B0604020202020204" pitchFamily="34" charset="0"/>
              <a:buChar char="•"/>
            </a:pPr>
            <a:r>
              <a:rPr lang="en-GB" dirty="0" smtClean="0"/>
              <a:t>Please download this to your phone if you </a:t>
            </a:r>
            <a:r>
              <a:rPr lang="en-GB" smtClean="0"/>
              <a:t>haven’t already.</a:t>
            </a:r>
            <a:endParaRPr lang="en-GB" dirty="0" smtClean="0"/>
          </a:p>
        </p:txBody>
      </p:sp>
      <p:sp>
        <p:nvSpPr>
          <p:cNvPr id="6" name="TextBox 5"/>
          <p:cNvSpPr txBox="1"/>
          <p:nvPr/>
        </p:nvSpPr>
        <p:spPr>
          <a:xfrm>
            <a:off x="107504" y="1124744"/>
            <a:ext cx="8928992" cy="707886"/>
          </a:xfrm>
          <a:prstGeom prst="rect">
            <a:avLst/>
          </a:prstGeom>
          <a:noFill/>
        </p:spPr>
        <p:txBody>
          <a:bodyPr wrap="square" rtlCol="0">
            <a:spAutoFit/>
          </a:bodyPr>
          <a:lstStyle/>
          <a:p>
            <a:r>
              <a:rPr lang="en-GB" sz="2000" b="1" dirty="0"/>
              <a:t>NOTE:  Please only upload </a:t>
            </a:r>
            <a:r>
              <a:rPr lang="en-GB" sz="2000" b="1" dirty="0" smtClean="0"/>
              <a:t>work for submission </a:t>
            </a:r>
            <a:r>
              <a:rPr lang="en-GB" sz="2000" b="1" dirty="0"/>
              <a:t>as one document rather than individual </a:t>
            </a:r>
            <a:r>
              <a:rPr lang="en-GB" sz="2000" b="1" dirty="0" smtClean="0"/>
              <a:t>pages.</a:t>
            </a:r>
            <a:endParaRPr lang="en-GB" sz="2000" b="1" dirty="0"/>
          </a:p>
        </p:txBody>
      </p:sp>
    </p:spTree>
    <p:extLst>
      <p:ext uri="{BB962C8B-B14F-4D97-AF65-F5344CB8AC3E}">
        <p14:creationId xmlns:p14="http://schemas.microsoft.com/office/powerpoint/2010/main" val="47092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4960412"/>
              </p:ext>
            </p:extLst>
          </p:nvPr>
        </p:nvGraphicFramePr>
        <p:xfrm>
          <a:off x="539552" y="1700808"/>
          <a:ext cx="7992888" cy="4297680"/>
        </p:xfrm>
        <a:graphic>
          <a:graphicData uri="http://schemas.openxmlformats.org/drawingml/2006/table">
            <a:tbl>
              <a:tblPr firstRow="1" firstCol="1" bandRow="1"/>
              <a:tblGrid>
                <a:gridCol w="2663774">
                  <a:extLst>
                    <a:ext uri="{9D8B030D-6E8A-4147-A177-3AD203B41FA5}">
                      <a16:colId xmlns:a16="http://schemas.microsoft.com/office/drawing/2014/main" val="1097610356"/>
                    </a:ext>
                  </a:extLst>
                </a:gridCol>
                <a:gridCol w="2664557">
                  <a:extLst>
                    <a:ext uri="{9D8B030D-6E8A-4147-A177-3AD203B41FA5}">
                      <a16:colId xmlns:a16="http://schemas.microsoft.com/office/drawing/2014/main" val="2450525961"/>
                    </a:ext>
                  </a:extLst>
                </a:gridCol>
                <a:gridCol w="2664557">
                  <a:extLst>
                    <a:ext uri="{9D8B030D-6E8A-4147-A177-3AD203B41FA5}">
                      <a16:colId xmlns:a16="http://schemas.microsoft.com/office/drawing/2014/main" val="3715798779"/>
                    </a:ext>
                  </a:extLst>
                </a:gridCol>
              </a:tblGrid>
              <a:tr h="0">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1 –</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PHYSICAL</a:t>
                      </a:r>
                    </a:p>
                    <a:p>
                      <a:pPr algn="ctr">
                        <a:spcAft>
                          <a:spcPts val="0"/>
                        </a:spcAft>
                        <a:tabLst>
                          <a:tab pos="752475" algn="l"/>
                        </a:tabLst>
                      </a:pPr>
                      <a:r>
                        <a:rPr lang="en-GB" sz="2000" b="1" baseline="0" dirty="0">
                          <a:effectLst/>
                          <a:latin typeface="Calibri" panose="020F0502020204030204" pitchFamily="34" charset="0"/>
                          <a:ea typeface="Times New Roman" panose="02020603050405020304" pitchFamily="18" charset="0"/>
                          <a:cs typeface="Times New Roman" panose="02020603050405020304" pitchFamily="18" charset="0"/>
                        </a:rPr>
                        <a:t>(40%)</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2 – HUMAN</a:t>
                      </a:r>
                    </a:p>
                    <a:p>
                      <a:pPr algn="ctr">
                        <a:spcAft>
                          <a:spcPts val="0"/>
                        </a:spcAft>
                        <a:tabLst>
                          <a:tab pos="752475" algn="l"/>
                        </a:tabLs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(40%)</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NEA:</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GEOGRAPHY FIELDWORK INVESTIGATION (20%)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212"/>
                  </a:ext>
                </a:extLst>
              </a:tr>
              <a:tr h="0">
                <a:tc>
                  <a:txBody>
                    <a:bodyPr/>
                    <a:lstStyle/>
                    <a:p>
                      <a:r>
                        <a:rPr lang="en-GB" sz="1800" b="1" kern="1200" dirty="0">
                          <a:solidFill>
                            <a:schemeClr val="tx1"/>
                          </a:solidFill>
                          <a:effectLst/>
                          <a:latin typeface="Calibri" panose="020F0502020204030204" pitchFamily="34" charset="0"/>
                          <a:ea typeface="+mn-ea"/>
                          <a:cs typeface="Calibri" panose="020F0502020204030204" pitchFamily="34" charset="0"/>
                        </a:rPr>
                        <a:t>YEAR</a:t>
                      </a:r>
                      <a:r>
                        <a:rPr lang="en-GB" sz="1800" b="1" kern="1200" baseline="0" dirty="0">
                          <a:solidFill>
                            <a:schemeClr val="tx1"/>
                          </a:solidFill>
                          <a:effectLst/>
                          <a:latin typeface="Calibri" panose="020F0502020204030204" pitchFamily="34" charset="0"/>
                          <a:ea typeface="+mn-ea"/>
                          <a:cs typeface="Calibri" panose="020F0502020204030204" pitchFamily="34" charset="0"/>
                        </a:rPr>
                        <a:t> 1</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a:solidFill>
                            <a:schemeClr val="tx1"/>
                          </a:solidFill>
                          <a:effectLst/>
                          <a:latin typeface="Calibri" panose="020F0502020204030204" pitchFamily="34" charset="0"/>
                          <a:ea typeface="+mn-ea"/>
                          <a:cs typeface="Calibri" panose="020F0502020204030204" pitchFamily="34" charset="0"/>
                        </a:rPr>
                        <a:t>Coastal systems and landscapes</a:t>
                      </a:r>
                    </a:p>
                    <a:p>
                      <a:pPr marL="285750" indent="-285750">
                        <a:buFont typeface="Arial" panose="020B0604020202020204" pitchFamily="34" charset="0"/>
                        <a:buChar char="•"/>
                      </a:pP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smtClean="0">
                          <a:solidFill>
                            <a:schemeClr val="tx1"/>
                          </a:solidFill>
                          <a:effectLst/>
                          <a:latin typeface="Calibri" panose="020F0502020204030204" pitchFamily="34" charset="0"/>
                          <a:ea typeface="+mn-ea"/>
                          <a:cs typeface="Calibri" panose="020F0502020204030204" pitchFamily="34" charset="0"/>
                        </a:rPr>
                        <a:t>Hazards</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1</a:t>
                      </a: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Changing Places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rowSpan="2">
                  <a:txBody>
                    <a:bodyPr/>
                    <a:lstStyle/>
                    <a:p>
                      <a:pPr algn="l">
                        <a:spcAft>
                          <a:spcPts val="0"/>
                        </a:spcAft>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Students complete an individual investigation which must include data collected in the field.  The individual investigation must be based on a question or issue defined and developed by the student relating to part of the specification content.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81855824"/>
                  </a:ext>
                </a:extLst>
              </a:tr>
              <a:tr h="774700">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Hazards</a:t>
                      </a:r>
                    </a:p>
                    <a:p>
                      <a:pPr marL="342900" indent="-342900">
                        <a:spcAft>
                          <a:spcPts val="0"/>
                        </a:spcAft>
                        <a:buFont typeface="Arial" panose="020B0604020202020204" pitchFamily="34" charset="0"/>
                        <a:buChar char="•"/>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smtClean="0">
                          <a:solidFill>
                            <a:schemeClr val="tx1"/>
                          </a:solidFill>
                          <a:effectLst/>
                          <a:latin typeface="Calibri" panose="020F0502020204030204" pitchFamily="34" charset="0"/>
                          <a:ea typeface="+mn-ea"/>
                          <a:cs typeface="Calibri" panose="020F0502020204030204" pitchFamily="34" charset="0"/>
                        </a:rPr>
                        <a:t>Water and the carbon cycle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a:spcAft>
                          <a:spcPts val="0"/>
                        </a:spcAft>
                        <a:tabLst>
                          <a:tab pos="752475"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YEAR 2</a:t>
                      </a:r>
                    </a:p>
                    <a:p>
                      <a:pPr marL="342900" indent="-342900" algn="l">
                        <a:spcAft>
                          <a:spcPts val="0"/>
                        </a:spcAft>
                        <a:buFont typeface="Arial" panose="020B0604020202020204" pitchFamily="34" charset="0"/>
                        <a:buChar char="•"/>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l">
                        <a:spcAft>
                          <a:spcPts val="0"/>
                        </a:spcAft>
                        <a:tabLst>
                          <a:tab pos="752475" algn="l"/>
                        </a:tabLst>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46517230"/>
                  </a:ext>
                </a:extLst>
              </a:tr>
            </a:tbl>
          </a:graphicData>
        </a:graphic>
      </p:graphicFrame>
      <p:sp>
        <p:nvSpPr>
          <p:cNvPr id="4" name="Title 3"/>
          <p:cNvSpPr>
            <a:spLocks noGrp="1"/>
          </p:cNvSpPr>
          <p:nvPr>
            <p:ph type="title"/>
          </p:nvPr>
        </p:nvSpPr>
        <p:spPr>
          <a:xfrm>
            <a:off x="539552" y="332656"/>
            <a:ext cx="7024744" cy="1143000"/>
          </a:xfrm>
        </p:spPr>
        <p:txBody>
          <a:bodyPr/>
          <a:lstStyle/>
          <a:p>
            <a:r>
              <a:rPr lang="en-GB" b="1" dirty="0"/>
              <a:t>Topics covered:</a:t>
            </a:r>
          </a:p>
        </p:txBody>
      </p:sp>
    </p:spTree>
    <p:extLst>
      <p:ext uri="{BB962C8B-B14F-4D97-AF65-F5344CB8AC3E}">
        <p14:creationId xmlns:p14="http://schemas.microsoft.com/office/powerpoint/2010/main" val="111072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
            <a:ext cx="7903790" cy="908720"/>
          </a:xfrm>
        </p:spPr>
        <p:txBody>
          <a:bodyPr/>
          <a:lstStyle/>
          <a:p>
            <a:r>
              <a:rPr lang="en-GB" b="1" dirty="0" smtClean="0"/>
              <a:t>Summer Work</a:t>
            </a:r>
            <a:endParaRPr lang="en-GB" b="1" dirty="0"/>
          </a:p>
        </p:txBody>
      </p:sp>
      <p:sp>
        <p:nvSpPr>
          <p:cNvPr id="3" name="Content Placeholder 2"/>
          <p:cNvSpPr>
            <a:spLocks noGrp="1"/>
          </p:cNvSpPr>
          <p:nvPr>
            <p:ph idx="1"/>
          </p:nvPr>
        </p:nvSpPr>
        <p:spPr>
          <a:xfrm>
            <a:off x="0" y="764704"/>
            <a:ext cx="9144000" cy="6093296"/>
          </a:xfrm>
        </p:spPr>
        <p:txBody>
          <a:bodyPr>
            <a:normAutofit/>
          </a:bodyPr>
          <a:lstStyle/>
          <a:p>
            <a:pPr marL="0" indent="0">
              <a:buNone/>
            </a:pPr>
            <a:r>
              <a:rPr lang="en-GB" sz="2400" b="1" dirty="0" smtClean="0"/>
              <a:t>You were asked to complete the following over the Summer:</a:t>
            </a:r>
          </a:p>
          <a:p>
            <a:pPr marL="0" indent="0">
              <a:buNone/>
            </a:pPr>
            <a:endParaRPr lang="en-GB" sz="2400" dirty="0"/>
          </a:p>
          <a:p>
            <a:pPr lvl="0"/>
            <a:r>
              <a:rPr lang="en-GB" sz="2000" b="1" dirty="0"/>
              <a:t>NEA Independent Investigation</a:t>
            </a:r>
            <a:r>
              <a:rPr lang="en-GB" sz="2000" dirty="0"/>
              <a:t> – </a:t>
            </a:r>
            <a:r>
              <a:rPr lang="en-GB" sz="2000" dirty="0" smtClean="0"/>
              <a:t>Booklets </a:t>
            </a:r>
            <a:r>
              <a:rPr lang="en-GB" sz="2000" dirty="0"/>
              <a:t>and resources </a:t>
            </a:r>
            <a:r>
              <a:rPr lang="en-GB" sz="2000" dirty="0" smtClean="0"/>
              <a:t>on </a:t>
            </a:r>
            <a:r>
              <a:rPr lang="en-GB" sz="2000" dirty="0"/>
              <a:t>Godalming Online in the Independent Investigation folder to support you.  Remember this is worth 20% of your final A Level grade.</a:t>
            </a:r>
          </a:p>
          <a:p>
            <a:endParaRPr lang="en-GB" sz="2000" dirty="0"/>
          </a:p>
          <a:p>
            <a:pPr lvl="0"/>
            <a:r>
              <a:rPr lang="en-GB" sz="2000" b="1" dirty="0"/>
              <a:t>Global Systems and Global Governance</a:t>
            </a:r>
            <a:r>
              <a:rPr lang="en-GB" sz="2000" dirty="0"/>
              <a:t> – complete the summer work (issued in class) ready for Human Geography lessons commencing </a:t>
            </a:r>
            <a:r>
              <a:rPr lang="en-GB" sz="2000" b="1" dirty="0" smtClean="0"/>
              <a:t>this</a:t>
            </a:r>
            <a:r>
              <a:rPr lang="en-GB" sz="2000" dirty="0" smtClean="0"/>
              <a:t> </a:t>
            </a:r>
            <a:r>
              <a:rPr lang="en-GB" sz="2000" b="1" dirty="0" smtClean="0"/>
              <a:t>week</a:t>
            </a:r>
            <a:r>
              <a:rPr lang="en-GB" sz="2000" dirty="0" smtClean="0"/>
              <a:t>. </a:t>
            </a:r>
            <a:r>
              <a:rPr lang="en-GB" sz="2000" dirty="0"/>
              <a:t>Bring to </a:t>
            </a:r>
            <a:r>
              <a:rPr lang="en-GB" sz="2000" b="1" dirty="0"/>
              <a:t>all</a:t>
            </a:r>
            <a:r>
              <a:rPr lang="en-GB" sz="2000" dirty="0"/>
              <a:t> Geography lessons </a:t>
            </a:r>
            <a:r>
              <a:rPr lang="en-GB" sz="2000" dirty="0" smtClean="0"/>
              <a:t>this week </a:t>
            </a:r>
            <a:r>
              <a:rPr lang="en-GB" sz="2000" dirty="0"/>
              <a:t>as you will not know which one is Human Geography. </a:t>
            </a:r>
            <a:endParaRPr lang="en-GB" sz="2000" dirty="0" smtClean="0"/>
          </a:p>
          <a:p>
            <a:pPr marL="0" lvl="0" indent="0">
              <a:buNone/>
            </a:pPr>
            <a:r>
              <a:rPr lang="en-GB" sz="2000" dirty="0"/>
              <a:t> </a:t>
            </a:r>
          </a:p>
          <a:p>
            <a:pPr lvl="0"/>
            <a:r>
              <a:rPr lang="en-GB" sz="2000" b="1" dirty="0"/>
              <a:t>Year 1 Work</a:t>
            </a:r>
            <a:r>
              <a:rPr lang="en-GB" sz="2000" dirty="0"/>
              <a:t> – ensure all Year 1 booklets and review notes for Changing Places, Contemporary Urban Environments, Coasts and Hazards 1 - 4 are fully completed and filed ready for revision</a:t>
            </a:r>
            <a:r>
              <a:rPr lang="en-GB" sz="2000" dirty="0" smtClean="0"/>
              <a:t>.</a:t>
            </a:r>
          </a:p>
          <a:p>
            <a:pPr marL="0" lvl="0" indent="0">
              <a:buNone/>
            </a:pPr>
            <a:endParaRPr lang="en-GB" sz="2000" dirty="0" smtClean="0"/>
          </a:p>
          <a:p>
            <a:r>
              <a:rPr lang="en-GB" sz="2000" b="1" dirty="0" smtClean="0"/>
              <a:t>Benchmark Preparation </a:t>
            </a:r>
            <a:r>
              <a:rPr lang="en-GB" sz="2000" dirty="0" smtClean="0"/>
              <a:t>- revise </a:t>
            </a:r>
            <a:r>
              <a:rPr lang="en-GB" sz="2000" dirty="0"/>
              <a:t>and prepare for a Benchmark which will take place in the second week back, </a:t>
            </a:r>
            <a:r>
              <a:rPr lang="en-GB" sz="2000" b="1" dirty="0"/>
              <a:t>week beginning Monday 20th </a:t>
            </a:r>
            <a:r>
              <a:rPr lang="en-GB" sz="2000" b="1" dirty="0" smtClean="0"/>
              <a:t>September</a:t>
            </a:r>
            <a:r>
              <a:rPr lang="en-GB" sz="2000" b="1" dirty="0"/>
              <a:t>.</a:t>
            </a:r>
            <a:endParaRPr lang="en-GB" sz="2000" dirty="0"/>
          </a:p>
          <a:p>
            <a:pPr lvl="0"/>
            <a:endParaRPr lang="en-GB" sz="2400" dirty="0"/>
          </a:p>
          <a:p>
            <a:pPr lvl="1"/>
            <a:endParaRPr lang="en-GB" dirty="0"/>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2133845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5"/>
            <a:ext cx="1691680" cy="720080"/>
          </a:xfrm>
        </p:spPr>
        <p:txBody>
          <a:bodyPr>
            <a:normAutofit fontScale="90000"/>
          </a:bodyPr>
          <a:lstStyle/>
          <a:p>
            <a:pPr algn="ctr"/>
            <a:r>
              <a:rPr lang="en-GB" sz="2800" b="1" dirty="0" smtClean="0"/>
              <a:t/>
            </a:r>
            <a:br>
              <a:rPr lang="en-GB" sz="2800" b="1" dirty="0" smtClean="0"/>
            </a:br>
            <a:r>
              <a:rPr lang="en-GB" sz="2800" b="1" dirty="0" smtClean="0"/>
              <a:t>Godalming </a:t>
            </a:r>
            <a:br>
              <a:rPr lang="en-GB" sz="2800" b="1" dirty="0" smtClean="0"/>
            </a:br>
            <a:r>
              <a:rPr lang="en-GB" sz="2800" b="1" dirty="0" smtClean="0"/>
              <a:t>Online</a:t>
            </a:r>
            <a:br>
              <a:rPr lang="en-GB" sz="2800" b="1" dirty="0" smtClean="0"/>
            </a:br>
            <a:r>
              <a:rPr lang="en-GB" sz="2800" b="1" dirty="0" smtClean="0"/>
              <a:t>REMINDER</a:t>
            </a:r>
            <a:endParaRPr lang="en-GB" sz="2800" b="1" dirty="0"/>
          </a:p>
        </p:txBody>
      </p:sp>
      <p:sp>
        <p:nvSpPr>
          <p:cNvPr id="3" name="Content Placeholder 2"/>
          <p:cNvSpPr>
            <a:spLocks noGrp="1"/>
          </p:cNvSpPr>
          <p:nvPr>
            <p:ph idx="1"/>
          </p:nvPr>
        </p:nvSpPr>
        <p:spPr/>
        <p:txBody>
          <a:bodyPr/>
          <a:lstStyle/>
          <a:p>
            <a:endParaRPr lang="en-GB"/>
          </a:p>
        </p:txBody>
      </p:sp>
      <p:cxnSp>
        <p:nvCxnSpPr>
          <p:cNvPr id="7" name="Straight Arrow Connector 6"/>
          <p:cNvCxnSpPr/>
          <p:nvPr/>
        </p:nvCxnSpPr>
        <p:spPr>
          <a:xfrm flipH="1">
            <a:off x="1403648" y="692696"/>
            <a:ext cx="576064" cy="967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rotWithShape="1">
          <a:blip r:embed="rId2"/>
          <a:srcRect l="1575" t="12822" r="22487" b="5731"/>
          <a:stretch/>
        </p:blipFill>
        <p:spPr>
          <a:xfrm>
            <a:off x="35496" y="1659801"/>
            <a:ext cx="8549035" cy="5157681"/>
          </a:xfrm>
          <a:prstGeom prst="rect">
            <a:avLst/>
          </a:prstGeom>
        </p:spPr>
      </p:pic>
      <p:sp>
        <p:nvSpPr>
          <p:cNvPr id="6" name="Rectangle 5"/>
          <p:cNvSpPr/>
          <p:nvPr/>
        </p:nvSpPr>
        <p:spPr>
          <a:xfrm>
            <a:off x="1979712" y="0"/>
            <a:ext cx="7164288" cy="2276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rPr>
              <a:t>All resources are uploaded onto Godalming Online under GEOGRAPHY </a:t>
            </a:r>
            <a:r>
              <a:rPr lang="en-GB" sz="1600" dirty="0" smtClean="0">
                <a:solidFill>
                  <a:schemeClr val="tx1"/>
                </a:solidFill>
              </a:rPr>
              <a:t>Y2 </a:t>
            </a:r>
            <a:r>
              <a:rPr lang="en-GB" sz="1600" dirty="0">
                <a:solidFill>
                  <a:schemeClr val="tx1"/>
                </a:solidFill>
              </a:rPr>
              <a:t>(21-22)</a:t>
            </a:r>
          </a:p>
          <a:p>
            <a:pPr marL="285750" indent="-285750">
              <a:buFont typeface="Arial" panose="020B0604020202020204" pitchFamily="34" charset="0"/>
              <a:buChar char="•"/>
            </a:pPr>
            <a:r>
              <a:rPr lang="en-GB" sz="1600" dirty="0">
                <a:solidFill>
                  <a:schemeClr val="tx1"/>
                </a:solidFill>
              </a:rPr>
              <a:t>Each topic has its own section e.g. Coasts, Changing </a:t>
            </a:r>
            <a:r>
              <a:rPr lang="en-GB" sz="1600" dirty="0" smtClean="0">
                <a:solidFill>
                  <a:schemeClr val="tx1"/>
                </a:solidFill>
              </a:rPr>
              <a:t>Places, Hazards </a:t>
            </a:r>
            <a:r>
              <a:rPr lang="en-GB" sz="1600" dirty="0">
                <a:solidFill>
                  <a:schemeClr val="tx1"/>
                </a:solidFill>
              </a:rPr>
              <a:t>etc.</a:t>
            </a:r>
          </a:p>
          <a:p>
            <a:pPr marL="285750" indent="-285750">
              <a:buFont typeface="Arial" panose="020B0604020202020204" pitchFamily="34" charset="0"/>
              <a:buChar char="•"/>
            </a:pPr>
            <a:r>
              <a:rPr lang="en-GB" sz="1600" dirty="0">
                <a:solidFill>
                  <a:schemeClr val="tx1"/>
                </a:solidFill>
              </a:rPr>
              <a:t>The topics have folders which are numbered in order of teaching e.g. 1 Coast as a system.</a:t>
            </a:r>
          </a:p>
          <a:p>
            <a:pPr marL="285750" indent="-285750">
              <a:buFont typeface="Arial" panose="020B0604020202020204" pitchFamily="34" charset="0"/>
              <a:buChar char="•"/>
            </a:pPr>
            <a:r>
              <a:rPr lang="en-GB" sz="1600" dirty="0">
                <a:solidFill>
                  <a:schemeClr val="tx1"/>
                </a:solidFill>
              </a:rPr>
              <a:t>Within each folder are the PowerPoints, booklet(s) and resources for that section of the course. </a:t>
            </a:r>
          </a:p>
          <a:p>
            <a:pPr marL="285750" indent="-285750">
              <a:buFont typeface="Arial" panose="020B0604020202020204" pitchFamily="34" charset="0"/>
              <a:buChar char="•"/>
            </a:pPr>
            <a:r>
              <a:rPr lang="en-GB" sz="1600" dirty="0">
                <a:solidFill>
                  <a:schemeClr val="tx1"/>
                </a:solidFill>
              </a:rPr>
              <a:t>It is </a:t>
            </a:r>
            <a:r>
              <a:rPr lang="en-GB" sz="1600" b="1" dirty="0">
                <a:solidFill>
                  <a:schemeClr val="tx1"/>
                </a:solidFill>
              </a:rPr>
              <a:t>your responsibility </a:t>
            </a:r>
            <a:r>
              <a:rPr lang="en-GB" sz="1600" dirty="0">
                <a:solidFill>
                  <a:schemeClr val="tx1"/>
                </a:solidFill>
              </a:rPr>
              <a:t>to keep up with the content. If you are absent from a lesson or need to refer to the PowerPoint/resources to complete class or homework you can find everything you need on Godalming </a:t>
            </a:r>
            <a:r>
              <a:rPr lang="en-GB" sz="1600" dirty="0" smtClean="0">
                <a:solidFill>
                  <a:schemeClr val="tx1"/>
                </a:solidFill>
              </a:rPr>
              <a:t>Online.</a:t>
            </a:r>
            <a:r>
              <a:rPr lang="en-GB" sz="1600" dirty="0" smtClean="0"/>
              <a:t>.</a:t>
            </a:r>
            <a:endParaRPr lang="en-GB" sz="1600" dirty="0"/>
          </a:p>
        </p:txBody>
      </p:sp>
    </p:spTree>
    <p:extLst>
      <p:ext uri="{BB962C8B-B14F-4D97-AF65-F5344CB8AC3E}">
        <p14:creationId xmlns:p14="http://schemas.microsoft.com/office/powerpoint/2010/main" val="3064006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Recommended Text Book</a:t>
            </a:r>
          </a:p>
        </p:txBody>
      </p:sp>
      <p:sp>
        <p:nvSpPr>
          <p:cNvPr id="3" name="Content Placeholder 2"/>
          <p:cNvSpPr>
            <a:spLocks noGrp="1"/>
          </p:cNvSpPr>
          <p:nvPr>
            <p:ph sz="half" idx="1"/>
          </p:nvPr>
        </p:nvSpPr>
        <p:spPr>
          <a:xfrm>
            <a:off x="395536" y="1825625"/>
            <a:ext cx="4119314" cy="4351338"/>
          </a:xfrm>
        </p:spPr>
        <p:txBody>
          <a:bodyPr/>
          <a:lstStyle/>
          <a:p>
            <a:pPr marL="0" indent="0" hangingPunct="0">
              <a:spcAft>
                <a:spcPts val="0"/>
              </a:spcAft>
              <a:buNone/>
            </a:pPr>
            <a:endParaRPr lang="en-GB" sz="2400" dirty="0">
              <a:latin typeface="Times New Roman" panose="02020603050405020304" pitchFamily="18" charset="0"/>
              <a:ea typeface="Times New Roman" panose="02020603050405020304" pitchFamily="18" charset="0"/>
            </a:endParaRPr>
          </a:p>
          <a:p>
            <a:pPr marL="0" indent="0" hangingPunct="0">
              <a:spcAft>
                <a:spcPts val="0"/>
              </a:spcAft>
              <a:buNone/>
            </a:pPr>
            <a:r>
              <a:rPr lang="en-GB" sz="2400" dirty="0">
                <a:latin typeface="Calibri" panose="020F0502020204030204" pitchFamily="34" charset="0"/>
                <a:ea typeface="Times New Roman" panose="02020603050405020304" pitchFamily="18" charset="0"/>
              </a:rPr>
              <a:t>Hodder AQA A Level Geography</a:t>
            </a:r>
            <a:endParaRPr lang="en-GB" sz="2400" dirty="0">
              <a:latin typeface="Times New Roman" panose="02020603050405020304" pitchFamily="18" charset="0"/>
              <a:ea typeface="Times New Roman" panose="02020603050405020304" pitchFamily="18" charset="0"/>
            </a:endParaRPr>
          </a:p>
          <a:p>
            <a:pPr marL="0" lvl="0" indent="0" hangingPunct="0">
              <a:spcAft>
                <a:spcPts val="0"/>
              </a:spcAft>
              <a:buNone/>
            </a:pPr>
            <a:r>
              <a:rPr lang="en-GB" sz="2400" dirty="0">
                <a:latin typeface="Calibri" panose="020F0502020204030204" pitchFamily="34" charset="0"/>
                <a:ea typeface="Times New Roman" panose="02020603050405020304" pitchFamily="18" charset="0"/>
              </a:rPr>
              <a:t>ISBN 978-1-4718-5869-7</a:t>
            </a:r>
          </a:p>
          <a:p>
            <a:pPr marL="0" lvl="0" indent="0" hangingPunct="0">
              <a:spcAft>
                <a:spcPts val="0"/>
              </a:spcAft>
              <a:buNone/>
            </a:pPr>
            <a:endParaRPr lang="en-GB" sz="2400" dirty="0">
              <a:latin typeface="Calibri" panose="020F0502020204030204" pitchFamily="34" charset="0"/>
              <a:ea typeface="Times New Roman" panose="02020603050405020304" pitchFamily="18" charset="0"/>
            </a:endParaRPr>
          </a:p>
          <a:p>
            <a:pPr marL="0" lvl="0" indent="0" hangingPunct="0">
              <a:spcAft>
                <a:spcPts val="0"/>
              </a:spcAft>
              <a:buNone/>
            </a:pPr>
            <a:r>
              <a:rPr lang="en-GB" sz="2400" dirty="0">
                <a:ea typeface="Times New Roman" panose="02020603050405020304" pitchFamily="18" charset="0"/>
              </a:rPr>
              <a:t>This is available with other resources in the ILC and </a:t>
            </a:r>
            <a:r>
              <a:rPr lang="en-GB" sz="2400" dirty="0">
                <a:latin typeface="Calibri" panose="020F0502020204030204" pitchFamily="34" charset="0"/>
                <a:ea typeface="Calibri" panose="020F0502020204030204" pitchFamily="34" charset="0"/>
                <a:cs typeface="Times New Roman" panose="02020603050405020304" pitchFamily="18" charset="0"/>
              </a:rPr>
              <a:t>also as an eBook </a:t>
            </a:r>
            <a:r>
              <a:rPr lang="en-GB" sz="2400" dirty="0" smtClean="0">
                <a:latin typeface="Calibri" panose="020F0502020204030204" pitchFamily="34" charset="0"/>
                <a:ea typeface="Calibri" panose="020F0502020204030204" pitchFamily="34" charset="0"/>
                <a:cs typeface="Times New Roman" panose="02020603050405020304" pitchFamily="18" charset="0"/>
              </a:rPr>
              <a:t>on Browns VLE.</a:t>
            </a: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690689"/>
            <a:ext cx="3401335" cy="4417318"/>
          </a:xfrm>
        </p:spPr>
      </p:pic>
    </p:spTree>
    <p:extLst>
      <p:ext uri="{BB962C8B-B14F-4D97-AF65-F5344CB8AC3E}">
        <p14:creationId xmlns:p14="http://schemas.microsoft.com/office/powerpoint/2010/main" val="3471568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19182" t="8517" r="20088" b="64492"/>
          <a:stretch/>
        </p:blipFill>
        <p:spPr>
          <a:xfrm>
            <a:off x="4247456" y="691825"/>
            <a:ext cx="4896544" cy="1224136"/>
          </a:xfrm>
          <a:prstGeom prst="rect">
            <a:avLst/>
          </a:prstGeom>
        </p:spPr>
      </p:pic>
      <p:pic>
        <p:nvPicPr>
          <p:cNvPr id="7" name="Picture 6"/>
          <p:cNvPicPr>
            <a:picLocks noChangeAspect="1"/>
          </p:cNvPicPr>
          <p:nvPr/>
        </p:nvPicPr>
        <p:blipFill rotWithShape="1">
          <a:blip r:embed="rId3"/>
          <a:srcRect l="19663" t="9276" r="20494" b="7132"/>
          <a:stretch/>
        </p:blipFill>
        <p:spPr>
          <a:xfrm>
            <a:off x="4103440" y="2886436"/>
            <a:ext cx="5040560" cy="3960440"/>
          </a:xfrm>
          <a:prstGeom prst="rect">
            <a:avLst/>
          </a:prstGeom>
        </p:spPr>
      </p:pic>
      <p:sp>
        <p:nvSpPr>
          <p:cNvPr id="8" name="TextBox 7"/>
          <p:cNvSpPr txBox="1"/>
          <p:nvPr/>
        </p:nvSpPr>
        <p:spPr>
          <a:xfrm>
            <a:off x="0" y="0"/>
            <a:ext cx="3923928" cy="830997"/>
          </a:xfrm>
          <a:prstGeom prst="rect">
            <a:avLst/>
          </a:prstGeom>
          <a:noFill/>
        </p:spPr>
        <p:txBody>
          <a:bodyPr wrap="square" rtlCol="0">
            <a:spAutoFit/>
          </a:bodyPr>
          <a:lstStyle/>
          <a:p>
            <a:pPr lvl="0" hangingPunct="0"/>
            <a:r>
              <a:rPr lang="en-GB" sz="2400" b="1" dirty="0" smtClean="0">
                <a:latin typeface="Calibri" panose="020F0502020204030204" pitchFamily="34" charset="0"/>
                <a:ea typeface="Calibri" panose="020F0502020204030204" pitchFamily="34" charset="0"/>
                <a:cs typeface="Times New Roman" panose="02020603050405020304" pitchFamily="18" charset="0"/>
              </a:rPr>
              <a:t>Finding an eBook </a:t>
            </a:r>
            <a:r>
              <a:rPr lang="en-GB" sz="2400" b="1" dirty="0">
                <a:latin typeface="Calibri" panose="020F0502020204030204" pitchFamily="34" charset="0"/>
                <a:ea typeface="Calibri" panose="020F0502020204030204" pitchFamily="34" charset="0"/>
                <a:cs typeface="Times New Roman" panose="02020603050405020304" pitchFamily="18" charset="0"/>
              </a:rPr>
              <a:t>on Browns </a:t>
            </a:r>
            <a:r>
              <a:rPr lang="en-GB" sz="2400" b="1" dirty="0" smtClean="0">
                <a:latin typeface="Calibri" panose="020F0502020204030204" pitchFamily="34" charset="0"/>
                <a:ea typeface="Calibri" panose="020F0502020204030204" pitchFamily="34" charset="0"/>
                <a:cs typeface="Times New Roman" panose="02020603050405020304" pitchFamily="18" charset="0"/>
              </a:rPr>
              <a:t>VLE using Godalming Online.</a:t>
            </a:r>
            <a:endParaRPr lang="en-GB" sz="2400" b="1" dirty="0">
              <a:latin typeface="Times New Roman" panose="02020603050405020304" pitchFamily="18" charset="0"/>
              <a:ea typeface="Times New Roman" panose="02020603050405020304" pitchFamily="18" charset="0"/>
            </a:endParaRPr>
          </a:p>
        </p:txBody>
      </p:sp>
      <p:sp>
        <p:nvSpPr>
          <p:cNvPr id="9" name="TextBox 8"/>
          <p:cNvSpPr txBox="1"/>
          <p:nvPr/>
        </p:nvSpPr>
        <p:spPr>
          <a:xfrm>
            <a:off x="35496" y="980728"/>
            <a:ext cx="2592288" cy="646331"/>
          </a:xfrm>
          <a:prstGeom prst="rect">
            <a:avLst/>
          </a:prstGeom>
          <a:noFill/>
        </p:spPr>
        <p:txBody>
          <a:bodyPr wrap="square" rtlCol="0">
            <a:spAutoFit/>
          </a:bodyPr>
          <a:lstStyle/>
          <a:p>
            <a:r>
              <a:rPr lang="en-GB" b="1" dirty="0" smtClean="0"/>
              <a:t>Step 1:</a:t>
            </a:r>
            <a:r>
              <a:rPr lang="en-GB" dirty="0" smtClean="0"/>
              <a:t>  Go to Godalming Online, Geography Y2.</a:t>
            </a:r>
            <a:endParaRPr lang="en-GB" dirty="0"/>
          </a:p>
        </p:txBody>
      </p:sp>
      <p:sp>
        <p:nvSpPr>
          <p:cNvPr id="11" name="TextBox 10"/>
          <p:cNvSpPr txBox="1"/>
          <p:nvPr/>
        </p:nvSpPr>
        <p:spPr>
          <a:xfrm>
            <a:off x="35496" y="5769260"/>
            <a:ext cx="2736304" cy="923330"/>
          </a:xfrm>
          <a:prstGeom prst="rect">
            <a:avLst/>
          </a:prstGeom>
          <a:noFill/>
        </p:spPr>
        <p:txBody>
          <a:bodyPr wrap="square" rtlCol="0">
            <a:spAutoFit/>
          </a:bodyPr>
          <a:lstStyle/>
          <a:p>
            <a:r>
              <a:rPr lang="en-GB" b="1" dirty="0" smtClean="0"/>
              <a:t>Step 2:</a:t>
            </a:r>
            <a:r>
              <a:rPr lang="en-GB" dirty="0" smtClean="0"/>
              <a:t>  Go to </a:t>
            </a:r>
            <a:r>
              <a:rPr lang="en-GB" dirty="0" err="1" smtClean="0"/>
              <a:t>VLeBOOKS</a:t>
            </a:r>
            <a:r>
              <a:rPr lang="en-GB" dirty="0" smtClean="0"/>
              <a:t> and click on ‘click here to login’</a:t>
            </a:r>
            <a:endParaRPr lang="en-GB" dirty="0"/>
          </a:p>
        </p:txBody>
      </p:sp>
      <p:sp>
        <p:nvSpPr>
          <p:cNvPr id="15" name="TextBox 14"/>
          <p:cNvSpPr txBox="1"/>
          <p:nvPr/>
        </p:nvSpPr>
        <p:spPr>
          <a:xfrm>
            <a:off x="4103440" y="0"/>
            <a:ext cx="4861048" cy="646331"/>
          </a:xfrm>
          <a:prstGeom prst="rect">
            <a:avLst/>
          </a:prstGeom>
          <a:noFill/>
        </p:spPr>
        <p:txBody>
          <a:bodyPr wrap="square" rtlCol="0">
            <a:spAutoFit/>
          </a:bodyPr>
          <a:lstStyle/>
          <a:p>
            <a:r>
              <a:rPr lang="en-GB" b="1" dirty="0" smtClean="0"/>
              <a:t>Step 3:</a:t>
            </a:r>
            <a:r>
              <a:rPr lang="en-GB" dirty="0" smtClean="0"/>
              <a:t>  Type </a:t>
            </a:r>
            <a:r>
              <a:rPr lang="en-GB" dirty="0" err="1" smtClean="0"/>
              <a:t>aqa</a:t>
            </a:r>
            <a:r>
              <a:rPr lang="en-GB" dirty="0" smtClean="0"/>
              <a:t> a level geography into the search bar.</a:t>
            </a:r>
            <a:endParaRPr lang="en-GB" dirty="0"/>
          </a:p>
        </p:txBody>
      </p:sp>
      <p:cxnSp>
        <p:nvCxnSpPr>
          <p:cNvPr id="17" name="Straight Arrow Connector 16"/>
          <p:cNvCxnSpPr/>
          <p:nvPr/>
        </p:nvCxnSpPr>
        <p:spPr>
          <a:xfrm>
            <a:off x="5364088" y="332656"/>
            <a:ext cx="216024" cy="313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4103440" y="1988840"/>
            <a:ext cx="5040560" cy="923330"/>
          </a:xfrm>
          <a:prstGeom prst="rect">
            <a:avLst/>
          </a:prstGeom>
          <a:noFill/>
        </p:spPr>
        <p:txBody>
          <a:bodyPr wrap="square" rtlCol="0">
            <a:spAutoFit/>
          </a:bodyPr>
          <a:lstStyle/>
          <a:p>
            <a:r>
              <a:rPr lang="en-GB" b="1" dirty="0" smtClean="0"/>
              <a:t>Step 4:  </a:t>
            </a:r>
            <a:r>
              <a:rPr lang="en-GB" dirty="0" smtClean="0"/>
              <a:t>Click on the book you want to open where you will have options to read online, download and add to your bookshelf.</a:t>
            </a:r>
            <a:endParaRPr lang="en-GB" dirty="0"/>
          </a:p>
        </p:txBody>
      </p:sp>
      <p:sp>
        <p:nvSpPr>
          <p:cNvPr id="21" name="TextBox 20"/>
          <p:cNvSpPr txBox="1"/>
          <p:nvPr/>
        </p:nvSpPr>
        <p:spPr>
          <a:xfrm>
            <a:off x="3239344" y="6021288"/>
            <a:ext cx="2124744" cy="646331"/>
          </a:xfrm>
          <a:prstGeom prst="rect">
            <a:avLst/>
          </a:prstGeom>
          <a:noFill/>
        </p:spPr>
        <p:txBody>
          <a:bodyPr wrap="square" rtlCol="0">
            <a:spAutoFit/>
          </a:bodyPr>
          <a:lstStyle/>
          <a:p>
            <a:r>
              <a:rPr lang="en-GB" dirty="0" smtClean="0"/>
              <a:t>Text book</a:t>
            </a:r>
          </a:p>
          <a:p>
            <a:r>
              <a:rPr lang="en-GB" dirty="0" smtClean="0"/>
              <a:t>Revision Guide</a:t>
            </a:r>
            <a:endParaRPr lang="en-GB" dirty="0"/>
          </a:p>
        </p:txBody>
      </p:sp>
      <p:cxnSp>
        <p:nvCxnSpPr>
          <p:cNvPr id="23" name="Straight Arrow Connector 22"/>
          <p:cNvCxnSpPr/>
          <p:nvPr/>
        </p:nvCxnSpPr>
        <p:spPr>
          <a:xfrm>
            <a:off x="6300192" y="2708920"/>
            <a:ext cx="0" cy="1728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4301716" y="5301208"/>
            <a:ext cx="1278396" cy="864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4788024" y="6093296"/>
            <a:ext cx="576064" cy="4111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 name="Picture 1"/>
          <p:cNvPicPr>
            <a:picLocks noChangeAspect="1"/>
          </p:cNvPicPr>
          <p:nvPr/>
        </p:nvPicPr>
        <p:blipFill rotWithShape="1">
          <a:blip r:embed="rId4"/>
          <a:srcRect l="6397" t="9119" r="60458" b="19551"/>
          <a:stretch/>
        </p:blipFill>
        <p:spPr>
          <a:xfrm>
            <a:off x="35496" y="1655299"/>
            <a:ext cx="3254560" cy="3939730"/>
          </a:xfrm>
          <a:prstGeom prst="rect">
            <a:avLst/>
          </a:prstGeom>
        </p:spPr>
      </p:pic>
      <p:cxnSp>
        <p:nvCxnSpPr>
          <p:cNvPr id="4" name="Straight Arrow Connector 3"/>
          <p:cNvCxnSpPr/>
          <p:nvPr/>
        </p:nvCxnSpPr>
        <p:spPr>
          <a:xfrm flipV="1">
            <a:off x="737828" y="5495066"/>
            <a:ext cx="108012" cy="34846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700046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1563</TotalTime>
  <Words>2296</Words>
  <Application>Microsoft Office PowerPoint</Application>
  <PresentationFormat>On-screen Show (4:3)</PresentationFormat>
  <Paragraphs>321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Times New Roman</vt:lpstr>
      <vt:lpstr>Office Theme</vt:lpstr>
      <vt:lpstr>Introduction to Geography  A Level Year 2</vt:lpstr>
      <vt:lpstr>WELCOME TO GEOGRAPHY COVID Arrangements in the classroom</vt:lpstr>
      <vt:lpstr> WELCOME BACK TO GEOGRAPHY A reminder of expectations of the department</vt:lpstr>
      <vt:lpstr>Online Work Submission – Microsoft Teams</vt:lpstr>
      <vt:lpstr>Topics covered:</vt:lpstr>
      <vt:lpstr>Summer Work</vt:lpstr>
      <vt:lpstr> Godalming  Online REMINDER</vt:lpstr>
      <vt:lpstr>Recommended Text Book</vt:lpstr>
      <vt:lpstr>PowerPoint Presentation</vt:lpstr>
      <vt:lpstr>Geography Review Magazine</vt:lpstr>
      <vt:lpstr>PowerPoint Presentation</vt:lpstr>
      <vt:lpstr>Plan for lessons over the coming weeks</vt:lpstr>
      <vt:lpstr>NEA/Independent Investigation – Key Dates</vt:lpstr>
      <vt:lpstr> Benchmark 5 week beginning Monday 20th September</vt:lpstr>
      <vt:lpstr>Resources on GOL to support your benchmark preparation</vt:lpstr>
      <vt:lpstr>The exam papers for the A-Level</vt:lpstr>
      <vt:lpstr>PowerPoint Presentation</vt:lpstr>
      <vt:lpstr>PowerPoint Presentation</vt:lpstr>
      <vt:lpstr>Other considerations:</vt:lpstr>
      <vt:lpstr>50:50</vt:lpstr>
      <vt:lpstr>Remember:</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Hannah Roberts</dc:creator>
  <cp:lastModifiedBy>Deborah Knox</cp:lastModifiedBy>
  <cp:revision>162</cp:revision>
  <cp:lastPrinted>2019-09-05T13:59:52Z</cp:lastPrinted>
  <dcterms:created xsi:type="dcterms:W3CDTF">2015-05-21T08:27:18Z</dcterms:created>
  <dcterms:modified xsi:type="dcterms:W3CDTF">2021-09-09T10:40:45Z</dcterms:modified>
</cp:coreProperties>
</file>