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45">
          <p15:clr>
            <a:srgbClr val="A4A3A4"/>
          </p15:clr>
        </p15:guide>
        <p15:guide id="2" orient="horz" pos="3232">
          <p15:clr>
            <a:srgbClr val="A4A3A4"/>
          </p15:clr>
        </p15:guide>
        <p15:guide id="3" orient="horz" pos="1912">
          <p15:clr>
            <a:srgbClr val="A4A3A4"/>
          </p15:clr>
        </p15:guide>
        <p15:guide id="4" pos="5380">
          <p15:clr>
            <a:srgbClr val="A4A3A4"/>
          </p15:clr>
        </p15:guide>
        <p15:guide id="5" pos="29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0F084AB-8D9C-458E-884A-693D12899616}">
  <a:tblStyle styleId="{E0F084AB-8D9C-458E-884A-693D12899616}"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b="off" i="off"/>
      <a:tcStyle>
        <a:fill>
          <a:solidFill>
            <a:srgbClr val="CFD7E7"/>
          </a:solidFill>
        </a:fill>
      </a:tcStyle>
    </a:band1H>
    <a:band2H>
      <a:tcTxStyle b="off" i="off"/>
    </a:band2H>
    <a:band1V>
      <a:tcTxStyle b="off" i="off"/>
      <a:tcStyle>
        <a:fill>
          <a:solidFill>
            <a:srgbClr val="CFD7E7"/>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45" orient="horz"/>
        <p:guide pos="3232" orient="horz"/>
        <p:guide pos="1912" orient="horz"/>
        <p:guide pos="5380"/>
        <p:guide pos="2959"/>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 name="Google Shape;5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7" name="Google Shape;5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9" name="Google Shape;129;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1" name="Google Shape;141;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2" name="Google Shape;162;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8" name="Google Shape;168;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6" name="Google Shape;176;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4" name="Google Shape;184;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8" name="Google Shape;198;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4" name="Google Shape;204;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3" name="Google Shape;63;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0" name="Google Shape;210;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2" name="Google Shape;222;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1" name="Google Shape;231;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0" name="Google Shape;240;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6" name="Google Shape;246;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9" name="Google Shape;69;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5" name="Google Shape;75;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2" name="Google Shape;82;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0" name="Google Shape;90;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6" name="Google Shape;96;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2" name="Google Shape;102;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9" name="Google Shape;109;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1.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0" name="Shape 10"/>
        <p:cNvGrpSpPr/>
        <p:nvPr/>
      </p:nvGrpSpPr>
      <p:grpSpPr>
        <a:xfrm>
          <a:off x="0" y="0"/>
          <a:ext cx="0" cy="0"/>
          <a:chOff x="0" y="0"/>
          <a:chExt cx="0" cy="0"/>
        </a:xfrm>
      </p:grpSpPr>
      <p:pic>
        <p:nvPicPr>
          <p:cNvPr descr="Unit 11.jpg" id="11" name="Google Shape;11;p2"/>
          <p:cNvPicPr preferRelativeResize="0"/>
          <p:nvPr/>
        </p:nvPicPr>
        <p:blipFill rotWithShape="1">
          <a:blip r:embed="rId2">
            <a:alphaModFix/>
          </a:blip>
          <a:srcRect b="0" l="0" r="0" t="0"/>
          <a:stretch/>
        </p:blipFill>
        <p:spPr>
          <a:xfrm>
            <a:off x="0" y="0"/>
            <a:ext cx="9144000" cy="6858000"/>
          </a:xfrm>
          <a:prstGeom prst="rect">
            <a:avLst/>
          </a:prstGeom>
          <a:noFill/>
          <a:ln>
            <a:noFill/>
          </a:ln>
        </p:spPr>
      </p:pic>
      <p:cxnSp>
        <p:nvCxnSpPr>
          <p:cNvPr id="12" name="Google Shape;12;p2"/>
          <p:cNvCxnSpPr/>
          <p:nvPr/>
        </p:nvCxnSpPr>
        <p:spPr>
          <a:xfrm>
            <a:off x="4559300" y="1905000"/>
            <a:ext cx="0" cy="2551766"/>
          </a:xfrm>
          <a:prstGeom prst="straightConnector1">
            <a:avLst/>
          </a:prstGeom>
          <a:noFill/>
          <a:ln cap="flat" cmpd="sng" w="25400">
            <a:solidFill>
              <a:schemeClr val="lt1"/>
            </a:solidFill>
            <a:prstDash val="solid"/>
            <a:round/>
            <a:headEnd len="sm" w="sm" type="none"/>
            <a:tailEnd len="sm" w="sm" type="none"/>
          </a:ln>
        </p:spPr>
      </p:cxnSp>
      <p:sp>
        <p:nvSpPr>
          <p:cNvPr id="13" name="Google Shape;13;p2"/>
          <p:cNvSpPr txBox="1"/>
          <p:nvPr>
            <p:ph idx="1" type="body"/>
          </p:nvPr>
        </p:nvSpPr>
        <p:spPr>
          <a:xfrm>
            <a:off x="1803400" y="1841231"/>
            <a:ext cx="2527300" cy="2201863"/>
          </a:xfrm>
          <a:prstGeom prst="rect">
            <a:avLst/>
          </a:prstGeom>
          <a:noFill/>
          <a:ln>
            <a:noFill/>
          </a:ln>
        </p:spPr>
        <p:txBody>
          <a:bodyPr anchorCtr="0" anchor="t" bIns="45700" lIns="0" spcFirstLastPara="1" rIns="91425" wrap="square" tIns="45700">
            <a:noAutofit/>
          </a:bodyPr>
          <a:lstStyle>
            <a:lvl1pPr indent="-228600" lvl="0" marL="457200" marR="0" rtl="0" algn="l">
              <a:lnSpc>
                <a:spcPct val="106666"/>
              </a:lnSpc>
              <a:spcBef>
                <a:spcPts val="0"/>
              </a:spcBef>
              <a:spcAft>
                <a:spcPts val="0"/>
              </a:spcAft>
              <a:buClr>
                <a:schemeClr val="lt1"/>
              </a:buClr>
              <a:buSzPts val="4500"/>
              <a:buFont typeface="Arial"/>
              <a:buNone/>
              <a:defRPr b="1" i="0" sz="4500" u="none" cap="none" strike="noStrike">
                <a:solidFill>
                  <a:schemeClr val="lt1"/>
                </a:solidFill>
                <a:latin typeface="Arial"/>
                <a:ea typeface="Arial"/>
                <a:cs typeface="Arial"/>
                <a:sym typeface="Arial"/>
              </a:defRPr>
            </a:lvl1pPr>
            <a:lvl2pPr indent="-228600" lvl="1" marL="914400" marR="0" rtl="0" algn="l">
              <a:lnSpc>
                <a:spcPct val="100000"/>
              </a:lnSpc>
              <a:spcBef>
                <a:spcPts val="0"/>
              </a:spcBef>
              <a:spcAft>
                <a:spcPts val="0"/>
              </a:spcAft>
              <a:buClr>
                <a:schemeClr val="lt1"/>
              </a:buClr>
              <a:buSzPts val="2500"/>
              <a:buFont typeface="Arial"/>
              <a:buNone/>
              <a:defRPr b="0" i="0" sz="2500" u="none" cap="none" strike="noStrike">
                <a:solidFill>
                  <a:schemeClr val="lt1"/>
                </a:solidFill>
                <a:latin typeface="Arial"/>
                <a:ea typeface="Arial"/>
                <a:cs typeface="Arial"/>
                <a:sym typeface="Arial"/>
              </a:defRPr>
            </a:lvl2pPr>
            <a:lvl3pPr indent="-228600" lvl="2" marL="1371600" marR="0" rtl="0" algn="l">
              <a:lnSpc>
                <a:spcPct val="106666"/>
              </a:lnSpc>
              <a:spcBef>
                <a:spcPts val="0"/>
              </a:spcBef>
              <a:spcAft>
                <a:spcPts val="0"/>
              </a:spcAft>
              <a:buClr>
                <a:schemeClr val="lt1"/>
              </a:buClr>
              <a:buSzPts val="4500"/>
              <a:buFont typeface="Arial"/>
              <a:buNone/>
              <a:defRPr b="0" i="0" sz="4500" u="none" cap="none" strike="noStrike">
                <a:solidFill>
                  <a:schemeClr val="lt1"/>
                </a:solidFill>
                <a:latin typeface="Arial"/>
                <a:ea typeface="Arial"/>
                <a:cs typeface="Arial"/>
                <a:sym typeface="Arial"/>
              </a:defRPr>
            </a:lvl3pPr>
            <a:lvl4pPr indent="-228600" lvl="3" marL="1828800" marR="0" rtl="0" algn="l">
              <a:lnSpc>
                <a:spcPct val="86666"/>
              </a:lnSpc>
              <a:spcBef>
                <a:spcPts val="0"/>
              </a:spcBef>
              <a:spcAft>
                <a:spcPts val="0"/>
              </a:spcAft>
              <a:buClr>
                <a:srgbClr val="D68328"/>
              </a:buClr>
              <a:buSzPts val="3000"/>
              <a:buFont typeface="Arial"/>
              <a:buNone/>
              <a:defRPr b="0" i="0" sz="3000" u="none" cap="none" strike="noStrike">
                <a:solidFill>
                  <a:srgbClr val="D68328"/>
                </a:solidFill>
                <a:latin typeface="Arial"/>
                <a:ea typeface="Arial"/>
                <a:cs typeface="Arial"/>
                <a:sym typeface="Arial"/>
              </a:defRPr>
            </a:lvl4pPr>
            <a:lvl5pPr indent="-228600" lvl="4" marL="22860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 name="Google Shape;14;p2"/>
          <p:cNvSpPr txBox="1"/>
          <p:nvPr>
            <p:ph idx="2" type="body"/>
          </p:nvPr>
        </p:nvSpPr>
        <p:spPr>
          <a:xfrm>
            <a:off x="4800600" y="1841231"/>
            <a:ext cx="2768600" cy="2201863"/>
          </a:xfrm>
          <a:prstGeom prst="rect">
            <a:avLst/>
          </a:prstGeom>
          <a:noFill/>
          <a:ln>
            <a:noFill/>
          </a:ln>
        </p:spPr>
        <p:txBody>
          <a:bodyPr anchorCtr="0" anchor="t" bIns="45700" lIns="0" spcFirstLastPara="1" rIns="91425" wrap="square" tIns="45700">
            <a:noAutofit/>
          </a:bodyPr>
          <a:lstStyle>
            <a:lvl1pPr indent="-228600" lvl="0" marL="45720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228600" lvl="1" marL="914400" marR="0" rtl="0" algn="l">
              <a:lnSpc>
                <a:spcPct val="111111"/>
              </a:lnSpc>
              <a:spcBef>
                <a:spcPts val="50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indent="-228600" lvl="2" marL="1371600" marR="0" rtl="0" algn="l">
              <a:lnSpc>
                <a:spcPct val="100000"/>
              </a:lnSpc>
              <a:spcBef>
                <a:spcPts val="600"/>
              </a:spcBef>
              <a:spcAft>
                <a:spcPts val="0"/>
              </a:spcAft>
              <a:buClr>
                <a:srgbClr val="ECCC7B"/>
              </a:buClr>
              <a:buSzPts val="3000"/>
              <a:buFont typeface="Arial"/>
              <a:buNone/>
              <a:defRPr b="0" i="0" sz="3000" u="none" cap="none" strike="noStrike">
                <a:solidFill>
                  <a:srgbClr val="ECCC7B"/>
                </a:solidFill>
                <a:latin typeface="Arial"/>
                <a:ea typeface="Arial"/>
                <a:cs typeface="Arial"/>
                <a:sym typeface="Arial"/>
              </a:defRPr>
            </a:lvl3pPr>
            <a:lvl4pPr indent="-228600" lvl="3" marL="18288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Logo.ai" id="15" name="Google Shape;15;p2"/>
          <p:cNvPicPr preferRelativeResize="0"/>
          <p:nvPr/>
        </p:nvPicPr>
        <p:blipFill rotWithShape="1">
          <a:blip r:embed="rId3">
            <a:alphaModFix/>
          </a:blip>
          <a:srcRect b="0" l="0" r="0" t="0"/>
          <a:stretch/>
        </p:blipFill>
        <p:spPr>
          <a:xfrm>
            <a:off x="5150685" y="4018819"/>
            <a:ext cx="2291515" cy="456997"/>
          </a:xfrm>
          <a:prstGeom prst="rect">
            <a:avLst/>
          </a:prstGeom>
          <a:noFill/>
          <a:ln>
            <a:noFill/>
          </a:ln>
        </p:spPr>
      </p:pic>
      <p:sp>
        <p:nvSpPr>
          <p:cNvPr id="16" name="Google Shape;16;p2"/>
          <p:cNvSpPr/>
          <p:nvPr/>
        </p:nvSpPr>
        <p:spPr>
          <a:xfrm>
            <a:off x="1072794" y="4100382"/>
            <a:ext cx="1080000" cy="972000"/>
          </a:xfrm>
          <a:prstGeom prst="hexagon">
            <a:avLst>
              <a:gd fmla="val 25000" name="adj"/>
              <a:gd fmla="val 115470" name="vf"/>
            </a:avLst>
          </a:prstGeom>
          <a:noFill/>
          <a:ln cap="flat" cmpd="sng" w="114300">
            <a:solidFill>
              <a:srgbClr val="D7A764"/>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4500"/>
              <a:buFont typeface="Arial"/>
              <a:buNone/>
            </a:pPr>
            <a:r>
              <a:rPr b="1" i="0" lang="en-GB" sz="4500" u="none" cap="none" strike="noStrike">
                <a:solidFill>
                  <a:srgbClr val="D7A764"/>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ustom Layout">
  <p:cSld name="4_Custom Layout">
    <p:bg>
      <p:bgPr>
        <a:solidFill>
          <a:srgbClr val="D68328"/>
        </a:solidFill>
      </p:bgPr>
    </p:bg>
    <p:spTree>
      <p:nvGrpSpPr>
        <p:cNvPr id="17" name="Shape 17"/>
        <p:cNvGrpSpPr/>
        <p:nvPr/>
      </p:nvGrpSpPr>
      <p:grpSpPr>
        <a:xfrm>
          <a:off x="0" y="0"/>
          <a:ext cx="0" cy="0"/>
          <a:chOff x="0" y="0"/>
          <a:chExt cx="0" cy="0"/>
        </a:xfrm>
      </p:grpSpPr>
      <p:cxnSp>
        <p:nvCxnSpPr>
          <p:cNvPr id="18" name="Google Shape;18;p3"/>
          <p:cNvCxnSpPr/>
          <p:nvPr/>
        </p:nvCxnSpPr>
        <p:spPr>
          <a:xfrm>
            <a:off x="584200" y="1702800"/>
            <a:ext cx="0" cy="1635204"/>
          </a:xfrm>
          <a:prstGeom prst="straightConnector1">
            <a:avLst/>
          </a:prstGeom>
          <a:noFill/>
          <a:ln cap="flat" cmpd="sng" w="25400">
            <a:solidFill>
              <a:schemeClr val="lt1"/>
            </a:solidFill>
            <a:prstDash val="solid"/>
            <a:round/>
            <a:headEnd len="sm" w="sm" type="none"/>
            <a:tailEnd len="sm" w="sm" type="none"/>
          </a:ln>
        </p:spPr>
      </p:cxnSp>
      <p:sp>
        <p:nvSpPr>
          <p:cNvPr id="19" name="Google Shape;19;p3"/>
          <p:cNvSpPr txBox="1"/>
          <p:nvPr>
            <p:ph idx="1" type="body"/>
          </p:nvPr>
        </p:nvSpPr>
        <p:spPr>
          <a:xfrm>
            <a:off x="723600" y="1702799"/>
            <a:ext cx="7861300" cy="4918133"/>
          </a:xfrm>
          <a:prstGeom prst="rect">
            <a:avLst/>
          </a:prstGeom>
          <a:noFill/>
          <a:ln>
            <a:noFill/>
          </a:ln>
        </p:spPr>
        <p:txBody>
          <a:bodyPr anchorCtr="0" anchor="t" bIns="0" lIns="0" spcFirstLastPara="1" rIns="0"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228600" lvl="1" marL="914400" marR="0" rtl="0" algn="l">
              <a:lnSpc>
                <a:spcPct val="100000"/>
              </a:lnSpc>
              <a:spcBef>
                <a:spcPts val="1400"/>
              </a:spcBef>
              <a:spcAft>
                <a:spcPts val="0"/>
              </a:spcAft>
              <a:buClr>
                <a:srgbClr val="9D9FA2"/>
              </a:buClr>
              <a:buSzPts val="2000"/>
              <a:buFont typeface="Arial"/>
              <a:buNone/>
              <a:defRPr b="0" i="0" sz="2000" u="none" cap="none" strike="noStrike">
                <a:solidFill>
                  <a:srgbClr val="9D9FA2"/>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0" name="Google Shape;20;p3"/>
          <p:cNvSpPr txBox="1"/>
          <p:nvPr>
            <p:ph idx="2"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lt1"/>
              </a:buClr>
              <a:buSzPts val="4000"/>
              <a:buFont typeface="Arial"/>
              <a:buNone/>
              <a:defRPr b="1" i="0" sz="4000" u="none" cap="none" strike="noStrike">
                <a:solidFill>
                  <a:schemeClr val="lt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21" name="Shape 21"/>
        <p:cNvGrpSpPr/>
        <p:nvPr/>
      </p:nvGrpSpPr>
      <p:grpSpPr>
        <a:xfrm>
          <a:off x="0" y="0"/>
          <a:ext cx="0" cy="0"/>
          <a:chOff x="0" y="0"/>
          <a:chExt cx="0" cy="0"/>
        </a:xfrm>
      </p:grpSpPr>
      <p:sp>
        <p:nvSpPr>
          <p:cNvPr id="22" name="Google Shape;22;p4"/>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Logo Unit 11.ai" id="23" name="Google Shape;23;p4"/>
          <p:cNvPicPr preferRelativeResize="0"/>
          <p:nvPr/>
        </p:nvPicPr>
        <p:blipFill rotWithShape="1">
          <a:blip r:embed="rId2">
            <a:alphaModFix/>
          </a:blip>
          <a:srcRect b="0" l="0" r="0" t="0"/>
          <a:stretch/>
        </p:blipFill>
        <p:spPr>
          <a:xfrm>
            <a:off x="7293600" y="6339600"/>
            <a:ext cx="1476000" cy="294359"/>
          </a:xfrm>
          <a:prstGeom prst="rect">
            <a:avLst/>
          </a:prstGeom>
          <a:noFill/>
          <a:ln>
            <a:noFill/>
          </a:ln>
        </p:spPr>
      </p:pic>
      <p:pic>
        <p:nvPicPr>
          <p:cNvPr descr="Unit 11.jpg" id="24" name="Google Shape;24;p4"/>
          <p:cNvPicPr preferRelativeResize="0"/>
          <p:nvPr/>
        </p:nvPicPr>
        <p:blipFill rotWithShape="1">
          <a:blip r:embed="rId3">
            <a:alphaModFix/>
          </a:blip>
          <a:srcRect b="90370" l="0" r="0" t="0"/>
          <a:stretch/>
        </p:blipFill>
        <p:spPr>
          <a:xfrm>
            <a:off x="0" y="0"/>
            <a:ext cx="9144000" cy="660400"/>
          </a:xfrm>
          <a:prstGeom prst="rect">
            <a:avLst/>
          </a:prstGeom>
          <a:noFill/>
          <a:ln>
            <a:noFill/>
          </a:ln>
        </p:spPr>
      </p:pic>
      <p:sp>
        <p:nvSpPr>
          <p:cNvPr id="25" name="Google Shape;25;p4"/>
          <p:cNvSpPr txBox="1"/>
          <p:nvPr/>
        </p:nvSpPr>
        <p:spPr>
          <a:xfrm>
            <a:off x="752495" y="156700"/>
            <a:ext cx="8067635" cy="452432"/>
          </a:xfrm>
          <a:prstGeom prst="rect">
            <a:avLst/>
          </a:prstGeom>
          <a:noFill/>
          <a:ln>
            <a:noFill/>
          </a:ln>
        </p:spPr>
        <p:txBody>
          <a:bodyPr anchorCtr="0" anchor="t" bIns="4570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FFFFFF"/>
                </a:solidFill>
                <a:latin typeface="Arial"/>
                <a:ea typeface="Arial"/>
                <a:cs typeface="Arial"/>
                <a:sym typeface="Arial"/>
              </a:rPr>
              <a:t>Relational databases and normalisation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288"/>
              </a:spcBef>
              <a:spcAft>
                <a:spcPts val="0"/>
              </a:spcAft>
              <a:buClr>
                <a:srgbClr val="000000"/>
              </a:buClr>
              <a:buSzPts val="1200"/>
              <a:buFont typeface="Arial"/>
              <a:buNone/>
            </a:pPr>
            <a:r>
              <a:rPr b="0" i="0" lang="en-GB" sz="1200" u="none" cap="none" strike="noStrike">
                <a:solidFill>
                  <a:srgbClr val="FFFFFF"/>
                </a:solidFill>
                <a:latin typeface="Arial"/>
                <a:ea typeface="Arial"/>
                <a:cs typeface="Arial"/>
                <a:sym typeface="Arial"/>
              </a:rPr>
              <a:t>Unit 11 Databases and software development</a:t>
            </a:r>
            <a:endParaRPr b="0" i="0" sz="1200" u="none" cap="none" strike="noStrike">
              <a:solidFill>
                <a:srgbClr val="FFFFFF"/>
              </a:solidFill>
              <a:latin typeface="Arial"/>
              <a:ea typeface="Arial"/>
              <a:cs typeface="Arial"/>
              <a:sym typeface="Arial"/>
            </a:endParaRPr>
          </a:p>
        </p:txBody>
      </p:sp>
      <p:sp>
        <p:nvSpPr>
          <p:cNvPr id="26" name="Google Shape;26;p4"/>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D68328"/>
              </a:buClr>
              <a:buSzPts val="2000"/>
              <a:buFont typeface="Arial"/>
              <a:buChar char="•"/>
              <a:defRPr b="0" i="0" sz="2000" u="none" cap="none" strike="noStrike">
                <a:solidFill>
                  <a:srgbClr val="D68328"/>
                </a:solidFill>
                <a:latin typeface="Arial"/>
                <a:ea typeface="Arial"/>
                <a:cs typeface="Arial"/>
                <a:sym typeface="Arial"/>
              </a:defRPr>
            </a:lvl2pPr>
            <a:lvl3pPr indent="-355600" lvl="2" marL="1371600" marR="0" rtl="0" algn="l">
              <a:lnSpc>
                <a:spcPct val="100000"/>
              </a:lnSpc>
              <a:spcBef>
                <a:spcPts val="1200"/>
              </a:spcBef>
              <a:spcAft>
                <a:spcPts val="0"/>
              </a:spcAft>
              <a:buClr>
                <a:srgbClr val="D7A764"/>
              </a:buClr>
              <a:buSzPts val="2000"/>
              <a:buFont typeface="Arial"/>
              <a:buChar char="•"/>
              <a:defRPr b="0" i="0" sz="2000" u="none" cap="none" strike="noStrike">
                <a:solidFill>
                  <a:srgbClr val="D7A764"/>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27" name="Shape 27"/>
        <p:cNvGrpSpPr/>
        <p:nvPr/>
      </p:nvGrpSpPr>
      <p:grpSpPr>
        <a:xfrm>
          <a:off x="0" y="0"/>
          <a:ext cx="0" cy="0"/>
          <a:chOff x="0" y="0"/>
          <a:chExt cx="0" cy="0"/>
        </a:xfrm>
      </p:grpSpPr>
      <p:pic>
        <p:nvPicPr>
          <p:cNvPr descr="Unit 11.jpg" id="28" name="Google Shape;28;p5"/>
          <p:cNvPicPr preferRelativeResize="0"/>
          <p:nvPr/>
        </p:nvPicPr>
        <p:blipFill rotWithShape="1">
          <a:blip r:embed="rId2">
            <a:alphaModFix/>
          </a:blip>
          <a:srcRect b="90370" l="0" r="0" t="0"/>
          <a:stretch/>
        </p:blipFill>
        <p:spPr>
          <a:xfrm>
            <a:off x="0" y="0"/>
            <a:ext cx="9144000" cy="660400"/>
          </a:xfrm>
          <a:prstGeom prst="rect">
            <a:avLst/>
          </a:prstGeom>
          <a:noFill/>
          <a:ln>
            <a:noFill/>
          </a:ln>
        </p:spPr>
      </p:pic>
      <p:pic>
        <p:nvPicPr>
          <p:cNvPr descr="Untitled-1.png" id="29" name="Google Shape;29;p5"/>
          <p:cNvPicPr preferRelativeResize="0"/>
          <p:nvPr/>
        </p:nvPicPr>
        <p:blipFill rotWithShape="1">
          <a:blip r:embed="rId3">
            <a:alphaModFix/>
          </a:blip>
          <a:srcRect b="0" l="0" r="0" t="0"/>
          <a:stretch/>
        </p:blipFill>
        <p:spPr>
          <a:xfrm>
            <a:off x="5016500" y="901700"/>
            <a:ext cx="2979807" cy="3251200"/>
          </a:xfrm>
          <a:prstGeom prst="rect">
            <a:avLst/>
          </a:prstGeom>
          <a:noFill/>
          <a:ln>
            <a:noFill/>
          </a:ln>
        </p:spPr>
      </p:pic>
      <p:sp>
        <p:nvSpPr>
          <p:cNvPr id="30" name="Google Shape;30;p5"/>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1" name="Google Shape;31;p5"/>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D68328"/>
              </a:buClr>
              <a:buSzPts val="2000"/>
              <a:buFont typeface="Arial"/>
              <a:buChar char="•"/>
              <a:defRPr b="0" i="0" sz="2000" u="none" cap="none" strike="noStrike">
                <a:solidFill>
                  <a:srgbClr val="D68328"/>
                </a:solidFill>
                <a:latin typeface="Arial"/>
                <a:ea typeface="Arial"/>
                <a:cs typeface="Arial"/>
                <a:sym typeface="Arial"/>
              </a:defRPr>
            </a:lvl2pPr>
            <a:lvl3pPr indent="-355600" lvl="2" marL="1371600" marR="0" rtl="0" algn="l">
              <a:lnSpc>
                <a:spcPct val="100000"/>
              </a:lnSpc>
              <a:spcBef>
                <a:spcPts val="1200"/>
              </a:spcBef>
              <a:spcAft>
                <a:spcPts val="0"/>
              </a:spcAft>
              <a:buClr>
                <a:srgbClr val="D7A764"/>
              </a:buClr>
              <a:buSzPts val="2000"/>
              <a:buFont typeface="Arial"/>
              <a:buChar char="•"/>
              <a:defRPr b="0" i="0" sz="2000" u="none" cap="none" strike="noStrike">
                <a:solidFill>
                  <a:srgbClr val="D7A764"/>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2" name="Google Shape;32;p5"/>
          <p:cNvSpPr txBox="1"/>
          <p:nvPr/>
        </p:nvSpPr>
        <p:spPr>
          <a:xfrm>
            <a:off x="752495" y="156700"/>
            <a:ext cx="8067635" cy="452432"/>
          </a:xfrm>
          <a:prstGeom prst="rect">
            <a:avLst/>
          </a:prstGeom>
          <a:noFill/>
          <a:ln>
            <a:noFill/>
          </a:ln>
        </p:spPr>
        <p:txBody>
          <a:bodyPr anchorCtr="0" anchor="t" bIns="4570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FFFFFF"/>
                </a:solidFill>
                <a:latin typeface="Arial"/>
                <a:ea typeface="Arial"/>
                <a:cs typeface="Arial"/>
                <a:sym typeface="Arial"/>
              </a:rPr>
              <a:t>Relational databases and normalisation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288"/>
              </a:spcBef>
              <a:spcAft>
                <a:spcPts val="0"/>
              </a:spcAft>
              <a:buClr>
                <a:srgbClr val="000000"/>
              </a:buClr>
              <a:buSzPts val="1200"/>
              <a:buFont typeface="Arial"/>
              <a:buNone/>
            </a:pPr>
            <a:r>
              <a:rPr b="0" i="0" lang="en-GB" sz="1200" u="none" cap="none" strike="noStrike">
                <a:solidFill>
                  <a:srgbClr val="FFFFFF"/>
                </a:solidFill>
                <a:latin typeface="Arial"/>
                <a:ea typeface="Arial"/>
                <a:cs typeface="Arial"/>
                <a:sym typeface="Arial"/>
              </a:rPr>
              <a:t>Unit 11 Databases and software development</a:t>
            </a:r>
            <a:endParaRPr b="0" i="0" sz="1200" u="none" cap="none" strike="noStrike">
              <a:solidFill>
                <a:srgbClr val="FFFFFF"/>
              </a:solidFill>
              <a:latin typeface="Arial"/>
              <a:ea typeface="Arial"/>
              <a:cs typeface="Arial"/>
              <a:sym typeface="Arial"/>
            </a:endParaRPr>
          </a:p>
        </p:txBody>
      </p:sp>
      <p:pic>
        <p:nvPicPr>
          <p:cNvPr descr="Logo Unit 11.ai" id="33" name="Google Shape;33;p5"/>
          <p:cNvPicPr preferRelativeResize="0"/>
          <p:nvPr/>
        </p:nvPicPr>
        <p:blipFill rotWithShape="1">
          <a:blip r:embed="rId4">
            <a:alphaModFix/>
          </a:blip>
          <a:srcRect b="0" l="0" r="0" t="0"/>
          <a:stretch/>
        </p:blipFill>
        <p:spPr>
          <a:xfrm>
            <a:off x="7293600" y="6339600"/>
            <a:ext cx="1476000" cy="29435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Custom Layout">
  <p:cSld name="8_Custom Layout">
    <p:bg>
      <p:bgPr>
        <a:solidFill>
          <a:schemeClr val="dk1"/>
        </a:solidFill>
      </p:bgPr>
    </p:bg>
    <p:spTree>
      <p:nvGrpSpPr>
        <p:cNvPr id="34" name="Shape 34"/>
        <p:cNvGrpSpPr/>
        <p:nvPr/>
      </p:nvGrpSpPr>
      <p:grpSpPr>
        <a:xfrm>
          <a:off x="0" y="0"/>
          <a:ext cx="0" cy="0"/>
          <a:chOff x="0" y="0"/>
          <a:chExt cx="0" cy="0"/>
        </a:xfrm>
      </p:grpSpPr>
      <p:pic>
        <p:nvPicPr>
          <p:cNvPr descr="Logo Unit 11.ai" id="35" name="Google Shape;35;p6"/>
          <p:cNvPicPr preferRelativeResize="0"/>
          <p:nvPr/>
        </p:nvPicPr>
        <p:blipFill rotWithShape="1">
          <a:blip r:embed="rId2">
            <a:alphaModFix/>
          </a:blip>
          <a:srcRect b="0" l="0" r="0" t="0"/>
          <a:stretch/>
        </p:blipFill>
        <p:spPr>
          <a:xfrm>
            <a:off x="7293600" y="6339600"/>
            <a:ext cx="1476000" cy="294359"/>
          </a:xfrm>
          <a:prstGeom prst="rect">
            <a:avLst/>
          </a:prstGeom>
          <a:noFill/>
          <a:ln>
            <a:noFill/>
          </a:ln>
        </p:spPr>
      </p:pic>
      <p:pic>
        <p:nvPicPr>
          <p:cNvPr descr="Unit 11.jpg" id="36" name="Google Shape;36;p6"/>
          <p:cNvPicPr preferRelativeResize="0"/>
          <p:nvPr/>
        </p:nvPicPr>
        <p:blipFill rotWithShape="1">
          <a:blip r:embed="rId3">
            <a:alphaModFix/>
          </a:blip>
          <a:srcRect b="90370" l="0" r="0" t="0"/>
          <a:stretch/>
        </p:blipFill>
        <p:spPr>
          <a:xfrm>
            <a:off x="0" y="0"/>
            <a:ext cx="9144000" cy="660400"/>
          </a:xfrm>
          <a:prstGeom prst="rect">
            <a:avLst/>
          </a:prstGeom>
          <a:noFill/>
          <a:ln>
            <a:noFill/>
          </a:ln>
        </p:spPr>
      </p:pic>
      <p:sp>
        <p:nvSpPr>
          <p:cNvPr id="37" name="Google Shape;37;p6"/>
          <p:cNvSpPr txBox="1"/>
          <p:nvPr/>
        </p:nvSpPr>
        <p:spPr>
          <a:xfrm>
            <a:off x="752495" y="156700"/>
            <a:ext cx="8067635" cy="452432"/>
          </a:xfrm>
          <a:prstGeom prst="rect">
            <a:avLst/>
          </a:prstGeom>
          <a:noFill/>
          <a:ln>
            <a:noFill/>
          </a:ln>
        </p:spPr>
        <p:txBody>
          <a:bodyPr anchorCtr="0" anchor="t" bIns="4570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FFFFFF"/>
                </a:solidFill>
                <a:latin typeface="Arial"/>
                <a:ea typeface="Arial"/>
                <a:cs typeface="Arial"/>
                <a:sym typeface="Arial"/>
              </a:rPr>
              <a:t>Relational databases and normalisation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288"/>
              </a:spcBef>
              <a:spcAft>
                <a:spcPts val="0"/>
              </a:spcAft>
              <a:buClr>
                <a:srgbClr val="000000"/>
              </a:buClr>
              <a:buSzPts val="1200"/>
              <a:buFont typeface="Arial"/>
              <a:buNone/>
            </a:pPr>
            <a:r>
              <a:rPr b="0" i="0" lang="en-GB" sz="1200" u="none" cap="none" strike="noStrike">
                <a:solidFill>
                  <a:srgbClr val="FFFFFF"/>
                </a:solidFill>
                <a:latin typeface="Arial"/>
                <a:ea typeface="Arial"/>
                <a:cs typeface="Arial"/>
                <a:sym typeface="Arial"/>
              </a:rPr>
              <a:t>Unit 11 Databases and software development</a:t>
            </a:r>
            <a:endParaRPr b="0" i="0" sz="1200" u="none" cap="none" strike="noStrike">
              <a:solidFill>
                <a:srgbClr val="FFFFFF"/>
              </a:solidFill>
              <a:latin typeface="Arial"/>
              <a:ea typeface="Arial"/>
              <a:cs typeface="Arial"/>
              <a:sym typeface="Arial"/>
            </a:endParaRPr>
          </a:p>
        </p:txBody>
      </p:sp>
      <p:sp>
        <p:nvSpPr>
          <p:cNvPr id="38" name="Google Shape;38;p6"/>
          <p:cNvSpPr/>
          <p:nvPr/>
        </p:nvSpPr>
        <p:spPr>
          <a:xfrm>
            <a:off x="676274" y="1701461"/>
            <a:ext cx="7829551" cy="4555093"/>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lt1"/>
              </a:buClr>
              <a:buSzPts val="1400"/>
              <a:buFont typeface="Arial"/>
              <a:buNone/>
            </a:pPr>
            <a:r>
              <a:rPr b="1" i="0" lang="en-GB" sz="1400" u="none" cap="none" strike="noStrike">
                <a:solidFill>
                  <a:schemeClr val="lt1"/>
                </a:solidFill>
                <a:latin typeface="Arial"/>
                <a:ea typeface="Arial"/>
                <a:cs typeface="Arial"/>
                <a:sym typeface="Arial"/>
              </a:rPr>
              <a:t>Copyright</a:t>
            </a:r>
            <a:endParaRPr b="1" i="0" sz="1200" u="none" cap="none" strike="noStrike">
              <a:solidFill>
                <a:schemeClr val="lt1"/>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 2016 PG Online Limited</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The contents of this unit are protected by copyright.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This unit and all the worksheets, PowerPoint presentations, teaching guides and other associated files distributed with it are supplied to you by PG Online Limited under licence and may be used and copied by you only in accordance with the terms of the licence. Except as expressly permitted by the licence, no part of the materials distributed with this unit may be used, reproduced, stored in a retrieval system, or transmitted, in any form or by any means, electronic or otherwise, without the prior written permission of PG Online Limited.</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400"/>
              <a:buFont typeface="Arial"/>
              <a:buNone/>
            </a:pPr>
            <a:r>
              <a:rPr b="1" i="0" lang="en-GB" sz="1400" u="none" cap="none" strike="noStrike">
                <a:solidFill>
                  <a:schemeClr val="lt1"/>
                </a:solidFill>
                <a:latin typeface="Arial"/>
                <a:ea typeface="Arial"/>
                <a:cs typeface="Arial"/>
                <a:sym typeface="Arial"/>
              </a:rPr>
              <a:t>Licence agreement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This is a legal agreement between you, the end user, and PG Online Limited. This unit and all the worksheets, PowerPoint presentations, teaching guides and other associated files distributed with it is licensed, not sold, to you by PG Online Limited for use under the terms of the licence.</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140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The materials distributed with this unit may be freely copied and used by members of a single institution on a single site only. You are not permitted to share in any way any of the materials or part of the materials with any third party, including users on another site or individuals who are members of a separate institution. You acknowledge that the materials must remain with you, the licencing institution, and no part of the materials may be transferred to another institution. You also agree not to procure, authorise, encourage, facilitate or enable any third party to reproduce these materials in whole or in part without the prior permission of PG Online Limited.</a:t>
            </a:r>
            <a:endParaRPr b="0" i="0" sz="12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Custom Layout">
  <p:cSld name="7_Custom Layout">
    <p:bg>
      <p:bgPr>
        <a:solidFill>
          <a:srgbClr val="D7A764"/>
        </a:solidFill>
      </p:bgPr>
    </p:bg>
    <p:spTree>
      <p:nvGrpSpPr>
        <p:cNvPr id="39" name="Shape 39"/>
        <p:cNvGrpSpPr/>
        <p:nvPr/>
      </p:nvGrpSpPr>
      <p:grpSpPr>
        <a:xfrm>
          <a:off x="0" y="0"/>
          <a:ext cx="0" cy="0"/>
          <a:chOff x="0" y="0"/>
          <a:chExt cx="0" cy="0"/>
        </a:xfrm>
      </p:grpSpPr>
      <p:cxnSp>
        <p:nvCxnSpPr>
          <p:cNvPr id="40" name="Google Shape;40;p7"/>
          <p:cNvCxnSpPr/>
          <p:nvPr/>
        </p:nvCxnSpPr>
        <p:spPr>
          <a:xfrm>
            <a:off x="584200" y="1702800"/>
            <a:ext cx="0" cy="1714500"/>
          </a:xfrm>
          <a:prstGeom prst="straightConnector1">
            <a:avLst/>
          </a:prstGeom>
          <a:noFill/>
          <a:ln cap="flat" cmpd="sng" w="25400">
            <a:solidFill>
              <a:schemeClr val="lt1"/>
            </a:solidFill>
            <a:prstDash val="solid"/>
            <a:round/>
            <a:headEnd len="sm" w="sm" type="none"/>
            <a:tailEnd len="sm" w="sm" type="none"/>
          </a:ln>
        </p:spPr>
      </p:cxnSp>
      <p:sp>
        <p:nvSpPr>
          <p:cNvPr id="41" name="Google Shape;41;p7"/>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lt1"/>
              </a:buClr>
              <a:buSzPts val="4000"/>
              <a:buFont typeface="Arial"/>
              <a:buNone/>
              <a:defRPr b="1" i="0" sz="4000" u="none" cap="none" strike="noStrike">
                <a:solidFill>
                  <a:schemeClr val="lt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42" name="Google Shape;42;p7"/>
          <p:cNvSpPr txBox="1"/>
          <p:nvPr>
            <p:ph idx="2" type="body"/>
          </p:nvPr>
        </p:nvSpPr>
        <p:spPr>
          <a:xfrm>
            <a:off x="723600" y="1702799"/>
            <a:ext cx="7861300" cy="4918133"/>
          </a:xfrm>
          <a:prstGeom prst="rect">
            <a:avLst/>
          </a:prstGeom>
          <a:noFill/>
          <a:ln>
            <a:noFill/>
          </a:ln>
        </p:spPr>
        <p:txBody>
          <a:bodyPr anchorCtr="0" anchor="t" bIns="0" lIns="0" spcFirstLastPara="1" rIns="0"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228600" lvl="1" marL="914400" marR="0" rtl="0" algn="l">
              <a:lnSpc>
                <a:spcPct val="100000"/>
              </a:lnSpc>
              <a:spcBef>
                <a:spcPts val="1400"/>
              </a:spcBef>
              <a:spcAft>
                <a:spcPts val="0"/>
              </a:spcAft>
              <a:buClr>
                <a:srgbClr val="9D9FA2"/>
              </a:buClr>
              <a:buSzPts val="2000"/>
              <a:buFont typeface="Arial"/>
              <a:buNone/>
              <a:defRPr b="0" i="0" sz="2000" u="none" cap="none" strike="noStrike">
                <a:solidFill>
                  <a:srgbClr val="9D9FA2"/>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ustom Layout">
  <p:cSld name="5_Custom Layout">
    <p:spTree>
      <p:nvGrpSpPr>
        <p:cNvPr id="43" name="Shape 43"/>
        <p:cNvGrpSpPr/>
        <p:nvPr/>
      </p:nvGrpSpPr>
      <p:grpSpPr>
        <a:xfrm>
          <a:off x="0" y="0"/>
          <a:ext cx="0" cy="0"/>
          <a:chOff x="0" y="0"/>
          <a:chExt cx="0" cy="0"/>
        </a:xfrm>
      </p:grpSpPr>
      <p:pic>
        <p:nvPicPr>
          <p:cNvPr descr="Untitled-1.png" id="44" name="Google Shape;44;p8"/>
          <p:cNvPicPr preferRelativeResize="0"/>
          <p:nvPr/>
        </p:nvPicPr>
        <p:blipFill rotWithShape="1">
          <a:blip r:embed="rId2">
            <a:alphaModFix/>
          </a:blip>
          <a:srcRect b="0" l="0" r="0" t="0"/>
          <a:stretch/>
        </p:blipFill>
        <p:spPr>
          <a:xfrm>
            <a:off x="5016500" y="901700"/>
            <a:ext cx="2979807" cy="3251200"/>
          </a:xfrm>
          <a:prstGeom prst="rect">
            <a:avLst/>
          </a:prstGeom>
          <a:noFill/>
          <a:ln>
            <a:noFill/>
          </a:ln>
        </p:spPr>
      </p:pic>
      <p:sp>
        <p:nvSpPr>
          <p:cNvPr id="45" name="Google Shape;45;p8"/>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Unit 11.jpg" id="46" name="Google Shape;46;p8"/>
          <p:cNvPicPr preferRelativeResize="0"/>
          <p:nvPr/>
        </p:nvPicPr>
        <p:blipFill rotWithShape="1">
          <a:blip r:embed="rId3">
            <a:alphaModFix/>
          </a:blip>
          <a:srcRect b="90370" l="0" r="0" t="0"/>
          <a:stretch/>
        </p:blipFill>
        <p:spPr>
          <a:xfrm>
            <a:off x="0" y="0"/>
            <a:ext cx="9144000" cy="660400"/>
          </a:xfrm>
          <a:prstGeom prst="rect">
            <a:avLst/>
          </a:prstGeom>
          <a:noFill/>
          <a:ln>
            <a:noFill/>
          </a:ln>
        </p:spPr>
      </p:pic>
      <p:sp>
        <p:nvSpPr>
          <p:cNvPr id="47" name="Google Shape;47;p8"/>
          <p:cNvSpPr txBox="1"/>
          <p:nvPr/>
        </p:nvSpPr>
        <p:spPr>
          <a:xfrm>
            <a:off x="752495" y="156700"/>
            <a:ext cx="8067635" cy="452432"/>
          </a:xfrm>
          <a:prstGeom prst="rect">
            <a:avLst/>
          </a:prstGeom>
          <a:noFill/>
          <a:ln>
            <a:noFill/>
          </a:ln>
        </p:spPr>
        <p:txBody>
          <a:bodyPr anchorCtr="0" anchor="t" bIns="4570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FFFFFF"/>
                </a:solidFill>
                <a:latin typeface="Arial"/>
                <a:ea typeface="Arial"/>
                <a:cs typeface="Arial"/>
                <a:sym typeface="Arial"/>
              </a:rPr>
              <a:t>Relational databases and normalisation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288"/>
              </a:spcBef>
              <a:spcAft>
                <a:spcPts val="0"/>
              </a:spcAft>
              <a:buClr>
                <a:srgbClr val="000000"/>
              </a:buClr>
              <a:buSzPts val="1200"/>
              <a:buFont typeface="Arial"/>
              <a:buNone/>
            </a:pPr>
            <a:r>
              <a:rPr b="0" i="0" lang="en-GB" sz="1200" u="none" cap="none" strike="noStrike">
                <a:solidFill>
                  <a:srgbClr val="FFFFFF"/>
                </a:solidFill>
                <a:latin typeface="Arial"/>
                <a:ea typeface="Arial"/>
                <a:cs typeface="Arial"/>
                <a:sym typeface="Arial"/>
              </a:rPr>
              <a:t>Unit 11 Databases and software development</a:t>
            </a:r>
            <a:endParaRPr b="0" i="0" sz="1200" u="none" cap="none" strike="noStrike">
              <a:solidFill>
                <a:srgbClr val="FFFFFF"/>
              </a:solidFill>
              <a:latin typeface="Arial"/>
              <a:ea typeface="Arial"/>
              <a:cs typeface="Arial"/>
              <a:sym typeface="Arial"/>
            </a:endParaRPr>
          </a:p>
        </p:txBody>
      </p:sp>
      <p:sp>
        <p:nvSpPr>
          <p:cNvPr id="48" name="Google Shape;48;p8"/>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D68328"/>
              </a:buClr>
              <a:buSzPts val="2000"/>
              <a:buFont typeface="Arial"/>
              <a:buChar char="•"/>
              <a:defRPr b="0" i="0" sz="2000" u="none" cap="none" strike="noStrike">
                <a:solidFill>
                  <a:srgbClr val="D68328"/>
                </a:solidFill>
                <a:latin typeface="Arial"/>
                <a:ea typeface="Arial"/>
                <a:cs typeface="Arial"/>
                <a:sym typeface="Arial"/>
              </a:defRPr>
            </a:lvl2pPr>
            <a:lvl3pPr indent="-355600" lvl="2" marL="1371600" marR="0" rtl="0" algn="l">
              <a:lnSpc>
                <a:spcPct val="100000"/>
              </a:lnSpc>
              <a:spcBef>
                <a:spcPts val="1200"/>
              </a:spcBef>
              <a:spcAft>
                <a:spcPts val="0"/>
              </a:spcAft>
              <a:buClr>
                <a:srgbClr val="D7A764"/>
              </a:buClr>
              <a:buSzPts val="2000"/>
              <a:buFont typeface="Arial"/>
              <a:buChar char="•"/>
              <a:defRPr b="0" i="0" sz="2000" u="none" cap="none" strike="noStrike">
                <a:solidFill>
                  <a:srgbClr val="D7A764"/>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Custom Layout">
  <p:cSld name="6_Custom Layout">
    <p:spTree>
      <p:nvGrpSpPr>
        <p:cNvPr id="49" name="Shape 49"/>
        <p:cNvGrpSpPr/>
        <p:nvPr/>
      </p:nvGrpSpPr>
      <p:grpSpPr>
        <a:xfrm>
          <a:off x="0" y="0"/>
          <a:ext cx="0" cy="0"/>
          <a:chOff x="0" y="0"/>
          <a:chExt cx="0" cy="0"/>
        </a:xfrm>
      </p:grpSpPr>
      <p:sp>
        <p:nvSpPr>
          <p:cNvPr id="50" name="Google Shape;50;p9"/>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lvl1pPr indent="-228600" lvl="0" marL="457200" marR="0" rtl="0" algn="l">
              <a:lnSpc>
                <a:spcPct val="975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62500"/>
              </a:lnSpc>
              <a:spcBef>
                <a:spcPts val="1500"/>
              </a:spcBef>
              <a:spcAft>
                <a:spcPts val="0"/>
              </a:spcAft>
              <a:buClr>
                <a:srgbClr val="7F7F7F"/>
              </a:buClr>
              <a:buSzPts val="4000"/>
              <a:buFont typeface="Arial"/>
              <a:buNone/>
              <a:defRPr b="0" i="0" sz="4000" u="none" cap="none" strike="noStrike">
                <a:solidFill>
                  <a:srgbClr val="7F7F7F"/>
                </a:solidFill>
                <a:latin typeface="Arial"/>
                <a:ea typeface="Arial"/>
                <a:cs typeface="Arial"/>
                <a:sym typeface="Arial"/>
              </a:defRPr>
            </a:lvl2pPr>
            <a:lvl3pPr indent="-228600" lvl="2" marL="1371600" marR="0" rtl="0" algn="l">
              <a:lnSpc>
                <a:spcPct val="120000"/>
              </a:lnSpc>
              <a:spcBef>
                <a:spcPts val="1000"/>
              </a:spcBef>
              <a:spcAft>
                <a:spcPts val="0"/>
              </a:spcAft>
              <a:buClr>
                <a:srgbClr val="7F7F7F"/>
              </a:buClr>
              <a:buSzPts val="3000"/>
              <a:buFont typeface="Arial"/>
              <a:buNone/>
              <a:defRPr b="0" i="0" sz="3000" u="none" cap="none" strike="noStrike">
                <a:solidFill>
                  <a:srgbClr val="7F7F7F"/>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Unit 11.jpg" id="51" name="Google Shape;51;p9"/>
          <p:cNvPicPr preferRelativeResize="0"/>
          <p:nvPr/>
        </p:nvPicPr>
        <p:blipFill rotWithShape="1">
          <a:blip r:embed="rId2">
            <a:alphaModFix/>
          </a:blip>
          <a:srcRect b="90370" l="0" r="0" t="0"/>
          <a:stretch/>
        </p:blipFill>
        <p:spPr>
          <a:xfrm>
            <a:off x="0" y="0"/>
            <a:ext cx="9144000" cy="660400"/>
          </a:xfrm>
          <a:prstGeom prst="rect">
            <a:avLst/>
          </a:prstGeom>
          <a:noFill/>
          <a:ln>
            <a:noFill/>
          </a:ln>
        </p:spPr>
      </p:pic>
      <p:sp>
        <p:nvSpPr>
          <p:cNvPr id="52" name="Google Shape;52;p9"/>
          <p:cNvSpPr txBox="1"/>
          <p:nvPr/>
        </p:nvSpPr>
        <p:spPr>
          <a:xfrm>
            <a:off x="752495" y="156700"/>
            <a:ext cx="8067635" cy="452432"/>
          </a:xfrm>
          <a:prstGeom prst="rect">
            <a:avLst/>
          </a:prstGeom>
          <a:noFill/>
          <a:ln>
            <a:noFill/>
          </a:ln>
        </p:spPr>
        <p:txBody>
          <a:bodyPr anchorCtr="0" anchor="t" bIns="4570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FFFFFF"/>
                </a:solidFill>
                <a:latin typeface="Arial"/>
                <a:ea typeface="Arial"/>
                <a:cs typeface="Arial"/>
                <a:sym typeface="Arial"/>
              </a:rPr>
              <a:t>Relational databases and normalisation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288"/>
              </a:spcBef>
              <a:spcAft>
                <a:spcPts val="0"/>
              </a:spcAft>
              <a:buClr>
                <a:srgbClr val="000000"/>
              </a:buClr>
              <a:buSzPts val="1200"/>
              <a:buFont typeface="Arial"/>
              <a:buNone/>
            </a:pPr>
            <a:r>
              <a:rPr b="0" i="0" lang="en-GB" sz="1200" u="none" cap="none" strike="noStrike">
                <a:solidFill>
                  <a:srgbClr val="FFFFFF"/>
                </a:solidFill>
                <a:latin typeface="Arial"/>
                <a:ea typeface="Arial"/>
                <a:cs typeface="Arial"/>
                <a:sym typeface="Arial"/>
              </a:rPr>
              <a:t>Unit 11 Databases and software development</a:t>
            </a:r>
            <a:endParaRPr b="0" i="0" sz="1200" u="none" cap="none" strike="noStrike">
              <a:solidFill>
                <a:srgbClr val="FFFFFF"/>
              </a:solidFill>
              <a:latin typeface="Arial"/>
              <a:ea typeface="Arial"/>
              <a:cs typeface="Arial"/>
              <a:sym typeface="Arial"/>
            </a:endParaRPr>
          </a:p>
        </p:txBody>
      </p:sp>
      <p:sp>
        <p:nvSpPr>
          <p:cNvPr id="53" name="Google Shape;53;p9"/>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lvl1pPr indent="-387350" lvl="0" marL="457200" marR="0" rtl="0" algn="l">
              <a:lnSpc>
                <a:spcPct val="100000"/>
              </a:lnSpc>
              <a:spcBef>
                <a:spcPts val="0"/>
              </a:spcBef>
              <a:spcAft>
                <a:spcPts val="0"/>
              </a:spcAft>
              <a:buClr>
                <a:schemeClr val="dk1"/>
              </a:buClr>
              <a:buSzPts val="2500"/>
              <a:buFont typeface="Arial"/>
              <a:buChar char="•"/>
              <a:defRPr b="0" i="0" sz="2500" u="none" cap="none" strike="noStrike">
                <a:solidFill>
                  <a:schemeClr val="dk1"/>
                </a:solidFill>
                <a:latin typeface="Arial"/>
                <a:ea typeface="Arial"/>
                <a:cs typeface="Arial"/>
                <a:sym typeface="Arial"/>
              </a:defRPr>
            </a:lvl1pPr>
            <a:lvl2pPr indent="-355600" lvl="1" marL="914400" marR="0" rtl="0" algn="l">
              <a:lnSpc>
                <a:spcPct val="100000"/>
              </a:lnSpc>
              <a:spcBef>
                <a:spcPts val="1400"/>
              </a:spcBef>
              <a:spcAft>
                <a:spcPts val="0"/>
              </a:spcAft>
              <a:buClr>
                <a:srgbClr val="D68328"/>
              </a:buClr>
              <a:buSzPts val="2000"/>
              <a:buFont typeface="Arial"/>
              <a:buChar char="•"/>
              <a:defRPr b="0" i="0" sz="2000" u="none" cap="none" strike="noStrike">
                <a:solidFill>
                  <a:srgbClr val="D68328"/>
                </a:solidFill>
                <a:latin typeface="Arial"/>
                <a:ea typeface="Arial"/>
                <a:cs typeface="Arial"/>
                <a:sym typeface="Arial"/>
              </a:defRPr>
            </a:lvl2pPr>
            <a:lvl3pPr indent="-355600" lvl="2" marL="1371600" marR="0" rtl="0" algn="l">
              <a:lnSpc>
                <a:spcPct val="100000"/>
              </a:lnSpc>
              <a:spcBef>
                <a:spcPts val="1200"/>
              </a:spcBef>
              <a:spcAft>
                <a:spcPts val="0"/>
              </a:spcAft>
              <a:buClr>
                <a:srgbClr val="D7A764"/>
              </a:buClr>
              <a:buSzPts val="2000"/>
              <a:buFont typeface="Arial"/>
              <a:buChar char="•"/>
              <a:defRPr b="0" i="0" sz="2000" u="none" cap="none" strike="noStrike">
                <a:solidFill>
                  <a:srgbClr val="D7A764"/>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0"/>
          <p:cNvSpPr txBox="1"/>
          <p:nvPr>
            <p:ph idx="1" type="body"/>
          </p:nvPr>
        </p:nvSpPr>
        <p:spPr>
          <a:xfrm>
            <a:off x="1803399" y="1841231"/>
            <a:ext cx="2750617" cy="2201863"/>
          </a:xfrm>
          <a:prstGeom prst="rect">
            <a:avLst/>
          </a:prstGeom>
          <a:noFill/>
          <a:ln>
            <a:noFill/>
          </a:ln>
        </p:spPr>
        <p:txBody>
          <a:bodyPr anchorCtr="0" anchor="t" bIns="45700" lIns="0" spcFirstLastPara="1" rIns="91425" wrap="square" tIns="45700">
            <a:noAutofit/>
          </a:bodyPr>
          <a:lstStyle/>
          <a:p>
            <a:pPr indent="0" lvl="0" marL="0" rtl="0" algn="l">
              <a:lnSpc>
                <a:spcPct val="106666"/>
              </a:lnSpc>
              <a:spcBef>
                <a:spcPts val="0"/>
              </a:spcBef>
              <a:spcAft>
                <a:spcPts val="0"/>
              </a:spcAft>
              <a:buClr>
                <a:schemeClr val="lt1"/>
              </a:buClr>
              <a:buSzPts val="4500"/>
              <a:buNone/>
            </a:pPr>
            <a:r>
              <a:rPr lang="en-GB">
                <a:latin typeface="Arial"/>
                <a:ea typeface="Arial"/>
                <a:cs typeface="Arial"/>
                <a:sym typeface="Arial"/>
              </a:rPr>
              <a:t>AQA</a:t>
            </a:r>
            <a:endParaRPr b="0">
              <a:latin typeface="Arial"/>
              <a:ea typeface="Arial"/>
              <a:cs typeface="Arial"/>
              <a:sym typeface="Arial"/>
            </a:endParaRPr>
          </a:p>
          <a:p>
            <a:pPr indent="0" lvl="2" marL="0" rtl="0" algn="l">
              <a:lnSpc>
                <a:spcPct val="106666"/>
              </a:lnSpc>
              <a:spcBef>
                <a:spcPts val="0"/>
              </a:spcBef>
              <a:spcAft>
                <a:spcPts val="0"/>
              </a:spcAft>
              <a:buClr>
                <a:schemeClr val="lt1"/>
              </a:buClr>
              <a:buSzPts val="4500"/>
              <a:buNone/>
            </a:pPr>
            <a:r>
              <a:rPr lang="en-GB">
                <a:latin typeface="Arial"/>
                <a:ea typeface="Arial"/>
                <a:cs typeface="Arial"/>
                <a:sym typeface="Arial"/>
              </a:rPr>
              <a:t>A Level</a:t>
            </a:r>
            <a:endParaRPr/>
          </a:p>
          <a:p>
            <a:pPr indent="0" lvl="3" marL="0" rtl="0" algn="l">
              <a:lnSpc>
                <a:spcPct val="104000"/>
              </a:lnSpc>
              <a:spcBef>
                <a:spcPts val="0"/>
              </a:spcBef>
              <a:spcAft>
                <a:spcPts val="0"/>
              </a:spcAft>
              <a:buClr>
                <a:schemeClr val="lt1"/>
              </a:buClr>
              <a:buSzPts val="2500"/>
              <a:buNone/>
            </a:pPr>
            <a:r>
              <a:rPr lang="en-GB" sz="2500">
                <a:solidFill>
                  <a:schemeClr val="lt1"/>
                </a:solidFill>
                <a:latin typeface="Arial"/>
                <a:ea typeface="Arial"/>
                <a:cs typeface="Arial"/>
                <a:sym typeface="Arial"/>
              </a:rPr>
              <a:t>Computer Science</a:t>
            </a:r>
            <a:endParaRPr/>
          </a:p>
          <a:p>
            <a:pPr indent="0" lvl="3" marL="0" rtl="0" algn="l">
              <a:lnSpc>
                <a:spcPct val="120000"/>
              </a:lnSpc>
              <a:spcBef>
                <a:spcPts val="0"/>
              </a:spcBef>
              <a:spcAft>
                <a:spcPts val="0"/>
              </a:spcAft>
              <a:buClr>
                <a:srgbClr val="FABF8E"/>
              </a:buClr>
              <a:buSzPts val="2500"/>
              <a:buNone/>
            </a:pPr>
            <a:r>
              <a:rPr lang="en-GB" sz="2500">
                <a:solidFill>
                  <a:srgbClr val="FABF8E"/>
                </a:solidFill>
                <a:latin typeface="Arial"/>
                <a:ea typeface="Arial"/>
                <a:cs typeface="Arial"/>
                <a:sym typeface="Arial"/>
              </a:rPr>
              <a:t>Paper 2</a:t>
            </a:r>
            <a:endParaRPr/>
          </a:p>
          <a:p>
            <a:pPr indent="0" lvl="3" marL="0" rtl="0" algn="l">
              <a:lnSpc>
                <a:spcPct val="125000"/>
              </a:lnSpc>
              <a:spcBef>
                <a:spcPts val="0"/>
              </a:spcBef>
              <a:spcAft>
                <a:spcPts val="0"/>
              </a:spcAft>
              <a:buClr>
                <a:srgbClr val="D68328"/>
              </a:buClr>
              <a:buSzPts val="3200"/>
              <a:buNone/>
            </a:pPr>
            <a:r>
              <a:t/>
            </a:r>
            <a:endParaRPr sz="3200">
              <a:latin typeface="Arial"/>
              <a:ea typeface="Arial"/>
              <a:cs typeface="Arial"/>
              <a:sym typeface="Arial"/>
            </a:endParaRPr>
          </a:p>
        </p:txBody>
      </p:sp>
      <p:sp>
        <p:nvSpPr>
          <p:cNvPr id="60" name="Google Shape;60;p10"/>
          <p:cNvSpPr txBox="1"/>
          <p:nvPr>
            <p:ph idx="2" type="body"/>
          </p:nvPr>
        </p:nvSpPr>
        <p:spPr>
          <a:xfrm>
            <a:off x="4800600" y="1860085"/>
            <a:ext cx="2768600" cy="2201863"/>
          </a:xfrm>
          <a:prstGeom prst="rect">
            <a:avLst/>
          </a:prstGeom>
          <a:noFill/>
          <a:ln>
            <a:noFill/>
          </a:ln>
        </p:spPr>
        <p:txBody>
          <a:bodyPr anchorCtr="0" anchor="t" bIns="45700" lIns="0" spcFirstLastPara="1" rIns="91425" wrap="square" tIns="45700">
            <a:noAutofit/>
          </a:bodyPr>
          <a:lstStyle/>
          <a:p>
            <a:pPr indent="0" lvl="0" marL="0" rtl="0" algn="l">
              <a:lnSpc>
                <a:spcPct val="100000"/>
              </a:lnSpc>
              <a:spcBef>
                <a:spcPts val="0"/>
              </a:spcBef>
              <a:spcAft>
                <a:spcPts val="0"/>
              </a:spcAft>
              <a:buClr>
                <a:schemeClr val="lt1"/>
              </a:buClr>
              <a:buSzPts val="2600"/>
              <a:buNone/>
            </a:pPr>
            <a:r>
              <a:rPr lang="en-GB">
                <a:latin typeface="Arial"/>
                <a:ea typeface="Arial"/>
                <a:cs typeface="Arial"/>
                <a:sym typeface="Arial"/>
              </a:rPr>
              <a:t>Relational databases and normalisation</a:t>
            </a:r>
            <a:endParaRPr>
              <a:latin typeface="Arial"/>
              <a:ea typeface="Arial"/>
              <a:cs typeface="Arial"/>
              <a:sym typeface="Arial"/>
            </a:endParaRPr>
          </a:p>
          <a:p>
            <a:pPr indent="0" lvl="1" marL="0" rtl="0" algn="l">
              <a:lnSpc>
                <a:spcPct val="100000"/>
              </a:lnSpc>
              <a:spcBef>
                <a:spcPts val="1200"/>
              </a:spcBef>
              <a:spcAft>
                <a:spcPts val="0"/>
              </a:spcAft>
              <a:buClr>
                <a:schemeClr val="lt1"/>
              </a:buClr>
              <a:buSzPts val="2000"/>
              <a:buNone/>
            </a:pPr>
            <a:r>
              <a:rPr lang="en-GB" sz="2000">
                <a:latin typeface="Arial"/>
                <a:ea typeface="Arial"/>
                <a:cs typeface="Arial"/>
                <a:sym typeface="Arial"/>
              </a:rPr>
              <a:t>Unit 11</a:t>
            </a:r>
            <a:endParaRPr/>
          </a:p>
          <a:p>
            <a:pPr indent="0" lvl="1" marL="0" rtl="0" algn="l">
              <a:lnSpc>
                <a:spcPct val="100000"/>
              </a:lnSpc>
              <a:spcBef>
                <a:spcPts val="500"/>
              </a:spcBef>
              <a:spcAft>
                <a:spcPts val="0"/>
              </a:spcAft>
              <a:buClr>
                <a:schemeClr val="lt1"/>
              </a:buClr>
              <a:buSzPts val="2000"/>
              <a:buNone/>
            </a:pPr>
            <a:r>
              <a:rPr lang="en-GB" sz="2000">
                <a:latin typeface="Arial"/>
                <a:ea typeface="Arial"/>
                <a:cs typeface="Arial"/>
                <a:sym typeface="Arial"/>
              </a:rPr>
              <a:t>Databases and software development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9"/>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Three tables in 1NF</a:t>
            </a:r>
            <a:endParaRPr/>
          </a:p>
        </p:txBody>
      </p:sp>
      <p:sp>
        <p:nvSpPr>
          <p:cNvPr id="119" name="Google Shape;119;p19"/>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Char char="•"/>
            </a:pPr>
            <a:r>
              <a:rPr lang="en-GB"/>
              <a:t>An extra table in the middle is needed</a:t>
            </a:r>
            <a:endParaRPr>
              <a:solidFill>
                <a:srgbClr val="D68328"/>
              </a:solidFill>
            </a:endParaRPr>
          </a:p>
          <a:p>
            <a:pPr indent="-112713" lvl="0" marL="271463" rtl="0" algn="l">
              <a:lnSpc>
                <a:spcPct val="100000"/>
              </a:lnSpc>
              <a:spcBef>
                <a:spcPts val="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graphicFrame>
        <p:nvGraphicFramePr>
          <p:cNvPr id="120" name="Google Shape;120;p19"/>
          <p:cNvGraphicFramePr/>
          <p:nvPr/>
        </p:nvGraphicFramePr>
        <p:xfrm>
          <a:off x="672026" y="3891098"/>
          <a:ext cx="3000000" cy="3000000"/>
        </p:xfrm>
        <a:graphic>
          <a:graphicData uri="http://schemas.openxmlformats.org/drawingml/2006/table">
            <a:tbl>
              <a:tblPr bandRow="1" firstRow="1">
                <a:noFill/>
                <a:tableStyleId>{E0F084AB-8D9C-458E-884A-693D12899616}</a:tableStyleId>
              </a:tblPr>
              <a:tblGrid>
                <a:gridCol w="1090925"/>
                <a:gridCol w="1140150"/>
                <a:gridCol w="1224000"/>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21" name="Google Shape;121;p19"/>
          <p:cNvGraphicFramePr/>
          <p:nvPr/>
        </p:nvGraphicFramePr>
        <p:xfrm>
          <a:off x="4210490" y="3891098"/>
          <a:ext cx="3000000" cy="3000000"/>
        </p:xfrm>
        <a:graphic>
          <a:graphicData uri="http://schemas.openxmlformats.org/drawingml/2006/table">
            <a:tbl>
              <a:tblPr bandRow="1" firstRow="1">
                <a:noFill/>
                <a:tableStyleId>{E0F084AB-8D9C-458E-884A-693D12899616}</a:tableStyleId>
              </a:tblPr>
              <a:tblGrid>
                <a:gridCol w="1090925"/>
                <a:gridCol w="864000"/>
              </a:tblGrid>
              <a:tr h="2880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22" name="Google Shape;122;p19"/>
          <p:cNvGraphicFramePr/>
          <p:nvPr/>
        </p:nvGraphicFramePr>
        <p:xfrm>
          <a:off x="6248811" y="3891098"/>
          <a:ext cx="3000000" cy="3000000"/>
        </p:xfrm>
        <a:graphic>
          <a:graphicData uri="http://schemas.openxmlformats.org/drawingml/2006/table">
            <a:tbl>
              <a:tblPr bandRow="1" firstRow="1">
                <a:noFill/>
                <a:tableStyleId>{E0F084AB-8D9C-458E-884A-693D12899616}</a:tableStyleId>
              </a:tblPr>
              <a:tblGrid>
                <a:gridCol w="882975"/>
                <a:gridCol w="844875"/>
                <a:gridCol w="576000"/>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Fitness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23" name="Google Shape;123;p19"/>
          <p:cNvSpPr txBox="1"/>
          <p:nvPr/>
        </p:nvSpPr>
        <p:spPr>
          <a:xfrm>
            <a:off x="672026" y="3510560"/>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tblMember</a:t>
            </a:r>
            <a:endParaRPr b="0" i="0" sz="1400" u="none" cap="none" strike="noStrike">
              <a:solidFill>
                <a:srgbClr val="000000"/>
              </a:solidFill>
              <a:latin typeface="Arial"/>
              <a:ea typeface="Arial"/>
              <a:cs typeface="Arial"/>
              <a:sym typeface="Arial"/>
            </a:endParaRPr>
          </a:p>
        </p:txBody>
      </p:sp>
      <p:sp>
        <p:nvSpPr>
          <p:cNvPr id="124" name="Google Shape;124;p19"/>
          <p:cNvSpPr txBox="1"/>
          <p:nvPr/>
        </p:nvSpPr>
        <p:spPr>
          <a:xfrm>
            <a:off x="4179353" y="3510560"/>
            <a:ext cx="1613288"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tblEnrolment</a:t>
            </a:r>
            <a:endParaRPr b="0" i="0" sz="1400" u="none" cap="none" strike="noStrike">
              <a:solidFill>
                <a:srgbClr val="000000"/>
              </a:solidFill>
              <a:latin typeface="Arial"/>
              <a:ea typeface="Arial"/>
              <a:cs typeface="Arial"/>
              <a:sym typeface="Arial"/>
            </a:endParaRPr>
          </a:p>
        </p:txBody>
      </p:sp>
      <p:sp>
        <p:nvSpPr>
          <p:cNvPr id="125" name="Google Shape;125;p19"/>
          <p:cNvSpPr txBox="1"/>
          <p:nvPr/>
        </p:nvSpPr>
        <p:spPr>
          <a:xfrm>
            <a:off x="6248811" y="3507011"/>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pic>
        <p:nvPicPr>
          <p:cNvPr descr="C:\Users\Rob\AppData\Roaming\PixelMetrics\CaptureWiz\Temp\20.png" id="126" name="Google Shape;126;p19"/>
          <p:cNvPicPr preferRelativeResize="0"/>
          <p:nvPr/>
        </p:nvPicPr>
        <p:blipFill rotWithShape="1">
          <a:blip r:embed="rId3">
            <a:alphaModFix/>
          </a:blip>
          <a:srcRect b="0" l="0" r="0" t="0"/>
          <a:stretch/>
        </p:blipFill>
        <p:spPr>
          <a:xfrm>
            <a:off x="939796" y="2271077"/>
            <a:ext cx="7448550" cy="85725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0"/>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Foreign keys</a:t>
            </a:r>
            <a:endParaRPr/>
          </a:p>
        </p:txBody>
      </p:sp>
      <p:sp>
        <p:nvSpPr>
          <p:cNvPr id="132" name="Google Shape;132;p20"/>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By examining these three tables, can you identify the names of all members enrolled on the Monday Pilates class?</a:t>
            </a:r>
            <a:endParaRPr/>
          </a:p>
          <a:p>
            <a:pPr indent="-279400" lvl="1" marL="723900" rtl="0" algn="l">
              <a:lnSpc>
                <a:spcPct val="100000"/>
              </a:lnSpc>
              <a:spcBef>
                <a:spcPts val="1400"/>
              </a:spcBef>
              <a:spcAft>
                <a:spcPts val="0"/>
              </a:spcAft>
              <a:buClr>
                <a:srgbClr val="D68328"/>
              </a:buClr>
              <a:buSzPts val="2000"/>
              <a:buChar char="•"/>
            </a:pPr>
            <a:r>
              <a:rPr lang="en-GB"/>
              <a:t>What is the key of the Enrolment table?</a:t>
            </a:r>
            <a:endParaRPr/>
          </a:p>
          <a:p>
            <a:pPr indent="-279400" lvl="1" marL="723900" rtl="0" algn="l">
              <a:lnSpc>
                <a:spcPct val="100000"/>
              </a:lnSpc>
              <a:spcBef>
                <a:spcPts val="1200"/>
              </a:spcBef>
              <a:spcAft>
                <a:spcPts val="0"/>
              </a:spcAft>
              <a:buClr>
                <a:srgbClr val="D68328"/>
              </a:buClr>
              <a:buSzPts val="2000"/>
              <a:buChar char="•"/>
            </a:pPr>
            <a:r>
              <a:rPr lang="en-GB"/>
              <a:t>Are there any foreign keys in any of the tables?</a:t>
            </a:r>
            <a:endParaRPr/>
          </a:p>
          <a:p>
            <a:pPr indent="-112713" lvl="0" marL="271463" rtl="0" algn="l">
              <a:lnSpc>
                <a:spcPct val="100000"/>
              </a:lnSpc>
              <a:spcBef>
                <a:spcPts val="120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graphicFrame>
        <p:nvGraphicFramePr>
          <p:cNvPr id="133" name="Google Shape;133;p20"/>
          <p:cNvGraphicFramePr/>
          <p:nvPr/>
        </p:nvGraphicFramePr>
        <p:xfrm>
          <a:off x="672026" y="4335237"/>
          <a:ext cx="3000000" cy="3000000"/>
        </p:xfrm>
        <a:graphic>
          <a:graphicData uri="http://schemas.openxmlformats.org/drawingml/2006/table">
            <a:tbl>
              <a:tblPr bandRow="1" firstRow="1">
                <a:noFill/>
                <a:tableStyleId>{E0F084AB-8D9C-458E-884A-693D12899616}</a:tableStyleId>
              </a:tblPr>
              <a:tblGrid>
                <a:gridCol w="1090925"/>
                <a:gridCol w="1140150"/>
                <a:gridCol w="1224000"/>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34" name="Google Shape;134;p20"/>
          <p:cNvGraphicFramePr/>
          <p:nvPr/>
        </p:nvGraphicFramePr>
        <p:xfrm>
          <a:off x="4210490" y="4335237"/>
          <a:ext cx="3000000" cy="3000000"/>
        </p:xfrm>
        <a:graphic>
          <a:graphicData uri="http://schemas.openxmlformats.org/drawingml/2006/table">
            <a:tbl>
              <a:tblPr bandRow="1" firstRow="1">
                <a:noFill/>
                <a:tableStyleId>{E0F084AB-8D9C-458E-884A-693D12899616}</a:tableStyleId>
              </a:tblPr>
              <a:tblGrid>
                <a:gridCol w="1090925"/>
                <a:gridCol w="864000"/>
              </a:tblGrid>
              <a:tr h="2880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35" name="Google Shape;135;p20"/>
          <p:cNvGraphicFramePr/>
          <p:nvPr/>
        </p:nvGraphicFramePr>
        <p:xfrm>
          <a:off x="6248811" y="4335237"/>
          <a:ext cx="3000000" cy="3000000"/>
        </p:xfrm>
        <a:graphic>
          <a:graphicData uri="http://schemas.openxmlformats.org/drawingml/2006/table">
            <a:tbl>
              <a:tblPr bandRow="1" firstRow="1">
                <a:noFill/>
                <a:tableStyleId>{E0F084AB-8D9C-458E-884A-693D12899616}</a:tableStyleId>
              </a:tblPr>
              <a:tblGrid>
                <a:gridCol w="882975"/>
                <a:gridCol w="844875"/>
                <a:gridCol w="576000"/>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Fitness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36" name="Google Shape;136;p20"/>
          <p:cNvSpPr txBox="1"/>
          <p:nvPr/>
        </p:nvSpPr>
        <p:spPr>
          <a:xfrm>
            <a:off x="672026" y="3954699"/>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tblMember</a:t>
            </a:r>
            <a:endParaRPr b="0" i="0" sz="1400" u="none" cap="none" strike="noStrike">
              <a:solidFill>
                <a:srgbClr val="000000"/>
              </a:solidFill>
              <a:latin typeface="Arial"/>
              <a:ea typeface="Arial"/>
              <a:cs typeface="Arial"/>
              <a:sym typeface="Arial"/>
            </a:endParaRPr>
          </a:p>
        </p:txBody>
      </p:sp>
      <p:sp>
        <p:nvSpPr>
          <p:cNvPr id="137" name="Google Shape;137;p20"/>
          <p:cNvSpPr txBox="1"/>
          <p:nvPr/>
        </p:nvSpPr>
        <p:spPr>
          <a:xfrm>
            <a:off x="4179353" y="3954699"/>
            <a:ext cx="1613288"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tblEnrolment</a:t>
            </a:r>
            <a:endParaRPr b="0" i="0" sz="1400" u="none" cap="none" strike="noStrike">
              <a:solidFill>
                <a:srgbClr val="000000"/>
              </a:solidFill>
              <a:latin typeface="Arial"/>
              <a:ea typeface="Arial"/>
              <a:cs typeface="Arial"/>
              <a:sym typeface="Arial"/>
            </a:endParaRPr>
          </a:p>
        </p:txBody>
      </p:sp>
      <p:sp>
        <p:nvSpPr>
          <p:cNvPr id="138" name="Google Shape;138;p20"/>
          <p:cNvSpPr txBox="1"/>
          <p:nvPr/>
        </p:nvSpPr>
        <p:spPr>
          <a:xfrm>
            <a:off x="6248811" y="3951150"/>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1"/>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Composite primary key</a:t>
            </a:r>
            <a:endParaRPr/>
          </a:p>
        </p:txBody>
      </p:sp>
      <p:sp>
        <p:nvSpPr>
          <p:cNvPr id="144" name="Google Shape;144;p21"/>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The key of the Enrolment table consists of the two fields MemberId and ClassID</a:t>
            </a:r>
            <a:endParaRPr/>
          </a:p>
          <a:p>
            <a:pPr indent="-279400" lvl="1" marL="723900" rtl="0" algn="l">
              <a:lnSpc>
                <a:spcPct val="100000"/>
              </a:lnSpc>
              <a:spcBef>
                <a:spcPts val="1400"/>
              </a:spcBef>
              <a:spcAft>
                <a:spcPts val="0"/>
              </a:spcAft>
              <a:buClr>
                <a:srgbClr val="D68328"/>
              </a:buClr>
              <a:buSzPts val="2000"/>
              <a:buChar char="•"/>
            </a:pPr>
            <a:r>
              <a:rPr lang="en-GB"/>
              <a:t>It is a composite primary key</a:t>
            </a:r>
            <a:endParaRPr/>
          </a:p>
          <a:p>
            <a:pPr indent="-279400" lvl="1" marL="723900" rtl="0" algn="l">
              <a:lnSpc>
                <a:spcPct val="100000"/>
              </a:lnSpc>
              <a:spcBef>
                <a:spcPts val="1200"/>
              </a:spcBef>
              <a:spcAft>
                <a:spcPts val="0"/>
              </a:spcAft>
              <a:buClr>
                <a:srgbClr val="D68328"/>
              </a:buClr>
              <a:buSzPts val="2000"/>
              <a:buChar char="•"/>
            </a:pPr>
            <a:r>
              <a:rPr lang="en-GB"/>
              <a:t>Both of these fields are also foreign keys</a:t>
            </a:r>
            <a:endParaRPr/>
          </a:p>
          <a:p>
            <a:pPr indent="-279400" lvl="1" marL="723900" rtl="0" algn="l">
              <a:lnSpc>
                <a:spcPct val="100000"/>
              </a:lnSpc>
              <a:spcBef>
                <a:spcPts val="1200"/>
              </a:spcBef>
              <a:spcAft>
                <a:spcPts val="0"/>
              </a:spcAft>
              <a:buClr>
                <a:srgbClr val="D68328"/>
              </a:buClr>
              <a:buSzPts val="2000"/>
              <a:buChar char="•"/>
            </a:pPr>
            <a:r>
              <a:rPr lang="en-GB"/>
              <a:t>The tables are now in first normal form (1NF)</a:t>
            </a:r>
            <a:endParaRPr/>
          </a:p>
          <a:p>
            <a:pPr indent="-112713" lvl="0" marL="271463" rtl="0" algn="l">
              <a:lnSpc>
                <a:spcPct val="100000"/>
              </a:lnSpc>
              <a:spcBef>
                <a:spcPts val="12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graphicFrame>
        <p:nvGraphicFramePr>
          <p:cNvPr id="145" name="Google Shape;145;p21"/>
          <p:cNvGraphicFramePr/>
          <p:nvPr/>
        </p:nvGraphicFramePr>
        <p:xfrm>
          <a:off x="672026" y="4335235"/>
          <a:ext cx="3000000" cy="3000000"/>
        </p:xfrm>
        <a:graphic>
          <a:graphicData uri="http://schemas.openxmlformats.org/drawingml/2006/table">
            <a:tbl>
              <a:tblPr bandRow="1" firstRow="1">
                <a:noFill/>
                <a:tableStyleId>{E0F084AB-8D9C-458E-884A-693D12899616}</a:tableStyleId>
              </a:tblPr>
              <a:tblGrid>
                <a:gridCol w="1090925"/>
                <a:gridCol w="1140150"/>
                <a:gridCol w="1224000"/>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46" name="Google Shape;146;p21"/>
          <p:cNvGraphicFramePr/>
          <p:nvPr/>
        </p:nvGraphicFramePr>
        <p:xfrm>
          <a:off x="4210490" y="4335235"/>
          <a:ext cx="3000000" cy="3000000"/>
        </p:xfrm>
        <a:graphic>
          <a:graphicData uri="http://schemas.openxmlformats.org/drawingml/2006/table">
            <a:tbl>
              <a:tblPr bandRow="1" firstRow="1">
                <a:noFill/>
                <a:tableStyleId>{E0F084AB-8D9C-458E-884A-693D12899616}</a:tableStyleId>
              </a:tblPr>
              <a:tblGrid>
                <a:gridCol w="1090925"/>
                <a:gridCol w="864000"/>
              </a:tblGrid>
              <a:tr h="2880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FF0000"/>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FF0000"/>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rgbClr val="FF0000"/>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47" name="Google Shape;147;p21"/>
          <p:cNvGraphicFramePr/>
          <p:nvPr/>
        </p:nvGraphicFramePr>
        <p:xfrm>
          <a:off x="6248811" y="4335235"/>
          <a:ext cx="3000000" cy="3000000"/>
        </p:xfrm>
        <a:graphic>
          <a:graphicData uri="http://schemas.openxmlformats.org/drawingml/2006/table">
            <a:tbl>
              <a:tblPr bandRow="1" firstRow="1">
                <a:noFill/>
                <a:tableStyleId>{E0F084AB-8D9C-458E-884A-693D12899616}</a:tableStyleId>
              </a:tblPr>
              <a:tblGrid>
                <a:gridCol w="882975"/>
                <a:gridCol w="844875"/>
                <a:gridCol w="576000"/>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Fitness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48" name="Google Shape;148;p21"/>
          <p:cNvSpPr txBox="1"/>
          <p:nvPr/>
        </p:nvSpPr>
        <p:spPr>
          <a:xfrm>
            <a:off x="672026" y="3954697"/>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tblMember</a:t>
            </a:r>
            <a:endParaRPr b="0" i="0" sz="1400" u="none" cap="none" strike="noStrike">
              <a:solidFill>
                <a:srgbClr val="000000"/>
              </a:solidFill>
              <a:latin typeface="Arial"/>
              <a:ea typeface="Arial"/>
              <a:cs typeface="Arial"/>
              <a:sym typeface="Arial"/>
            </a:endParaRPr>
          </a:p>
        </p:txBody>
      </p:sp>
      <p:sp>
        <p:nvSpPr>
          <p:cNvPr id="149" name="Google Shape;149;p21"/>
          <p:cNvSpPr txBox="1"/>
          <p:nvPr/>
        </p:nvSpPr>
        <p:spPr>
          <a:xfrm>
            <a:off x="4179353" y="3954697"/>
            <a:ext cx="1613288"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tblEnrolment</a:t>
            </a:r>
            <a:endParaRPr b="0" i="0" sz="1400" u="none" cap="none" strike="noStrike">
              <a:solidFill>
                <a:srgbClr val="000000"/>
              </a:solidFill>
              <a:latin typeface="Arial"/>
              <a:ea typeface="Arial"/>
              <a:cs typeface="Arial"/>
              <a:sym typeface="Arial"/>
            </a:endParaRPr>
          </a:p>
        </p:txBody>
      </p:sp>
      <p:sp>
        <p:nvSpPr>
          <p:cNvPr id="150" name="Google Shape;150;p21"/>
          <p:cNvSpPr txBox="1"/>
          <p:nvPr/>
        </p:nvSpPr>
        <p:spPr>
          <a:xfrm>
            <a:off x="6248811" y="3951148"/>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Second normal form</a:t>
            </a:r>
            <a:endParaRPr/>
          </a:p>
        </p:txBody>
      </p:sp>
      <p:sp>
        <p:nvSpPr>
          <p:cNvPr id="156" name="Google Shape;156;p22"/>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A table is in second normal form (2NF) if it is in first normal form and contains no partial dependencies </a:t>
            </a:r>
            <a:endParaRPr/>
          </a:p>
          <a:p>
            <a:pPr indent="-271463" lvl="0" marL="271463" rtl="0" algn="l">
              <a:lnSpc>
                <a:spcPct val="100000"/>
              </a:lnSpc>
              <a:spcBef>
                <a:spcPts val="1400"/>
              </a:spcBef>
              <a:spcAft>
                <a:spcPts val="0"/>
              </a:spcAft>
              <a:buClr>
                <a:schemeClr val="dk1"/>
              </a:buClr>
              <a:buSzPts val="2500"/>
              <a:buFont typeface="Arial"/>
              <a:buChar char="•"/>
            </a:pPr>
            <a:r>
              <a:rPr lang="en-GB"/>
              <a:t>This can only occur if the primary key is a </a:t>
            </a:r>
            <a:br>
              <a:rPr lang="en-GB"/>
            </a:br>
            <a:r>
              <a:rPr b="1" lang="en-GB"/>
              <a:t>composite key</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
        <p:nvSpPr>
          <p:cNvPr id="157" name="Google Shape;157;p22"/>
          <p:cNvSpPr txBox="1"/>
          <p:nvPr/>
        </p:nvSpPr>
        <p:spPr>
          <a:xfrm>
            <a:off x="724280" y="3627524"/>
            <a:ext cx="4997251" cy="2593435"/>
          </a:xfrm>
          <a:prstGeom prst="rect">
            <a:avLst/>
          </a:prstGeom>
          <a:noFill/>
          <a:ln>
            <a:noFill/>
          </a:ln>
        </p:spPr>
        <p:txBody>
          <a:bodyPr anchorCtr="0" anchor="t" bIns="45700" lIns="0" spcFirstLastPara="1" rIns="91425" wrap="square" tIns="0">
            <a:noAutofit/>
          </a:bodyPr>
          <a:lstStyle/>
          <a:p>
            <a:pPr indent="-279400" lvl="1" marL="723900" marR="0" rtl="0" algn="l">
              <a:lnSpc>
                <a:spcPct val="100000"/>
              </a:lnSpc>
              <a:spcBef>
                <a:spcPts val="0"/>
              </a:spcBef>
              <a:spcAft>
                <a:spcPts val="0"/>
              </a:spcAft>
              <a:buClr>
                <a:srgbClr val="D68328"/>
              </a:buClr>
              <a:buSzPts val="2000"/>
              <a:buFont typeface="Arial"/>
              <a:buChar char="•"/>
            </a:pPr>
            <a:r>
              <a:rPr b="0" i="0" lang="en-GB" sz="2000" u="none" cap="none" strike="noStrike">
                <a:solidFill>
                  <a:srgbClr val="D68328"/>
                </a:solidFill>
                <a:latin typeface="Arial"/>
                <a:ea typeface="Arial"/>
                <a:cs typeface="Arial"/>
                <a:sym typeface="Arial"/>
              </a:rPr>
              <a:t>tblEnrolment is the only table with a composite key and it has no fields which are dependent on either part of the key</a:t>
            </a:r>
            <a:endParaRPr b="0" i="0" sz="1400" u="none" cap="none" strike="noStrike">
              <a:solidFill>
                <a:srgbClr val="000000"/>
              </a:solidFill>
              <a:latin typeface="Arial"/>
              <a:ea typeface="Arial"/>
              <a:cs typeface="Arial"/>
              <a:sym typeface="Arial"/>
            </a:endParaRPr>
          </a:p>
          <a:p>
            <a:pPr indent="-279400" lvl="1" marL="723900" marR="0" rtl="0" algn="l">
              <a:lnSpc>
                <a:spcPct val="100000"/>
              </a:lnSpc>
              <a:spcBef>
                <a:spcPts val="1200"/>
              </a:spcBef>
              <a:spcAft>
                <a:spcPts val="0"/>
              </a:spcAft>
              <a:buClr>
                <a:srgbClr val="D68328"/>
              </a:buClr>
              <a:buSzPts val="2000"/>
              <a:buFont typeface="Arial"/>
              <a:buChar char="•"/>
            </a:pPr>
            <a:r>
              <a:rPr b="0" i="0" lang="en-GB" sz="2000" u="none" cap="none" strike="noStrike">
                <a:solidFill>
                  <a:srgbClr val="D68328"/>
                </a:solidFill>
                <a:latin typeface="Arial"/>
                <a:ea typeface="Arial"/>
                <a:cs typeface="Arial"/>
                <a:sym typeface="Arial"/>
              </a:rPr>
              <a:t>The tables are therefore in second normal form </a:t>
            </a:r>
            <a:endParaRPr b="0" i="0" sz="1400" u="none" cap="none" strike="noStrike">
              <a:solidFill>
                <a:srgbClr val="000000"/>
              </a:solidFill>
              <a:latin typeface="Arial"/>
              <a:ea typeface="Arial"/>
              <a:cs typeface="Arial"/>
              <a:sym typeface="Arial"/>
            </a:endParaRPr>
          </a:p>
          <a:p>
            <a:pPr indent="-112713" lvl="0" marL="271463" marR="0" rtl="0" algn="l">
              <a:lnSpc>
                <a:spcPct val="100000"/>
              </a:lnSpc>
              <a:spcBef>
                <a:spcPts val="12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p:txBody>
      </p:sp>
      <p:graphicFrame>
        <p:nvGraphicFramePr>
          <p:cNvPr id="158" name="Google Shape;158;p22"/>
          <p:cNvGraphicFramePr/>
          <p:nvPr/>
        </p:nvGraphicFramePr>
        <p:xfrm>
          <a:off x="6065410" y="3720690"/>
          <a:ext cx="3000000" cy="3000000"/>
        </p:xfrm>
        <a:graphic>
          <a:graphicData uri="http://schemas.openxmlformats.org/drawingml/2006/table">
            <a:tbl>
              <a:tblPr bandRow="1" firstRow="1">
                <a:noFill/>
                <a:tableStyleId>{E0F084AB-8D9C-458E-884A-693D12899616}</a:tableStyleId>
              </a:tblPr>
              <a:tblGrid>
                <a:gridCol w="1090925"/>
                <a:gridCol w="864000"/>
              </a:tblGrid>
              <a:tr h="2880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FF0000"/>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FF0000"/>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59" name="Google Shape;159;p22"/>
          <p:cNvSpPr txBox="1"/>
          <p:nvPr/>
        </p:nvSpPr>
        <p:spPr>
          <a:xfrm>
            <a:off x="6034273" y="3340152"/>
            <a:ext cx="1613288"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tblEnrolment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3"/>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Third normal form (3NF)</a:t>
            </a:r>
            <a:endParaRPr/>
          </a:p>
        </p:txBody>
      </p:sp>
      <p:sp>
        <p:nvSpPr>
          <p:cNvPr id="165" name="Google Shape;165;p23"/>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A table is in third normal form if it is in second normal form and contains no non-key dependencies</a:t>
            </a:r>
            <a:endParaRPr/>
          </a:p>
          <a:p>
            <a:pPr indent="-271463" lvl="0" marL="271463" rtl="0" algn="l">
              <a:lnSpc>
                <a:spcPct val="100000"/>
              </a:lnSpc>
              <a:spcBef>
                <a:spcPts val="1400"/>
              </a:spcBef>
              <a:spcAft>
                <a:spcPts val="0"/>
              </a:spcAft>
              <a:buClr>
                <a:schemeClr val="dk1"/>
              </a:buClr>
              <a:buSzPts val="2500"/>
              <a:buFont typeface="Arial"/>
              <a:buChar char="•"/>
            </a:pPr>
            <a:r>
              <a:rPr lang="en-GB"/>
              <a:t>This can be defined by saying:</a:t>
            </a:r>
            <a:br>
              <a:rPr lang="en-GB"/>
            </a:br>
            <a:endParaRPr/>
          </a:p>
          <a:p>
            <a:pPr indent="0" lvl="0" marL="0" rtl="0" algn="ctr">
              <a:lnSpc>
                <a:spcPct val="100000"/>
              </a:lnSpc>
              <a:spcBef>
                <a:spcPts val="1400"/>
              </a:spcBef>
              <a:spcAft>
                <a:spcPts val="0"/>
              </a:spcAft>
              <a:buClr>
                <a:srgbClr val="D68328"/>
              </a:buClr>
              <a:buSzPts val="3200"/>
              <a:buNone/>
            </a:pPr>
            <a:r>
              <a:rPr i="1" lang="en-GB" sz="3200">
                <a:solidFill>
                  <a:srgbClr val="D68328"/>
                </a:solidFill>
              </a:rPr>
              <a:t>“All attributes are dependent on the key, </a:t>
            </a:r>
            <a:br>
              <a:rPr i="1" lang="en-GB" sz="3200">
                <a:solidFill>
                  <a:srgbClr val="D68328"/>
                </a:solidFill>
              </a:rPr>
            </a:br>
            <a:r>
              <a:rPr i="1" lang="en-GB" sz="3200">
                <a:solidFill>
                  <a:srgbClr val="D68328"/>
                </a:solidFill>
              </a:rPr>
              <a:t>the whole key and nothing but the key”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Third normal form</a:t>
            </a:r>
            <a:endParaRPr/>
          </a:p>
        </p:txBody>
      </p:sp>
      <p:sp>
        <p:nvSpPr>
          <p:cNvPr id="171" name="Google Shape;171;p24"/>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To illustrate this, we will assume that the tblClass has extra fields specifying the ID and name of the instructor</a:t>
            </a:r>
            <a:endParaRPr/>
          </a:p>
          <a:p>
            <a:pPr indent="-279400" lvl="1" marL="723900" rtl="0" algn="l">
              <a:lnSpc>
                <a:spcPct val="100000"/>
              </a:lnSpc>
              <a:spcBef>
                <a:spcPts val="1400"/>
              </a:spcBef>
              <a:spcAft>
                <a:spcPts val="0"/>
              </a:spcAft>
              <a:buClr>
                <a:srgbClr val="D68328"/>
              </a:buClr>
              <a:buSzPts val="2000"/>
              <a:buChar char="•"/>
            </a:pPr>
            <a:r>
              <a:rPr lang="en-GB"/>
              <a:t>In the revised table, which attribute do </a:t>
            </a:r>
            <a:r>
              <a:rPr b="1" lang="en-GB">
                <a:solidFill>
                  <a:srgbClr val="D7A764"/>
                </a:solidFill>
              </a:rPr>
              <a:t>InstFirstname</a:t>
            </a:r>
            <a:r>
              <a:rPr lang="en-GB"/>
              <a:t> and </a:t>
            </a:r>
            <a:r>
              <a:rPr b="1" lang="en-GB">
                <a:solidFill>
                  <a:srgbClr val="D7A764"/>
                </a:solidFill>
              </a:rPr>
              <a:t>InstSurname</a:t>
            </a:r>
            <a:r>
              <a:rPr lang="en-GB"/>
              <a:t> depend on?</a:t>
            </a:r>
            <a:endParaRPr/>
          </a:p>
          <a:p>
            <a:pPr indent="-112713" lvl="0" marL="271463" rtl="0" algn="l">
              <a:lnSpc>
                <a:spcPct val="100000"/>
              </a:lnSpc>
              <a:spcBef>
                <a:spcPts val="1200"/>
              </a:spcBef>
              <a:spcAft>
                <a:spcPts val="0"/>
              </a:spcAft>
              <a:buClr>
                <a:schemeClr val="dk1"/>
              </a:buClr>
              <a:buSzPts val="2500"/>
              <a:buFont typeface="Arial"/>
              <a:buNone/>
            </a:pPr>
            <a:r>
              <a:t/>
            </a:r>
            <a:endParaRPr/>
          </a:p>
        </p:txBody>
      </p:sp>
      <p:graphicFrame>
        <p:nvGraphicFramePr>
          <p:cNvPr id="172" name="Google Shape;172;p24"/>
          <p:cNvGraphicFramePr/>
          <p:nvPr/>
        </p:nvGraphicFramePr>
        <p:xfrm>
          <a:off x="1398137" y="4142892"/>
          <a:ext cx="3000000" cy="3000000"/>
        </p:xfrm>
        <a:graphic>
          <a:graphicData uri="http://schemas.openxmlformats.org/drawingml/2006/table">
            <a:tbl>
              <a:tblPr bandRow="1" firstRow="1">
                <a:noFill/>
                <a:tableStyleId>{E0F084AB-8D9C-458E-884A-693D12899616}</a:tableStyleId>
              </a:tblPr>
              <a:tblGrid>
                <a:gridCol w="984575"/>
                <a:gridCol w="938525"/>
                <a:gridCol w="657550"/>
                <a:gridCol w="805175"/>
                <a:gridCol w="1517975"/>
                <a:gridCol w="1440000"/>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7A764"/>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InstFirstname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7A764"/>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InstSurname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7A764"/>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Fitness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Jumal</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Khan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73" name="Google Shape;173;p24"/>
          <p:cNvSpPr txBox="1"/>
          <p:nvPr/>
        </p:nvSpPr>
        <p:spPr>
          <a:xfrm>
            <a:off x="1398137" y="3767514"/>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5"/>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Non-key dependency</a:t>
            </a:r>
            <a:endParaRPr/>
          </a:p>
        </p:txBody>
      </p:sp>
      <p:sp>
        <p:nvSpPr>
          <p:cNvPr id="179" name="Google Shape;179;p25"/>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This is what is meant by a non-key dependency</a:t>
            </a:r>
            <a:endParaRPr/>
          </a:p>
          <a:p>
            <a:pPr indent="-279400" lvl="1" marL="723900" rtl="0" algn="l">
              <a:lnSpc>
                <a:spcPct val="100000"/>
              </a:lnSpc>
              <a:spcBef>
                <a:spcPts val="1400"/>
              </a:spcBef>
              <a:spcAft>
                <a:spcPts val="0"/>
              </a:spcAft>
              <a:buClr>
                <a:srgbClr val="D68328"/>
              </a:buClr>
              <a:buSzPts val="2000"/>
              <a:buChar char="•"/>
            </a:pPr>
            <a:r>
              <a:rPr lang="en-GB"/>
              <a:t>There are four entities in this database, and each entity should have its own table</a:t>
            </a:r>
            <a:endParaRPr/>
          </a:p>
        </p:txBody>
      </p:sp>
      <p:graphicFrame>
        <p:nvGraphicFramePr>
          <p:cNvPr id="180" name="Google Shape;180;p25"/>
          <p:cNvGraphicFramePr/>
          <p:nvPr/>
        </p:nvGraphicFramePr>
        <p:xfrm>
          <a:off x="1398137" y="4142892"/>
          <a:ext cx="3000000" cy="3000000"/>
        </p:xfrm>
        <a:graphic>
          <a:graphicData uri="http://schemas.openxmlformats.org/drawingml/2006/table">
            <a:tbl>
              <a:tblPr bandRow="1" firstRow="1">
                <a:noFill/>
                <a:tableStyleId>{E0F084AB-8D9C-458E-884A-693D12899616}</a:tableStyleId>
              </a:tblPr>
              <a:tblGrid>
                <a:gridCol w="984575"/>
                <a:gridCol w="938525"/>
                <a:gridCol w="657550"/>
                <a:gridCol w="805175"/>
                <a:gridCol w="1517975"/>
                <a:gridCol w="1440000"/>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FF0000"/>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InstFirstname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7A764"/>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solidFill>
                            <a:schemeClr val="lt1"/>
                          </a:solidFill>
                          <a:latin typeface="Arial"/>
                          <a:ea typeface="Arial"/>
                          <a:cs typeface="Arial"/>
                          <a:sym typeface="Arial"/>
                        </a:rPr>
                        <a:t>InstSurname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7A764"/>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rgbClr val="FF0000"/>
                          </a:solidFill>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rgbClr val="FF0000"/>
                          </a:solidFill>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rgbClr val="FF0000"/>
                          </a:solidFill>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rgbClr val="FF0000"/>
                          </a:solidFill>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Fitness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rgbClr val="FF0000"/>
                          </a:solidFill>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Jumal</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Khan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pic>
        <p:nvPicPr>
          <p:cNvPr descr="C:\Users\Rob\AppData\Roaming\PixelMetrics\CaptureWiz\Temp\22.png" id="181" name="Google Shape;181;p25"/>
          <p:cNvPicPr preferRelativeResize="0"/>
          <p:nvPr/>
        </p:nvPicPr>
        <p:blipFill rotWithShape="1">
          <a:blip r:embed="rId3">
            <a:alphaModFix/>
          </a:blip>
          <a:srcRect b="0" l="0" r="0" t="0"/>
          <a:stretch/>
        </p:blipFill>
        <p:spPr>
          <a:xfrm>
            <a:off x="820149" y="3091486"/>
            <a:ext cx="7624730" cy="74142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6"/>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Database tables in 3NF</a:t>
            </a:r>
            <a:endParaRPr/>
          </a:p>
        </p:txBody>
      </p:sp>
      <p:sp>
        <p:nvSpPr>
          <p:cNvPr id="187" name="Google Shape;187;p26"/>
          <p:cNvSpPr txBox="1"/>
          <p:nvPr>
            <p:ph idx="2" type="body"/>
          </p:nvPr>
        </p:nvSpPr>
        <p:spPr>
          <a:xfrm>
            <a:off x="454316" y="1704179"/>
            <a:ext cx="7797230" cy="3453607"/>
          </a:xfrm>
          <a:prstGeom prst="rect">
            <a:avLst/>
          </a:prstGeom>
          <a:noFill/>
          <a:ln>
            <a:noFill/>
          </a:ln>
        </p:spPr>
        <p:txBody>
          <a:bodyPr anchorCtr="0" anchor="t" bIns="45700" lIns="0" spcFirstLastPara="1" rIns="91425" wrap="square" tIns="0">
            <a:noAutofit/>
          </a:bodyPr>
          <a:lstStyle/>
          <a:p>
            <a:pPr indent="-112713" lvl="0" marL="271463" rtl="0" algn="l">
              <a:lnSpc>
                <a:spcPct val="100000"/>
              </a:lnSpc>
              <a:spcBef>
                <a:spcPts val="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graphicFrame>
        <p:nvGraphicFramePr>
          <p:cNvPr id="188" name="Google Shape;188;p26"/>
          <p:cNvGraphicFramePr/>
          <p:nvPr/>
        </p:nvGraphicFramePr>
        <p:xfrm>
          <a:off x="711856" y="1848445"/>
          <a:ext cx="3000000" cy="3000000"/>
        </p:xfrm>
        <a:graphic>
          <a:graphicData uri="http://schemas.openxmlformats.org/drawingml/2006/table">
            <a:tbl>
              <a:tblPr bandRow="1" firstRow="1">
                <a:noFill/>
                <a:tableStyleId>{E0F084AB-8D9C-458E-884A-693D12899616}</a:tableStyleId>
              </a:tblPr>
              <a:tblGrid>
                <a:gridCol w="1222700"/>
                <a:gridCol w="1278250"/>
                <a:gridCol w="1368000"/>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89" name="Google Shape;189;p26"/>
          <p:cNvGraphicFramePr/>
          <p:nvPr/>
        </p:nvGraphicFramePr>
        <p:xfrm>
          <a:off x="4841734" y="4098433"/>
          <a:ext cx="3000000" cy="3000000"/>
        </p:xfrm>
        <a:graphic>
          <a:graphicData uri="http://schemas.openxmlformats.org/drawingml/2006/table">
            <a:tbl>
              <a:tblPr bandRow="1" firstRow="1">
                <a:noFill/>
                <a:tableStyleId>{E0F084AB-8D9C-458E-884A-693D12899616}</a:tableStyleId>
              </a:tblPr>
              <a:tblGrid>
                <a:gridCol w="1222700"/>
                <a:gridCol w="936000"/>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graphicFrame>
        <p:nvGraphicFramePr>
          <p:cNvPr id="190" name="Google Shape;190;p26"/>
          <p:cNvGraphicFramePr/>
          <p:nvPr/>
        </p:nvGraphicFramePr>
        <p:xfrm>
          <a:off x="711856" y="4115801"/>
          <a:ext cx="3000000" cy="3000000"/>
        </p:xfrm>
        <a:graphic>
          <a:graphicData uri="http://schemas.openxmlformats.org/drawingml/2006/table">
            <a:tbl>
              <a:tblPr bandRow="1" firstRow="1">
                <a:noFill/>
                <a:tableStyleId>{E0F084AB-8D9C-458E-884A-693D12899616}</a:tableStyleId>
              </a:tblPr>
              <a:tblGrid>
                <a:gridCol w="984575"/>
                <a:gridCol w="938525"/>
                <a:gridCol w="657550"/>
                <a:gridCol w="763000"/>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Fitness</a:t>
                      </a:r>
                      <a:endParaRPr sz="1600" u="none" cap="none" strike="noStrike">
                        <a:latin typeface="Arial"/>
                        <a:ea typeface="Arial"/>
                        <a:cs typeface="Arial"/>
                        <a:sym typeface="Arial"/>
                      </a:endParaRPr>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91" name="Google Shape;191;p26"/>
          <p:cNvSpPr txBox="1"/>
          <p:nvPr/>
        </p:nvSpPr>
        <p:spPr>
          <a:xfrm>
            <a:off x="711856" y="1479113"/>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tblMember</a:t>
            </a:r>
            <a:endParaRPr b="0" i="0" sz="1400" u="none" cap="none" strike="noStrike">
              <a:solidFill>
                <a:srgbClr val="000000"/>
              </a:solidFill>
              <a:latin typeface="Arial"/>
              <a:ea typeface="Arial"/>
              <a:cs typeface="Arial"/>
              <a:sym typeface="Arial"/>
            </a:endParaRPr>
          </a:p>
        </p:txBody>
      </p:sp>
      <p:sp>
        <p:nvSpPr>
          <p:cNvPr id="192" name="Google Shape;192;p26"/>
          <p:cNvSpPr txBox="1"/>
          <p:nvPr/>
        </p:nvSpPr>
        <p:spPr>
          <a:xfrm>
            <a:off x="4841734" y="3735977"/>
            <a:ext cx="1613288"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tblEnrolment</a:t>
            </a:r>
            <a:endParaRPr b="0" i="0" sz="1400" u="none" cap="none" strike="noStrike">
              <a:solidFill>
                <a:srgbClr val="000000"/>
              </a:solidFill>
              <a:latin typeface="Arial"/>
              <a:ea typeface="Arial"/>
              <a:cs typeface="Arial"/>
              <a:sym typeface="Arial"/>
            </a:endParaRPr>
          </a:p>
        </p:txBody>
      </p:sp>
      <p:sp>
        <p:nvSpPr>
          <p:cNvPr id="193" name="Google Shape;193;p26"/>
          <p:cNvSpPr txBox="1"/>
          <p:nvPr/>
        </p:nvSpPr>
        <p:spPr>
          <a:xfrm>
            <a:off x="711856" y="3734821"/>
            <a:ext cx="1315276"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graphicFrame>
        <p:nvGraphicFramePr>
          <p:cNvPr id="194" name="Google Shape;194;p26"/>
          <p:cNvGraphicFramePr/>
          <p:nvPr/>
        </p:nvGraphicFramePr>
        <p:xfrm>
          <a:off x="4841734" y="1848445"/>
          <a:ext cx="3000000" cy="3000000"/>
        </p:xfrm>
        <a:graphic>
          <a:graphicData uri="http://schemas.openxmlformats.org/drawingml/2006/table">
            <a:tbl>
              <a:tblPr bandRow="1" firstRow="1">
                <a:noFill/>
                <a:tableStyleId>{E0F084AB-8D9C-458E-884A-693D12899616}</a:tableStyleId>
              </a:tblPr>
              <a:tblGrid>
                <a:gridCol w="805175"/>
                <a:gridCol w="1517975"/>
                <a:gridCol w="1440000"/>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Instfirstname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instSurname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Jumal</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Khan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195" name="Google Shape;195;p26"/>
          <p:cNvSpPr txBox="1"/>
          <p:nvPr/>
        </p:nvSpPr>
        <p:spPr>
          <a:xfrm>
            <a:off x="4841734" y="1479113"/>
            <a:ext cx="1719427"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Arial"/>
                <a:ea typeface="Arial"/>
                <a:cs typeface="Arial"/>
                <a:sym typeface="Arial"/>
              </a:rPr>
              <a:t>tblInstructor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7"/>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Worksheet 2</a:t>
            </a:r>
            <a:endParaRPr/>
          </a:p>
        </p:txBody>
      </p:sp>
      <p:sp>
        <p:nvSpPr>
          <p:cNvPr id="201" name="Google Shape;201;p27"/>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0" lvl="0" marL="0" rtl="0" algn="l">
              <a:lnSpc>
                <a:spcPct val="100000"/>
              </a:lnSpc>
              <a:spcBef>
                <a:spcPts val="0"/>
              </a:spcBef>
              <a:spcAft>
                <a:spcPts val="0"/>
              </a:spcAft>
              <a:buClr>
                <a:schemeClr val="dk1"/>
              </a:buClr>
              <a:buSzPts val="2500"/>
              <a:buNone/>
            </a:pPr>
            <a:r>
              <a:rPr lang="en-GB"/>
              <a:t>Try the exercises on the worksheet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8"/>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Importance of normalisation</a:t>
            </a:r>
            <a:endParaRPr/>
          </a:p>
        </p:txBody>
      </p:sp>
      <p:sp>
        <p:nvSpPr>
          <p:cNvPr id="207" name="Google Shape;207;p28"/>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The advantages of normalisation are that:</a:t>
            </a:r>
            <a:endParaRPr/>
          </a:p>
          <a:p>
            <a:pPr indent="-279400" lvl="1" marL="723900" rtl="0" algn="l">
              <a:lnSpc>
                <a:spcPct val="100000"/>
              </a:lnSpc>
              <a:spcBef>
                <a:spcPts val="1400"/>
              </a:spcBef>
              <a:spcAft>
                <a:spcPts val="0"/>
              </a:spcAft>
              <a:buClr>
                <a:srgbClr val="D68328"/>
              </a:buClr>
              <a:buSzPts val="2000"/>
              <a:buChar char="•"/>
            </a:pPr>
            <a:r>
              <a:rPr lang="en-GB"/>
              <a:t>It is easier to maintain and change a normalised database</a:t>
            </a:r>
            <a:endParaRPr/>
          </a:p>
          <a:p>
            <a:pPr indent="-279400" lvl="1" marL="723900" rtl="0" algn="l">
              <a:lnSpc>
                <a:spcPct val="100000"/>
              </a:lnSpc>
              <a:spcBef>
                <a:spcPts val="1200"/>
              </a:spcBef>
              <a:spcAft>
                <a:spcPts val="0"/>
              </a:spcAft>
              <a:buClr>
                <a:srgbClr val="D68328"/>
              </a:buClr>
              <a:buSzPts val="2000"/>
              <a:buChar char="•"/>
            </a:pPr>
            <a:r>
              <a:rPr lang="en-GB"/>
              <a:t>There is no unnecessary duplication of data</a:t>
            </a:r>
            <a:endParaRPr/>
          </a:p>
          <a:p>
            <a:pPr indent="-279400" lvl="1" marL="723900" rtl="0" algn="l">
              <a:lnSpc>
                <a:spcPct val="100000"/>
              </a:lnSpc>
              <a:spcBef>
                <a:spcPts val="1200"/>
              </a:spcBef>
              <a:spcAft>
                <a:spcPts val="0"/>
              </a:spcAft>
              <a:buClr>
                <a:srgbClr val="D68328"/>
              </a:buClr>
              <a:buSzPts val="2000"/>
              <a:buChar char="•"/>
            </a:pPr>
            <a:r>
              <a:rPr lang="en-GB"/>
              <a:t>Data integrity is maintained – if a person changes address, for example, the update needs to be made only once to a single table</a:t>
            </a:r>
            <a:endParaRPr/>
          </a:p>
          <a:p>
            <a:pPr indent="-279400" lvl="1" marL="723900" rtl="0" algn="l">
              <a:lnSpc>
                <a:spcPct val="100000"/>
              </a:lnSpc>
              <a:spcBef>
                <a:spcPts val="1200"/>
              </a:spcBef>
              <a:spcAft>
                <a:spcPts val="0"/>
              </a:spcAft>
              <a:buClr>
                <a:srgbClr val="D68328"/>
              </a:buClr>
              <a:buSzPts val="2000"/>
              <a:buChar char="•"/>
            </a:pPr>
            <a:r>
              <a:rPr lang="en-GB"/>
              <a:t>Having smaller tables with fewer fields means faster searches and savings in storage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1"/>
          <p:cNvSpPr txBox="1"/>
          <p:nvPr>
            <p:ph idx="1" type="body"/>
          </p:nvPr>
        </p:nvSpPr>
        <p:spPr>
          <a:xfrm>
            <a:off x="723600" y="1702799"/>
            <a:ext cx="7861300" cy="4918133"/>
          </a:xfrm>
          <a:prstGeom prst="rect">
            <a:avLst/>
          </a:prstGeom>
          <a:noFill/>
          <a:ln>
            <a:noFill/>
          </a:ln>
        </p:spPr>
        <p:txBody>
          <a:bodyPr anchorCtr="0" anchor="t" bIns="0" lIns="0" spcFirstLastPara="1" rIns="0"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Explain the concept of a relational database</a:t>
            </a:r>
            <a:endParaRPr/>
          </a:p>
          <a:p>
            <a:pPr indent="-271463" lvl="0" marL="271463" rtl="0" algn="l">
              <a:lnSpc>
                <a:spcPct val="100000"/>
              </a:lnSpc>
              <a:spcBef>
                <a:spcPts val="1400"/>
              </a:spcBef>
              <a:spcAft>
                <a:spcPts val="0"/>
              </a:spcAft>
              <a:buClr>
                <a:schemeClr val="dk1"/>
              </a:buClr>
              <a:buSzPts val="2500"/>
              <a:buFont typeface="Arial"/>
              <a:buChar char="•"/>
            </a:pPr>
            <a:r>
              <a:rPr lang="en-GB"/>
              <a:t>Normalise relations to third normal form</a:t>
            </a:r>
            <a:endParaRPr/>
          </a:p>
          <a:p>
            <a:pPr indent="-271463" lvl="0" marL="271463" rtl="0" algn="l">
              <a:lnSpc>
                <a:spcPct val="100000"/>
              </a:lnSpc>
              <a:spcBef>
                <a:spcPts val="1400"/>
              </a:spcBef>
              <a:spcAft>
                <a:spcPts val="0"/>
              </a:spcAft>
              <a:buClr>
                <a:schemeClr val="dk1"/>
              </a:buClr>
              <a:buSzPts val="2500"/>
              <a:buFont typeface="Arial"/>
              <a:buChar char="•"/>
            </a:pPr>
            <a:r>
              <a:rPr lang="en-GB"/>
              <a:t>Understand why databases are normalised</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
        <p:nvSpPr>
          <p:cNvPr id="66" name="Google Shape;66;p11"/>
          <p:cNvSpPr txBox="1"/>
          <p:nvPr>
            <p:ph idx="2"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lt1"/>
              </a:buClr>
              <a:buSzPts val="4000"/>
              <a:buNone/>
            </a:pPr>
            <a:r>
              <a:rPr lang="en-GB"/>
              <a:t>Objectives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9"/>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Importance of normalisation</a:t>
            </a:r>
            <a:endParaRPr/>
          </a:p>
        </p:txBody>
      </p:sp>
      <p:sp>
        <p:nvSpPr>
          <p:cNvPr id="213" name="Google Shape;213;p29"/>
          <p:cNvSpPr txBox="1"/>
          <p:nvPr>
            <p:ph idx="2" type="body"/>
          </p:nvPr>
        </p:nvSpPr>
        <p:spPr>
          <a:xfrm>
            <a:off x="724280" y="1704179"/>
            <a:ext cx="7797230" cy="797283"/>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It is easier to maintain and change a normalised database</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271463" lvl="0" marL="271463" rtl="0" algn="l">
              <a:lnSpc>
                <a:spcPct val="100000"/>
              </a:lnSpc>
              <a:spcBef>
                <a:spcPts val="1400"/>
              </a:spcBef>
              <a:spcAft>
                <a:spcPts val="0"/>
              </a:spcAft>
              <a:buClr>
                <a:schemeClr val="dk1"/>
              </a:buClr>
              <a:buSzPts val="2500"/>
              <a:buFont typeface="Arial"/>
              <a:buChar char="•"/>
            </a:pPr>
            <a:r>
              <a:rPr lang="en-GB"/>
              <a:t>Smaller tables with fewer </a:t>
            </a:r>
            <a:br>
              <a:rPr lang="en-GB"/>
            </a:br>
            <a:r>
              <a:rPr lang="en-GB"/>
              <a:t>fields means faster sorting </a:t>
            </a:r>
            <a:br>
              <a:rPr lang="en-GB"/>
            </a:br>
            <a:r>
              <a:rPr lang="en-GB"/>
              <a:t>and saves space</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
        <p:nvSpPr>
          <p:cNvPr id="214" name="Google Shape;214;p29"/>
          <p:cNvSpPr txBox="1"/>
          <p:nvPr/>
        </p:nvSpPr>
        <p:spPr>
          <a:xfrm>
            <a:off x="860024" y="5034593"/>
            <a:ext cx="4132390" cy="1132082"/>
          </a:xfrm>
          <a:prstGeom prst="rect">
            <a:avLst/>
          </a:prstGeom>
          <a:noFill/>
          <a:ln>
            <a:noFill/>
          </a:ln>
        </p:spPr>
        <p:txBody>
          <a:bodyPr anchorCtr="0" anchor="t" bIns="45700" lIns="0" spcFirstLastPara="1" rIns="91425" wrap="square" tIns="0">
            <a:noAutofit/>
          </a:bodyPr>
          <a:lstStyle/>
          <a:p>
            <a:pPr indent="0" lvl="0" marL="0" marR="0" rtl="0" algn="l">
              <a:lnSpc>
                <a:spcPct val="100000"/>
              </a:lnSpc>
              <a:spcBef>
                <a:spcPts val="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p:txBody>
      </p:sp>
      <p:sp>
        <p:nvSpPr>
          <p:cNvPr id="215" name="Google Shape;215;p29"/>
          <p:cNvSpPr txBox="1"/>
          <p:nvPr/>
        </p:nvSpPr>
        <p:spPr>
          <a:xfrm>
            <a:off x="4331981" y="2892160"/>
            <a:ext cx="3793116" cy="1155656"/>
          </a:xfrm>
          <a:prstGeom prst="rect">
            <a:avLst/>
          </a:prstGeom>
          <a:noFill/>
          <a:ln>
            <a:noFill/>
          </a:ln>
        </p:spPr>
        <p:txBody>
          <a:bodyPr anchorCtr="0" anchor="t" bIns="45700" lIns="0" spcFirstLastPara="1" rIns="91425" wrap="square" tIns="0">
            <a:noAutofit/>
          </a:bodyPr>
          <a:lstStyle/>
          <a:p>
            <a:pPr indent="0" lvl="0" marL="0" marR="0" rtl="0" algn="l">
              <a:lnSpc>
                <a:spcPct val="100000"/>
              </a:lnSpc>
              <a:spcBef>
                <a:spcPts val="0"/>
              </a:spcBef>
              <a:spcAft>
                <a:spcPts val="0"/>
              </a:spcAft>
              <a:buClr>
                <a:srgbClr val="D68328"/>
              </a:buClr>
              <a:buSzPts val="2000"/>
              <a:buFont typeface="Arial"/>
              <a:buNone/>
            </a:pPr>
            <a:r>
              <a:rPr b="0" i="0" lang="en-GB" sz="2000" u="none" cap="none" strike="noStrike">
                <a:solidFill>
                  <a:srgbClr val="D68328"/>
                </a:solidFill>
                <a:latin typeface="Arial"/>
                <a:ea typeface="Arial"/>
                <a:cs typeface="Arial"/>
                <a:sym typeface="Arial"/>
              </a:rPr>
              <a:t>If we want to add an extra field to show the duration of each class, only one table needs to be changed</a:t>
            </a:r>
            <a:endParaRPr b="0" i="0" sz="2500" u="none" cap="none" strike="noStrike">
              <a:solidFill>
                <a:srgbClr val="D68328"/>
              </a:solidFill>
              <a:latin typeface="Arial"/>
              <a:ea typeface="Arial"/>
              <a:cs typeface="Arial"/>
              <a:sym typeface="Arial"/>
            </a:endParaRPr>
          </a:p>
        </p:txBody>
      </p:sp>
      <p:graphicFrame>
        <p:nvGraphicFramePr>
          <p:cNvPr id="216" name="Google Shape;216;p29"/>
          <p:cNvGraphicFramePr/>
          <p:nvPr/>
        </p:nvGraphicFramePr>
        <p:xfrm>
          <a:off x="964404" y="2898702"/>
          <a:ext cx="3000000" cy="3000000"/>
        </p:xfrm>
        <a:graphic>
          <a:graphicData uri="http://schemas.openxmlformats.org/drawingml/2006/table">
            <a:tbl>
              <a:tblPr bandRow="1" firstRow="1">
                <a:noFill/>
                <a:tableStyleId>{E0F084AB-8D9C-458E-884A-693D12899616}</a:tableStyleId>
              </a:tblPr>
              <a:tblGrid>
                <a:gridCol w="882975"/>
                <a:gridCol w="844875"/>
                <a:gridCol w="595625"/>
                <a:gridCol w="724225"/>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Fitness</a:t>
                      </a:r>
                      <a:endParaRPr sz="1400" u="none" cap="none" strike="noStrike">
                        <a:latin typeface="Arial"/>
                        <a:ea typeface="Arial"/>
                        <a:cs typeface="Arial"/>
                        <a:sym typeface="Arial"/>
                      </a:endParaRPr>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217" name="Google Shape;217;p29"/>
          <p:cNvSpPr txBox="1"/>
          <p:nvPr/>
        </p:nvSpPr>
        <p:spPr>
          <a:xfrm>
            <a:off x="964404" y="2517722"/>
            <a:ext cx="1315276" cy="33855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graphicFrame>
        <p:nvGraphicFramePr>
          <p:cNvPr id="218" name="Google Shape;218;p29"/>
          <p:cNvGraphicFramePr/>
          <p:nvPr/>
        </p:nvGraphicFramePr>
        <p:xfrm>
          <a:off x="4992414" y="4968087"/>
          <a:ext cx="3000000" cy="3000000"/>
        </p:xfrm>
        <a:graphic>
          <a:graphicData uri="http://schemas.openxmlformats.org/drawingml/2006/table">
            <a:tbl>
              <a:tblPr bandRow="1" firstRow="1">
                <a:noFill/>
                <a:tableStyleId>{E0F084AB-8D9C-458E-884A-693D12899616}</a:tableStyleId>
              </a:tblPr>
              <a:tblGrid>
                <a:gridCol w="724225"/>
                <a:gridCol w="1344925"/>
                <a:gridCol w="1306825"/>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Jumal</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Khan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219" name="Google Shape;219;p29"/>
          <p:cNvSpPr txBox="1"/>
          <p:nvPr/>
        </p:nvSpPr>
        <p:spPr>
          <a:xfrm>
            <a:off x="4992414" y="4598755"/>
            <a:ext cx="1719427" cy="33855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dk1"/>
                </a:solidFill>
                <a:latin typeface="Arial"/>
                <a:ea typeface="Arial"/>
                <a:cs typeface="Arial"/>
                <a:sym typeface="Arial"/>
              </a:rPr>
              <a:t>tblInstructor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0"/>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Importance of normalisation</a:t>
            </a:r>
            <a:endParaRPr/>
          </a:p>
        </p:txBody>
      </p:sp>
      <p:sp>
        <p:nvSpPr>
          <p:cNvPr id="225" name="Google Shape;225;p30"/>
          <p:cNvSpPr txBox="1"/>
          <p:nvPr>
            <p:ph idx="2" type="body"/>
          </p:nvPr>
        </p:nvSpPr>
        <p:spPr>
          <a:xfrm>
            <a:off x="724280" y="1704179"/>
            <a:ext cx="7797230" cy="797283"/>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Data integrity is maintained</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
        <p:nvSpPr>
          <p:cNvPr id="226" name="Google Shape;226;p30"/>
          <p:cNvSpPr txBox="1"/>
          <p:nvPr/>
        </p:nvSpPr>
        <p:spPr>
          <a:xfrm>
            <a:off x="4315826" y="2620028"/>
            <a:ext cx="4132390" cy="1969345"/>
          </a:xfrm>
          <a:prstGeom prst="rect">
            <a:avLst/>
          </a:prstGeom>
          <a:noFill/>
          <a:ln>
            <a:noFill/>
          </a:ln>
        </p:spPr>
        <p:txBody>
          <a:bodyPr anchorCtr="0" anchor="t" bIns="45700" lIns="0" spcFirstLastPara="1" rIns="91425" wrap="square" tIns="0">
            <a:noAutofit/>
          </a:bodyPr>
          <a:lstStyle/>
          <a:p>
            <a:pPr indent="0" lvl="0" marL="0" marR="0" rtl="0" algn="l">
              <a:lnSpc>
                <a:spcPct val="100000"/>
              </a:lnSpc>
              <a:spcBef>
                <a:spcPts val="0"/>
              </a:spcBef>
              <a:spcAft>
                <a:spcPts val="0"/>
              </a:spcAft>
              <a:buClr>
                <a:srgbClr val="D68328"/>
              </a:buClr>
              <a:buSzPts val="2000"/>
              <a:buFont typeface="Arial"/>
              <a:buNone/>
            </a:pPr>
            <a:r>
              <a:rPr b="0" i="0" lang="en-GB" sz="2000" u="none" cap="none" strike="noStrike">
                <a:solidFill>
                  <a:srgbClr val="D68328"/>
                </a:solidFill>
                <a:latin typeface="Arial"/>
                <a:ea typeface="Arial"/>
                <a:cs typeface="Arial"/>
                <a:sym typeface="Arial"/>
              </a:rPr>
              <a:t>If Jumal Khan leaves, the database software will not allow the record to be deleted if the primary key is an attribute in a linked table. A new instructor first has to be allocated to class C120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p:txBody>
      </p:sp>
      <p:graphicFrame>
        <p:nvGraphicFramePr>
          <p:cNvPr id="227" name="Google Shape;227;p30"/>
          <p:cNvGraphicFramePr/>
          <p:nvPr/>
        </p:nvGraphicFramePr>
        <p:xfrm>
          <a:off x="964404" y="2620028"/>
          <a:ext cx="3000000" cy="3000000"/>
        </p:xfrm>
        <a:graphic>
          <a:graphicData uri="http://schemas.openxmlformats.org/drawingml/2006/table">
            <a:tbl>
              <a:tblPr bandRow="1" firstRow="1">
                <a:noFill/>
                <a:tableStyleId>{E0F084AB-8D9C-458E-884A-693D12899616}</a:tableStyleId>
              </a:tblPr>
              <a:tblGrid>
                <a:gridCol w="882975"/>
                <a:gridCol w="844875"/>
                <a:gridCol w="595625"/>
                <a:gridCol w="724225"/>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C100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Pilates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C120</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Fitness</a:t>
                      </a:r>
                      <a:endParaRPr sz="1400" u="none" cap="none" strike="noStrike">
                        <a:latin typeface="Arial"/>
                        <a:ea typeface="Arial"/>
                        <a:cs typeface="Arial"/>
                        <a:sym typeface="Arial"/>
                      </a:endParaRPr>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Thur</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228" name="Google Shape;228;p30"/>
          <p:cNvSpPr txBox="1"/>
          <p:nvPr/>
        </p:nvSpPr>
        <p:spPr>
          <a:xfrm>
            <a:off x="964404" y="2239048"/>
            <a:ext cx="1315276" cy="33855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dk1"/>
                </a:solidFill>
                <a:latin typeface="Arial"/>
                <a:ea typeface="Arial"/>
                <a:cs typeface="Arial"/>
                <a:sym typeface="Arial"/>
              </a:rPr>
              <a:t>tblClass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1"/>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Importance of normalisation</a:t>
            </a:r>
            <a:endParaRPr/>
          </a:p>
        </p:txBody>
      </p:sp>
      <p:sp>
        <p:nvSpPr>
          <p:cNvPr id="234" name="Google Shape;234;p31"/>
          <p:cNvSpPr txBox="1"/>
          <p:nvPr>
            <p:ph idx="2" type="body"/>
          </p:nvPr>
        </p:nvSpPr>
        <p:spPr>
          <a:xfrm>
            <a:off x="724280" y="1704179"/>
            <a:ext cx="7797230" cy="1123104"/>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Data integrity – if a person changes address, for example, the update needs to be made only once to a single table</a:t>
            </a:r>
            <a:endParaRPr/>
          </a:p>
          <a:p>
            <a:pPr indent="0" lvl="0" marL="0" rtl="0" algn="l">
              <a:lnSpc>
                <a:spcPct val="100000"/>
              </a:lnSpc>
              <a:spcBef>
                <a:spcPts val="1400"/>
              </a:spcBef>
              <a:spcAft>
                <a:spcPts val="0"/>
              </a:spcAft>
              <a:buClr>
                <a:schemeClr val="dk1"/>
              </a:buClr>
              <a:buSzPts val="2500"/>
              <a:buNone/>
            </a:pPr>
            <a:br>
              <a:rPr lang="en-GB"/>
            </a:br>
            <a:endParaRPr/>
          </a:p>
          <a:p>
            <a:pPr indent="0" lvl="0" marL="0" rtl="0" algn="l">
              <a:lnSpc>
                <a:spcPct val="100000"/>
              </a:lnSpc>
              <a:spcBef>
                <a:spcPts val="1400"/>
              </a:spcBef>
              <a:spcAft>
                <a:spcPts val="0"/>
              </a:spcAft>
              <a:buClr>
                <a:schemeClr val="dk1"/>
              </a:buClr>
              <a:buSzPts val="2500"/>
              <a:buNone/>
            </a:pPr>
            <a:br>
              <a:rPr lang="en-GB"/>
            </a:br>
            <a:endParaRPr/>
          </a:p>
          <a:p>
            <a:pPr indent="-271463" lvl="0" marL="271463" rtl="0" algn="l">
              <a:lnSpc>
                <a:spcPct val="100000"/>
              </a:lnSpc>
              <a:spcBef>
                <a:spcPts val="1400"/>
              </a:spcBef>
              <a:spcAft>
                <a:spcPts val="0"/>
              </a:spcAft>
              <a:buClr>
                <a:schemeClr val="dk1"/>
              </a:buClr>
              <a:buSzPts val="2500"/>
              <a:buFont typeface="Arial"/>
              <a:buChar char="•"/>
            </a:pPr>
            <a:r>
              <a:rPr lang="en-GB"/>
              <a:t>“Data integrity” means that there is no possibility of having two different addresses (or any other attribute) for a person or item in the database</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
        <p:nvSpPr>
          <p:cNvPr id="235" name="Google Shape;235;p31"/>
          <p:cNvSpPr txBox="1"/>
          <p:nvPr/>
        </p:nvSpPr>
        <p:spPr>
          <a:xfrm>
            <a:off x="4528134" y="3654006"/>
            <a:ext cx="4132390" cy="1132082"/>
          </a:xfrm>
          <a:prstGeom prst="rect">
            <a:avLst/>
          </a:prstGeom>
          <a:noFill/>
          <a:ln>
            <a:noFill/>
          </a:ln>
        </p:spPr>
        <p:txBody>
          <a:bodyPr anchorCtr="0" anchor="t" bIns="45700" lIns="0" spcFirstLastPara="1" rIns="91425" wrap="square" tIns="0">
            <a:noAutofit/>
          </a:bodyPr>
          <a:lstStyle/>
          <a:p>
            <a:pPr indent="0" lvl="0" marL="0" marR="0" rtl="0" algn="l">
              <a:lnSpc>
                <a:spcPct val="100000"/>
              </a:lnSpc>
              <a:spcBef>
                <a:spcPts val="0"/>
              </a:spcBef>
              <a:spcAft>
                <a:spcPts val="0"/>
              </a:spcAft>
              <a:buClr>
                <a:srgbClr val="D68328"/>
              </a:buClr>
              <a:buSzPts val="2000"/>
              <a:buFont typeface="Arial"/>
              <a:buNone/>
            </a:pPr>
            <a:r>
              <a:rPr b="0" i="0" lang="en-GB" sz="2000" u="none" cap="none" strike="noStrike">
                <a:solidFill>
                  <a:srgbClr val="D68328"/>
                </a:solidFill>
                <a:latin typeface="Arial"/>
                <a:ea typeface="Arial"/>
                <a:cs typeface="Arial"/>
                <a:sym typeface="Arial"/>
              </a:rPr>
              <a:t>If Abbie gets married and changes her surname to Fraser, the change is made in a single table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1400"/>
              </a:spcBef>
              <a:spcAft>
                <a:spcPts val="0"/>
              </a:spcAft>
              <a:buClr>
                <a:schemeClr val="dk1"/>
              </a:buClr>
              <a:buSzPts val="2500"/>
              <a:buFont typeface="Arial"/>
              <a:buNone/>
            </a:pPr>
            <a:r>
              <a:t/>
            </a:r>
            <a:endParaRPr b="0" i="0" sz="2500" u="none" cap="none" strike="noStrike">
              <a:solidFill>
                <a:schemeClr val="dk1"/>
              </a:solidFill>
              <a:latin typeface="Arial"/>
              <a:ea typeface="Arial"/>
              <a:cs typeface="Arial"/>
              <a:sym typeface="Arial"/>
            </a:endParaRPr>
          </a:p>
        </p:txBody>
      </p:sp>
      <p:graphicFrame>
        <p:nvGraphicFramePr>
          <p:cNvPr id="236" name="Google Shape;236;p31"/>
          <p:cNvGraphicFramePr/>
          <p:nvPr/>
        </p:nvGraphicFramePr>
        <p:xfrm>
          <a:off x="972136" y="3367340"/>
          <a:ext cx="3000000" cy="3000000"/>
        </p:xfrm>
        <a:graphic>
          <a:graphicData uri="http://schemas.openxmlformats.org/drawingml/2006/table">
            <a:tbl>
              <a:tblPr bandRow="1" firstRow="1">
                <a:noFill/>
                <a:tableStyleId>{E0F084AB-8D9C-458E-884A-693D12899616}</a:tableStyleId>
              </a:tblPr>
              <a:tblGrid>
                <a:gridCol w="724225"/>
                <a:gridCol w="1344925"/>
                <a:gridCol w="1306825"/>
              </a:tblGrid>
              <a:tr h="1778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latin typeface="Arial"/>
                          <a:ea typeface="Arial"/>
                          <a:cs typeface="Arial"/>
                          <a:sym typeface="Arial"/>
                        </a:rPr>
                        <a:t>instSurname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IN34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Jumal</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Khan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IN56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Abbie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Milton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IN67</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Bob</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Kelly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
        <p:nvSpPr>
          <p:cNvPr id="237" name="Google Shape;237;p31"/>
          <p:cNvSpPr txBox="1"/>
          <p:nvPr/>
        </p:nvSpPr>
        <p:spPr>
          <a:xfrm>
            <a:off x="972136" y="2998008"/>
            <a:ext cx="1719427" cy="33855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dk1"/>
                </a:solidFill>
                <a:latin typeface="Arial"/>
                <a:ea typeface="Arial"/>
                <a:cs typeface="Arial"/>
                <a:sym typeface="Arial"/>
              </a:rPr>
              <a:t>tblInstructor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2"/>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Plenary</a:t>
            </a:r>
            <a:endParaRPr/>
          </a:p>
        </p:txBody>
      </p:sp>
      <p:sp>
        <p:nvSpPr>
          <p:cNvPr id="243" name="Google Shape;243;p32"/>
          <p:cNvSpPr txBox="1"/>
          <p:nvPr>
            <p:ph idx="2" type="body"/>
          </p:nvPr>
        </p:nvSpPr>
        <p:spPr>
          <a:xfrm>
            <a:off x="724280" y="1704179"/>
            <a:ext cx="7797230" cy="3453607"/>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Do you know:</a:t>
            </a:r>
            <a:endParaRPr/>
          </a:p>
          <a:p>
            <a:pPr indent="-279400" lvl="1" marL="723900" rtl="0" algn="l">
              <a:lnSpc>
                <a:spcPct val="100000"/>
              </a:lnSpc>
              <a:spcBef>
                <a:spcPts val="1400"/>
              </a:spcBef>
              <a:spcAft>
                <a:spcPts val="0"/>
              </a:spcAft>
              <a:buClr>
                <a:srgbClr val="D68328"/>
              </a:buClr>
              <a:buSzPts val="2000"/>
              <a:buChar char="•"/>
            </a:pPr>
            <a:r>
              <a:rPr lang="en-GB"/>
              <a:t>how to normalise relations to third normal form?</a:t>
            </a:r>
            <a:endParaRPr/>
          </a:p>
          <a:p>
            <a:pPr indent="-279400" lvl="1" marL="723900" rtl="0" algn="l">
              <a:lnSpc>
                <a:spcPct val="100000"/>
              </a:lnSpc>
              <a:spcBef>
                <a:spcPts val="1200"/>
              </a:spcBef>
              <a:spcAft>
                <a:spcPts val="0"/>
              </a:spcAft>
              <a:buClr>
                <a:srgbClr val="D68328"/>
              </a:buClr>
              <a:buSzPts val="2000"/>
              <a:buChar char="•"/>
            </a:pPr>
            <a:r>
              <a:rPr lang="en-GB"/>
              <a:t>what properties are possessed  by a relation in third normal form?</a:t>
            </a:r>
            <a:endParaRPr/>
          </a:p>
          <a:p>
            <a:pPr indent="-271463" lvl="0" marL="271463" rtl="0" algn="l">
              <a:lnSpc>
                <a:spcPct val="100000"/>
              </a:lnSpc>
              <a:spcBef>
                <a:spcPts val="1200"/>
              </a:spcBef>
              <a:spcAft>
                <a:spcPts val="0"/>
              </a:spcAft>
              <a:buClr>
                <a:schemeClr val="dk1"/>
              </a:buClr>
              <a:buSzPts val="2500"/>
              <a:buFont typeface="Arial"/>
              <a:buChar char="•"/>
            </a:pPr>
            <a:r>
              <a:rPr lang="en-GB"/>
              <a:t>Can you state:</a:t>
            </a:r>
            <a:endParaRPr/>
          </a:p>
          <a:p>
            <a:pPr indent="-279400" lvl="1" marL="723900" rtl="0" algn="l">
              <a:lnSpc>
                <a:spcPct val="100000"/>
              </a:lnSpc>
              <a:spcBef>
                <a:spcPts val="1400"/>
              </a:spcBef>
              <a:spcAft>
                <a:spcPts val="0"/>
              </a:spcAft>
              <a:buClr>
                <a:srgbClr val="D68328"/>
              </a:buClr>
              <a:buSzPts val="2000"/>
              <a:buChar char="•"/>
            </a:pPr>
            <a:r>
              <a:rPr lang="en-GB"/>
              <a:t>Reasons why databases are normalised?</a:t>
            </a:r>
            <a:endParaRPr/>
          </a:p>
          <a:p>
            <a:pPr indent="-271463" lvl="0" marL="271463" rtl="0" algn="l">
              <a:lnSpc>
                <a:spcPct val="100000"/>
              </a:lnSpc>
              <a:spcBef>
                <a:spcPts val="1200"/>
              </a:spcBef>
              <a:spcAft>
                <a:spcPts val="0"/>
              </a:spcAft>
              <a:buClr>
                <a:schemeClr val="dk1"/>
              </a:buClr>
              <a:buSzPts val="2500"/>
              <a:buFont typeface="Arial"/>
              <a:buChar char="•"/>
            </a:pPr>
            <a:r>
              <a:rPr lang="en-GB"/>
              <a:t>Then you’ve cracked it!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2"/>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Relational database design</a:t>
            </a:r>
            <a:endParaRPr/>
          </a:p>
        </p:txBody>
      </p:sp>
      <p:sp>
        <p:nvSpPr>
          <p:cNvPr id="72" name="Google Shape;72;p12"/>
          <p:cNvSpPr txBox="1"/>
          <p:nvPr>
            <p:ph idx="2" type="body"/>
          </p:nvPr>
        </p:nvSpPr>
        <p:spPr>
          <a:xfrm>
            <a:off x="724280" y="1704180"/>
            <a:ext cx="7797230" cy="2694826"/>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In a relational database, data is held in tables, also known as </a:t>
            </a:r>
            <a:r>
              <a:rPr lang="en-GB">
                <a:solidFill>
                  <a:srgbClr val="D68328"/>
                </a:solidFill>
              </a:rPr>
              <a:t>relations</a:t>
            </a:r>
            <a:endParaRPr/>
          </a:p>
          <a:p>
            <a:pPr indent="-271463" lvl="0" marL="271463" rtl="0" algn="l">
              <a:lnSpc>
                <a:spcPct val="100000"/>
              </a:lnSpc>
              <a:spcBef>
                <a:spcPts val="1400"/>
              </a:spcBef>
              <a:spcAft>
                <a:spcPts val="0"/>
              </a:spcAft>
              <a:buClr>
                <a:schemeClr val="dk1"/>
              </a:buClr>
              <a:buSzPts val="2500"/>
              <a:buFont typeface="Arial"/>
              <a:buChar char="•"/>
            </a:pPr>
            <a:r>
              <a:rPr lang="en-GB"/>
              <a:t>One row in the table holds one record</a:t>
            </a:r>
            <a:endParaRPr>
              <a:solidFill>
                <a:srgbClr val="D68328"/>
              </a:solidFill>
            </a:endParaRPr>
          </a:p>
          <a:p>
            <a:pPr indent="-271463" lvl="0" marL="271463" rtl="0" algn="l">
              <a:lnSpc>
                <a:spcPct val="100000"/>
              </a:lnSpc>
              <a:spcBef>
                <a:spcPts val="1400"/>
              </a:spcBef>
              <a:spcAft>
                <a:spcPts val="0"/>
              </a:spcAft>
              <a:buClr>
                <a:schemeClr val="dk1"/>
              </a:buClr>
              <a:buSzPts val="2500"/>
              <a:buFont typeface="Arial"/>
              <a:buChar char="•"/>
            </a:pPr>
            <a:r>
              <a:rPr lang="en-GB"/>
              <a:t>Each column represents one attribute</a:t>
            </a:r>
            <a:endParaRPr/>
          </a:p>
          <a:p>
            <a:pPr indent="-271463" lvl="0" marL="271463" rtl="0" algn="l">
              <a:lnSpc>
                <a:spcPct val="100000"/>
              </a:lnSpc>
              <a:spcBef>
                <a:spcPts val="1400"/>
              </a:spcBef>
              <a:spcAft>
                <a:spcPts val="0"/>
              </a:spcAft>
              <a:buClr>
                <a:schemeClr val="dk1"/>
              </a:buClr>
              <a:buSzPts val="2500"/>
              <a:buFont typeface="Arial"/>
              <a:buChar char="•"/>
            </a:pPr>
            <a:r>
              <a:rPr lang="en-GB"/>
              <a:t>Each relation should hold data about a single </a:t>
            </a:r>
            <a:r>
              <a:rPr lang="en-GB">
                <a:solidFill>
                  <a:srgbClr val="D68328"/>
                </a:solidFill>
              </a:rPr>
              <a:t>entity</a:t>
            </a:r>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Relational database design</a:t>
            </a:r>
            <a:endParaRPr/>
          </a:p>
        </p:txBody>
      </p:sp>
      <p:sp>
        <p:nvSpPr>
          <p:cNvPr id="78" name="Google Shape;78;p13"/>
          <p:cNvSpPr txBox="1"/>
          <p:nvPr>
            <p:ph idx="2" type="body"/>
          </p:nvPr>
        </p:nvSpPr>
        <p:spPr>
          <a:xfrm>
            <a:off x="724280" y="1704180"/>
            <a:ext cx="7797230" cy="2694826"/>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Char char="•"/>
            </a:pPr>
            <a:r>
              <a:rPr lang="en-GB"/>
              <a:t>Example: A database holds details of gym members and the classes they take</a:t>
            </a:r>
            <a:endParaRPr/>
          </a:p>
          <a:p>
            <a:pPr indent="-271463" lvl="0" marL="271463" rtl="0" algn="l">
              <a:lnSpc>
                <a:spcPct val="100000"/>
              </a:lnSpc>
              <a:spcBef>
                <a:spcPts val="1200"/>
              </a:spcBef>
              <a:spcAft>
                <a:spcPts val="0"/>
              </a:spcAft>
              <a:buClr>
                <a:schemeClr val="dk1"/>
              </a:buClr>
              <a:buSzPts val="2500"/>
              <a:buChar char="•"/>
            </a:pPr>
            <a:r>
              <a:rPr lang="en-GB"/>
              <a:t>A first attempt at designing the database might use a </a:t>
            </a:r>
            <a:r>
              <a:rPr lang="en-GB">
                <a:solidFill>
                  <a:srgbClr val="D68328"/>
                </a:solidFill>
              </a:rPr>
              <a:t>flat file</a:t>
            </a:r>
            <a:r>
              <a:rPr lang="en-GB"/>
              <a:t>, holding all the data in one table</a:t>
            </a:r>
            <a:endParaRPr/>
          </a:p>
          <a:p>
            <a:pPr indent="-152400" lvl="1" marL="723900" rtl="0" algn="l">
              <a:lnSpc>
                <a:spcPct val="100000"/>
              </a:lnSpc>
              <a:spcBef>
                <a:spcPts val="1200"/>
              </a:spcBef>
              <a:spcAft>
                <a:spcPts val="0"/>
              </a:spcAft>
              <a:buClr>
                <a:srgbClr val="D68328"/>
              </a:buClr>
              <a:buSzPts val="2000"/>
              <a:buNone/>
            </a:pPr>
            <a:r>
              <a:t/>
            </a:r>
            <a:endParaRPr>
              <a:solidFill>
                <a:srgbClr val="D68328"/>
              </a:solidFill>
            </a:endParaRPr>
          </a:p>
          <a:p>
            <a:pPr indent="-112713" lvl="0" marL="271463" rtl="0" algn="l">
              <a:lnSpc>
                <a:spcPct val="100000"/>
              </a:lnSpc>
              <a:spcBef>
                <a:spcPts val="120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graphicFrame>
        <p:nvGraphicFramePr>
          <p:cNvPr id="79" name="Google Shape;79;p13"/>
          <p:cNvGraphicFramePr/>
          <p:nvPr/>
        </p:nvGraphicFramePr>
        <p:xfrm>
          <a:off x="724280" y="3668065"/>
          <a:ext cx="3000000" cy="3000000"/>
        </p:xfrm>
        <a:graphic>
          <a:graphicData uri="http://schemas.openxmlformats.org/drawingml/2006/table">
            <a:tbl>
              <a:tblPr bandRow="1" firstRow="1">
                <a:noFill/>
                <a:tableStyleId>{E0F084AB-8D9C-458E-884A-693D12899616}</a:tableStyleId>
              </a:tblPr>
              <a:tblGrid>
                <a:gridCol w="1302750"/>
                <a:gridCol w="1302750"/>
                <a:gridCol w="1461675"/>
                <a:gridCol w="1024125"/>
                <a:gridCol w="1097275"/>
                <a:gridCol w="1316725"/>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Wednesday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4"/>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Relational database design</a:t>
            </a:r>
            <a:endParaRPr/>
          </a:p>
        </p:txBody>
      </p:sp>
      <p:sp>
        <p:nvSpPr>
          <p:cNvPr id="85" name="Google Shape;85;p14"/>
          <p:cNvSpPr txBox="1"/>
          <p:nvPr>
            <p:ph idx="2" type="body"/>
          </p:nvPr>
        </p:nvSpPr>
        <p:spPr>
          <a:xfrm>
            <a:off x="724280" y="1704180"/>
            <a:ext cx="7797230" cy="2694826"/>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Char char="•"/>
            </a:pPr>
            <a:r>
              <a:rPr lang="en-GB"/>
              <a:t>Relationship between gym members and the classes they take is many-to-many</a:t>
            </a:r>
            <a:endParaRPr/>
          </a:p>
          <a:p>
            <a:pPr indent="-152400" lvl="1" marL="723900" rtl="0" algn="l">
              <a:lnSpc>
                <a:spcPct val="100000"/>
              </a:lnSpc>
              <a:spcBef>
                <a:spcPts val="0"/>
              </a:spcBef>
              <a:spcAft>
                <a:spcPts val="0"/>
              </a:spcAft>
              <a:buClr>
                <a:srgbClr val="D68328"/>
              </a:buClr>
              <a:buSzPts val="2000"/>
              <a:buNone/>
            </a:pPr>
            <a:r>
              <a:t/>
            </a:r>
            <a:endParaRPr>
              <a:solidFill>
                <a:srgbClr val="D68328"/>
              </a:solidFill>
            </a:endParaRPr>
          </a:p>
          <a:p>
            <a:pPr indent="-112713" lvl="0" marL="271463" rtl="0" algn="l">
              <a:lnSpc>
                <a:spcPct val="100000"/>
              </a:lnSpc>
              <a:spcBef>
                <a:spcPts val="120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pic>
        <p:nvPicPr>
          <p:cNvPr descr="C:\Users\Rob\AppData\Roaming\PixelMetrics\CaptureWiz\Temp\19.png" id="86" name="Google Shape;86;p14"/>
          <p:cNvPicPr preferRelativeResize="0"/>
          <p:nvPr/>
        </p:nvPicPr>
        <p:blipFill rotWithShape="1">
          <a:blip r:embed="rId3">
            <a:alphaModFix/>
          </a:blip>
          <a:srcRect b="0" l="0" r="0" t="0"/>
          <a:stretch/>
        </p:blipFill>
        <p:spPr>
          <a:xfrm>
            <a:off x="2055907" y="2578607"/>
            <a:ext cx="5133975" cy="876300"/>
          </a:xfrm>
          <a:prstGeom prst="rect">
            <a:avLst/>
          </a:prstGeom>
          <a:noFill/>
          <a:ln>
            <a:noFill/>
          </a:ln>
        </p:spPr>
      </p:pic>
      <p:graphicFrame>
        <p:nvGraphicFramePr>
          <p:cNvPr id="87" name="Google Shape;87;p14"/>
          <p:cNvGraphicFramePr/>
          <p:nvPr/>
        </p:nvGraphicFramePr>
        <p:xfrm>
          <a:off x="724280" y="3667096"/>
          <a:ext cx="3000000" cy="3000000"/>
        </p:xfrm>
        <a:graphic>
          <a:graphicData uri="http://schemas.openxmlformats.org/drawingml/2006/table">
            <a:tbl>
              <a:tblPr bandRow="1" firstRow="1">
                <a:noFill/>
                <a:tableStyleId>{E0F084AB-8D9C-458E-884A-693D12899616}</a:tableStyleId>
              </a:tblPr>
              <a:tblGrid>
                <a:gridCol w="1302750"/>
                <a:gridCol w="1302750"/>
                <a:gridCol w="1461675"/>
                <a:gridCol w="1024125"/>
                <a:gridCol w="1097275"/>
                <a:gridCol w="1316725"/>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Wednesday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5"/>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Normalisation</a:t>
            </a:r>
            <a:endParaRPr/>
          </a:p>
        </p:txBody>
      </p:sp>
      <p:sp>
        <p:nvSpPr>
          <p:cNvPr id="93" name="Google Shape;93;p15"/>
          <p:cNvSpPr txBox="1"/>
          <p:nvPr>
            <p:ph idx="2" type="body"/>
          </p:nvPr>
        </p:nvSpPr>
        <p:spPr>
          <a:xfrm>
            <a:off x="724280" y="1704179"/>
            <a:ext cx="7797230" cy="4605181"/>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Normalisation is a process used to come up with the best possible design for a database</a:t>
            </a:r>
            <a:endParaRPr/>
          </a:p>
          <a:p>
            <a:pPr indent="-271463" lvl="0" marL="271463" rtl="0" algn="l">
              <a:lnSpc>
                <a:spcPct val="100000"/>
              </a:lnSpc>
              <a:spcBef>
                <a:spcPts val="1400"/>
              </a:spcBef>
              <a:spcAft>
                <a:spcPts val="0"/>
              </a:spcAft>
              <a:buClr>
                <a:schemeClr val="dk1"/>
              </a:buClr>
              <a:buSzPts val="2500"/>
              <a:buFont typeface="Arial"/>
              <a:buChar char="•"/>
            </a:pPr>
            <a:r>
              <a:rPr lang="en-GB"/>
              <a:t>Tables should be organised so that data is not duplicated in the same table or in different tables</a:t>
            </a:r>
            <a:endParaRPr/>
          </a:p>
          <a:p>
            <a:pPr indent="-271463" lvl="0" marL="271463" rtl="0" algn="l">
              <a:lnSpc>
                <a:spcPct val="100000"/>
              </a:lnSpc>
              <a:spcBef>
                <a:spcPts val="1400"/>
              </a:spcBef>
              <a:spcAft>
                <a:spcPts val="0"/>
              </a:spcAft>
              <a:buClr>
                <a:schemeClr val="dk1"/>
              </a:buClr>
              <a:buSzPts val="2500"/>
              <a:buFont typeface="Arial"/>
              <a:buChar char="•"/>
            </a:pPr>
            <a:r>
              <a:rPr lang="en-GB"/>
              <a:t>The structure should allow complex queries to be made</a:t>
            </a:r>
            <a:endParaRPr/>
          </a:p>
          <a:p>
            <a:pPr indent="-271463" lvl="0" marL="271463" rtl="0" algn="l">
              <a:lnSpc>
                <a:spcPct val="100000"/>
              </a:lnSpc>
              <a:spcBef>
                <a:spcPts val="1400"/>
              </a:spcBef>
              <a:spcAft>
                <a:spcPts val="0"/>
              </a:spcAft>
              <a:buClr>
                <a:schemeClr val="dk1"/>
              </a:buClr>
              <a:buSzPts val="2500"/>
              <a:buFont typeface="Arial"/>
              <a:buChar char="•"/>
            </a:pPr>
            <a:r>
              <a:rPr lang="en-GB"/>
              <a:t>There are three stages in normalisation, called First Normal Form (1NF), Second Normal Form (2NF) and Third Normal Form (3NF)</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6"/>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First normal form (1NF)</a:t>
            </a:r>
            <a:endParaRPr/>
          </a:p>
        </p:txBody>
      </p:sp>
      <p:sp>
        <p:nvSpPr>
          <p:cNvPr id="99" name="Google Shape;99;p16"/>
          <p:cNvSpPr txBox="1"/>
          <p:nvPr>
            <p:ph idx="2" type="body"/>
          </p:nvPr>
        </p:nvSpPr>
        <p:spPr>
          <a:xfrm>
            <a:off x="724280" y="1704180"/>
            <a:ext cx="7797230" cy="3740179"/>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A table is in first normal form if it contains no repeating attributes or groups of attributes</a:t>
            </a:r>
            <a:endParaRPr/>
          </a:p>
          <a:p>
            <a:pPr indent="-271463" lvl="0" marL="271463" rtl="0" algn="l">
              <a:lnSpc>
                <a:spcPct val="100000"/>
              </a:lnSpc>
              <a:spcBef>
                <a:spcPts val="1400"/>
              </a:spcBef>
              <a:spcAft>
                <a:spcPts val="0"/>
              </a:spcAft>
              <a:buClr>
                <a:schemeClr val="dk1"/>
              </a:buClr>
              <a:buSzPts val="2500"/>
              <a:buFont typeface="Arial"/>
              <a:buChar char="•"/>
            </a:pPr>
            <a:r>
              <a:rPr lang="en-GB"/>
              <a:t>All attributes must be atomic – a single attribute cannot consist of two data items such as firstname and surname </a:t>
            </a:r>
            <a:endParaRPr/>
          </a:p>
          <a:p>
            <a:pPr indent="-271463" lvl="0" marL="271463" rtl="0" algn="l">
              <a:lnSpc>
                <a:spcPct val="100000"/>
              </a:lnSpc>
              <a:spcBef>
                <a:spcPts val="1400"/>
              </a:spcBef>
              <a:spcAft>
                <a:spcPts val="0"/>
              </a:spcAft>
              <a:buClr>
                <a:schemeClr val="dk1"/>
              </a:buClr>
              <a:buSzPts val="2500"/>
              <a:buFont typeface="Arial"/>
              <a:buChar char="•"/>
            </a:pPr>
            <a:r>
              <a:rPr lang="en-GB"/>
              <a:t>This would make it difficult or impossible to sort on surname</a:t>
            </a:r>
            <a:endParaRPr/>
          </a:p>
          <a:p>
            <a:pPr indent="-112713" lvl="0" marL="271463" rtl="0" algn="l">
              <a:lnSpc>
                <a:spcPct val="100000"/>
              </a:lnSpc>
              <a:spcBef>
                <a:spcPts val="1400"/>
              </a:spcBef>
              <a:spcAft>
                <a:spcPts val="0"/>
              </a:spcAft>
              <a:buClr>
                <a:schemeClr val="dk1"/>
              </a:buClr>
              <a:buSzPts val="2500"/>
              <a:buFont typeface="Arial"/>
              <a:buNone/>
            </a:pPr>
            <a:r>
              <a:t/>
            </a:r>
            <a:endParaRPr/>
          </a:p>
          <a:p>
            <a:pPr indent="-152400" lvl="1" marL="723900" rtl="0" algn="l">
              <a:lnSpc>
                <a:spcPct val="100000"/>
              </a:lnSpc>
              <a:spcBef>
                <a:spcPts val="1400"/>
              </a:spcBef>
              <a:spcAft>
                <a:spcPts val="0"/>
              </a:spcAft>
              <a:buClr>
                <a:srgbClr val="D68328"/>
              </a:buClr>
              <a:buSzPts val="2000"/>
              <a:buNone/>
            </a:pPr>
            <a:r>
              <a:t/>
            </a:r>
            <a:endParaRPr>
              <a:solidFill>
                <a:srgbClr val="D68328"/>
              </a:solidFill>
            </a:endParaRPr>
          </a:p>
          <a:p>
            <a:pPr indent="-112713" lvl="0" marL="271463" rtl="0" algn="l">
              <a:lnSpc>
                <a:spcPct val="100000"/>
              </a:lnSpc>
              <a:spcBef>
                <a:spcPts val="120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7"/>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First normal form (1NF)</a:t>
            </a:r>
            <a:endParaRPr/>
          </a:p>
        </p:txBody>
      </p:sp>
      <p:sp>
        <p:nvSpPr>
          <p:cNvPr id="105" name="Google Shape;105;p17"/>
          <p:cNvSpPr txBox="1"/>
          <p:nvPr>
            <p:ph idx="2" type="body"/>
          </p:nvPr>
        </p:nvSpPr>
        <p:spPr>
          <a:xfrm>
            <a:off x="724280" y="1704180"/>
            <a:ext cx="7797230" cy="5153820"/>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chemeClr val="dk1"/>
              </a:buClr>
              <a:buSzPts val="2500"/>
              <a:buFont typeface="Arial"/>
              <a:buChar char="•"/>
            </a:pPr>
            <a:r>
              <a:rPr lang="en-GB"/>
              <a:t>Is the table below in first normal form?</a:t>
            </a:r>
            <a:endParaRPr/>
          </a:p>
          <a:p>
            <a:pPr indent="-152400" lvl="1" marL="723900" rtl="0" algn="l">
              <a:lnSpc>
                <a:spcPct val="100000"/>
              </a:lnSpc>
              <a:spcBef>
                <a:spcPts val="1400"/>
              </a:spcBef>
              <a:spcAft>
                <a:spcPts val="0"/>
              </a:spcAft>
              <a:buClr>
                <a:srgbClr val="D68328"/>
              </a:buClr>
              <a:buSzPts val="2000"/>
              <a:buNone/>
            </a:pPr>
            <a:r>
              <a:t/>
            </a:r>
            <a:endParaRPr>
              <a:solidFill>
                <a:srgbClr val="D68328"/>
              </a:solidFill>
            </a:endParaRPr>
          </a:p>
          <a:p>
            <a:pPr indent="-112713" lvl="0" marL="271463" rtl="0" algn="l">
              <a:lnSpc>
                <a:spcPct val="100000"/>
              </a:lnSpc>
              <a:spcBef>
                <a:spcPts val="120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graphicFrame>
        <p:nvGraphicFramePr>
          <p:cNvPr id="106" name="Google Shape;106;p17"/>
          <p:cNvGraphicFramePr/>
          <p:nvPr/>
        </p:nvGraphicFramePr>
        <p:xfrm>
          <a:off x="724280" y="2446327"/>
          <a:ext cx="3000000" cy="3000000"/>
        </p:xfrm>
        <a:graphic>
          <a:graphicData uri="http://schemas.openxmlformats.org/drawingml/2006/table">
            <a:tbl>
              <a:tblPr bandRow="1" firstRow="1">
                <a:noFill/>
                <a:tableStyleId>{E0F084AB-8D9C-458E-884A-693D12899616}</a:tableStyleId>
              </a:tblPr>
              <a:tblGrid>
                <a:gridCol w="1302750"/>
                <a:gridCol w="1302750"/>
                <a:gridCol w="1461675"/>
                <a:gridCol w="1024125"/>
                <a:gridCol w="1097275"/>
                <a:gridCol w="1316725"/>
              </a:tblGrid>
              <a:tr h="203200">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MemberID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MSurname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MFirstName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ClassID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Cname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c>
                  <a:txBody>
                    <a:bodyPr/>
                    <a:lstStyle/>
                    <a:p>
                      <a:pPr indent="0" lvl="0" marL="0" marR="0" rtl="0" algn="l">
                        <a:lnSpc>
                          <a:spcPct val="100000"/>
                        </a:lnSpc>
                        <a:spcBef>
                          <a:spcPts val="0"/>
                        </a:spcBef>
                        <a:spcAft>
                          <a:spcPts val="0"/>
                        </a:spcAft>
                        <a:buClr>
                          <a:srgbClr val="000000"/>
                        </a:buClr>
                        <a:buSzPts val="1600"/>
                        <a:buFont typeface="Arial"/>
                        <a:buNone/>
                      </a:pPr>
                      <a:r>
                        <a:rPr b="1" lang="en-GB" sz="1600" u="none" cap="none" strike="noStrike">
                          <a:latin typeface="Arial"/>
                          <a:ea typeface="Arial"/>
                          <a:cs typeface="Arial"/>
                          <a:sym typeface="Arial"/>
                        </a:rPr>
                        <a:t>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solidFill>
                      <a:srgbClr val="D68328"/>
                    </a:solidFill>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M12</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Sharpe</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Norman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Bunn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Martha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C100</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C115</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Pilates</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Cycling</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Wednesday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M16</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Jones</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Polly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C103</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Zumba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Monday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r h="203200">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M18</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Jolly</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Brian</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C114</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Yoga</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lang="en-GB" sz="1600" u="none" cap="none" strike="noStrike">
                          <a:latin typeface="Arial"/>
                          <a:ea typeface="Arial"/>
                          <a:cs typeface="Arial"/>
                          <a:sym typeface="Arial"/>
                        </a:rPr>
                        <a:t>Wed</a:t>
                      </a:r>
                      <a:endParaRPr sz="1400" u="none" cap="none" strike="noStrike"/>
                    </a:p>
                  </a:txBody>
                  <a:tcPr marT="45725" marB="45725" marR="91450" marL="91450">
                    <a:lnL cap="flat" cmpd="sng" w="12700">
                      <a:solidFill>
                        <a:srgbClr val="D68328"/>
                      </a:solidFill>
                      <a:prstDash val="solid"/>
                      <a:round/>
                      <a:headEnd len="sm" w="sm" type="none"/>
                      <a:tailEnd len="sm" w="sm" type="none"/>
                    </a:lnL>
                    <a:lnR cap="flat" cmpd="sng" w="12700">
                      <a:solidFill>
                        <a:srgbClr val="D68328"/>
                      </a:solidFill>
                      <a:prstDash val="solid"/>
                      <a:round/>
                      <a:headEnd len="sm" w="sm" type="none"/>
                      <a:tailEnd len="sm" w="sm" type="none"/>
                    </a:lnR>
                    <a:lnT cap="flat" cmpd="sng" w="12700">
                      <a:solidFill>
                        <a:srgbClr val="D68328"/>
                      </a:solidFill>
                      <a:prstDash val="solid"/>
                      <a:round/>
                      <a:headEnd len="sm" w="sm" type="none"/>
                      <a:tailEnd len="sm" w="sm" type="none"/>
                    </a:lnT>
                    <a:lnB cap="flat" cmpd="sng" w="12700">
                      <a:solidFill>
                        <a:srgbClr val="D68328"/>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8"/>
          <p:cNvSpPr txBox="1"/>
          <p:nvPr>
            <p:ph idx="1" type="body"/>
          </p:nvPr>
        </p:nvSpPr>
        <p:spPr>
          <a:xfrm>
            <a:off x="724280" y="906233"/>
            <a:ext cx="7816470" cy="670772"/>
          </a:xfrm>
          <a:prstGeom prst="rect">
            <a:avLst/>
          </a:prstGeom>
          <a:noFill/>
          <a:ln>
            <a:noFill/>
          </a:ln>
        </p:spPr>
        <p:txBody>
          <a:bodyPr anchorCtr="0" anchor="t" bIns="45700" lIns="0" spcFirstLastPara="1" rIns="91425" wrap="square" tIns="45700">
            <a:noAutofit/>
          </a:bodyPr>
          <a:lstStyle/>
          <a:p>
            <a:pPr indent="0" lvl="0" marL="0" rtl="0" algn="l">
              <a:lnSpc>
                <a:spcPct val="97500"/>
              </a:lnSpc>
              <a:spcBef>
                <a:spcPts val="0"/>
              </a:spcBef>
              <a:spcAft>
                <a:spcPts val="0"/>
              </a:spcAft>
              <a:buClr>
                <a:schemeClr val="dk1"/>
              </a:buClr>
              <a:buSzPts val="4000"/>
              <a:buNone/>
            </a:pPr>
            <a:r>
              <a:rPr lang="en-GB"/>
              <a:t>First normal form (1NF)</a:t>
            </a:r>
            <a:endParaRPr/>
          </a:p>
        </p:txBody>
      </p:sp>
      <p:sp>
        <p:nvSpPr>
          <p:cNvPr id="112" name="Google Shape;112;p18"/>
          <p:cNvSpPr txBox="1"/>
          <p:nvPr>
            <p:ph idx="2" type="body"/>
          </p:nvPr>
        </p:nvSpPr>
        <p:spPr>
          <a:xfrm>
            <a:off x="724280" y="1704180"/>
            <a:ext cx="7797230" cy="3526188"/>
          </a:xfrm>
          <a:prstGeom prst="rect">
            <a:avLst/>
          </a:prstGeom>
          <a:noFill/>
          <a:ln>
            <a:noFill/>
          </a:ln>
        </p:spPr>
        <p:txBody>
          <a:bodyPr anchorCtr="0" anchor="t" bIns="45700" lIns="0" spcFirstLastPara="1" rIns="91425" wrap="square" tIns="0">
            <a:noAutofit/>
          </a:bodyPr>
          <a:lstStyle/>
          <a:p>
            <a:pPr indent="-271463" lvl="0" marL="271463" rtl="0" algn="l">
              <a:lnSpc>
                <a:spcPct val="100000"/>
              </a:lnSpc>
              <a:spcBef>
                <a:spcPts val="0"/>
              </a:spcBef>
              <a:spcAft>
                <a:spcPts val="0"/>
              </a:spcAft>
              <a:buClr>
                <a:srgbClr val="FF0000"/>
              </a:buClr>
              <a:buSzPts val="2500"/>
              <a:buFont typeface="Arial"/>
              <a:buChar char="•"/>
            </a:pPr>
            <a:r>
              <a:rPr lang="en-GB">
                <a:solidFill>
                  <a:srgbClr val="FF0000"/>
                </a:solidFill>
              </a:rPr>
              <a:t>No</a:t>
            </a:r>
            <a:r>
              <a:rPr lang="en-GB"/>
              <a:t> – the table contains repeating groups of attributes</a:t>
            </a:r>
            <a:endParaRPr/>
          </a:p>
          <a:p>
            <a:pPr indent="-271463" lvl="0" marL="271463" rtl="0" algn="l">
              <a:lnSpc>
                <a:spcPct val="100000"/>
              </a:lnSpc>
              <a:spcBef>
                <a:spcPts val="1400"/>
              </a:spcBef>
              <a:spcAft>
                <a:spcPts val="0"/>
              </a:spcAft>
              <a:buClr>
                <a:schemeClr val="dk1"/>
              </a:buClr>
              <a:buSzPts val="2500"/>
              <a:buFont typeface="Arial"/>
              <a:buChar char="•"/>
            </a:pPr>
            <a:r>
              <a:rPr lang="en-GB"/>
              <a:t>the problem here is that the entities Member and Class are linked in a many-to-many relationship</a:t>
            </a:r>
            <a:endParaRPr>
              <a:solidFill>
                <a:srgbClr val="D68328"/>
              </a:solidFill>
            </a:endParaRPr>
          </a:p>
          <a:p>
            <a:pPr indent="-112713" lvl="0" marL="271463" rtl="0" algn="l">
              <a:lnSpc>
                <a:spcPct val="100000"/>
              </a:lnSpc>
              <a:spcBef>
                <a:spcPts val="1400"/>
              </a:spcBef>
              <a:spcAft>
                <a:spcPts val="0"/>
              </a:spcAft>
              <a:buClr>
                <a:schemeClr val="dk1"/>
              </a:buClr>
              <a:buSzPts val="2500"/>
              <a:buFont typeface="Arial"/>
              <a:buNone/>
            </a:pPr>
            <a:r>
              <a:t/>
            </a:r>
            <a:endParaRPr>
              <a:solidFill>
                <a:srgbClr val="D68328"/>
              </a:solidFill>
            </a:endParaRPr>
          </a:p>
          <a:p>
            <a:pPr indent="0" lvl="0" marL="0" rtl="0" algn="l">
              <a:lnSpc>
                <a:spcPct val="100000"/>
              </a:lnSpc>
              <a:spcBef>
                <a:spcPts val="1400"/>
              </a:spcBef>
              <a:spcAft>
                <a:spcPts val="0"/>
              </a:spcAft>
              <a:buClr>
                <a:schemeClr val="dk1"/>
              </a:buClr>
              <a:buSzPts val="2500"/>
              <a:buNone/>
            </a:pPr>
            <a:r>
              <a:t/>
            </a:r>
            <a:endParaRPr/>
          </a:p>
          <a:p>
            <a:pPr indent="-112713" lvl="0" marL="271463" rtl="0" algn="l">
              <a:lnSpc>
                <a:spcPct val="100000"/>
              </a:lnSpc>
              <a:spcBef>
                <a:spcPts val="1400"/>
              </a:spcBef>
              <a:spcAft>
                <a:spcPts val="0"/>
              </a:spcAft>
              <a:buClr>
                <a:schemeClr val="dk1"/>
              </a:buClr>
              <a:buSzPts val="2500"/>
              <a:buFont typeface="Arial"/>
              <a:buNone/>
            </a:pPr>
            <a:r>
              <a:t/>
            </a:r>
            <a:endParaRPr/>
          </a:p>
        </p:txBody>
      </p:sp>
      <p:pic>
        <p:nvPicPr>
          <p:cNvPr descr="C:\Users\Rob\AppData\Roaming\PixelMetrics\CaptureWiz\Temp\19.png" id="113" name="Google Shape;113;p18"/>
          <p:cNvPicPr preferRelativeResize="0"/>
          <p:nvPr/>
        </p:nvPicPr>
        <p:blipFill rotWithShape="1">
          <a:blip r:embed="rId3">
            <a:alphaModFix/>
          </a:blip>
          <a:srcRect b="0" l="0" r="0" t="0"/>
          <a:stretch/>
        </p:blipFill>
        <p:spPr>
          <a:xfrm>
            <a:off x="1001298" y="3785616"/>
            <a:ext cx="6877432" cy="117388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Unit 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