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6" r:id="rId5"/>
    <p:sldId id="268" r:id="rId6"/>
    <p:sldId id="279" r:id="rId7"/>
    <p:sldId id="270" r:id="rId8"/>
    <p:sldId id="280" r:id="rId9"/>
    <p:sldId id="272" r:id="rId10"/>
    <p:sldId id="273" r:id="rId11"/>
    <p:sldId id="274" r:id="rId12"/>
    <p:sldId id="275" r:id="rId13"/>
    <p:sldId id="276" r:id="rId14"/>
    <p:sldId id="277" r:id="rId15"/>
    <p:sldId id="281" r:id="rId16"/>
    <p:sldId id="28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274" autoAdjust="0"/>
  </p:normalViewPr>
  <p:slideViewPr>
    <p:cSldViewPr snapToGrid="0" showGuides="1">
      <p:cViewPr varScale="1">
        <p:scale>
          <a:sx n="59" d="100"/>
          <a:sy n="59" d="100"/>
        </p:scale>
        <p:origin x="84" y="115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19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2A5B2-8064-4382-9E31-9E46E0F5B2C3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2FEE5-93F6-4794-9247-D82E88608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20.09.2021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yanair.com/gb/en/plan-trip/travel-extras/priority-boardin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star.com/uk-en/travel-info/travel-planning/travel-classes/business-premier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b8f00e98e4_1_6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Recap last couple of sessions: CONVENIENCE &amp; TIMINGS - today SERVICES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outcome C so far...</a:t>
            </a:r>
            <a:endParaRPr/>
          </a:p>
        </p:txBody>
      </p:sp>
      <p:sp>
        <p:nvSpPr>
          <p:cNvPr id="129" name="Google Shape;129;gb8f00e98e4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6173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0" name="Google Shape;170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Generally food, snacks, drinks</a:t>
            </a:r>
            <a:endParaRPr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More legroom,</a:t>
            </a:r>
            <a:endParaRPr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Comfier seats - better seat </a:t>
            </a:r>
            <a:r>
              <a:rPr lang="en-US"/>
              <a:t>“pitch”</a:t>
            </a:r>
            <a:endParaRPr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Reclining seats into beds</a:t>
            </a:r>
            <a:endParaRPr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Better standard of service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Higher baggage allowance</a:t>
            </a:r>
            <a:endParaRPr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Free access to airport lounge, some airlines offer complimentary transfer from home if within so many miles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45064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8f0287e3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b8f0287e32_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1705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</a:t>
            </a:r>
            <a:r>
              <a:rPr lang="en-US" u="sng">
                <a:solidFill>
                  <a:schemeClr val="hlink"/>
                </a:solidFill>
                <a:hlinkClick r:id="rId3"/>
              </a:rPr>
              <a:t>://www.ryanair.com/gb/en/plan-trip/trave</a:t>
            </a:r>
            <a:r>
              <a:rPr lang="en-US" u="sng">
                <a:solidFill>
                  <a:schemeClr val="hlink"/>
                </a:solidFill>
                <a:hlinkClick r:id="rId3"/>
              </a:rPr>
              <a:t>l-</a:t>
            </a:r>
            <a:r>
              <a:rPr lang="en-US" u="sng">
                <a:solidFill>
                  <a:schemeClr val="hlink"/>
                </a:solidFill>
                <a:hlinkClick r:id="rId3"/>
              </a:rPr>
              <a:t>extras/priority-boarding</a:t>
            </a:r>
            <a:r>
              <a:rPr lang="en-US"/>
              <a:t> - discussion point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053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9279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https://www.eurostar.com/uk-en/travel-info/travel-planning/travel-classes/business-premier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8484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b8f0287e3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b8f0287e32_0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9465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b8f0287e3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b8f0287e32_0_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Class to share any experiences they have had? Can you recall anything you may have seen on TV or in a film?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91794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August Bergqvist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Phone: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678 555-0128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BERGQVIST@EXAMPLE.COM</a:t>
            </a:r>
          </a:p>
        </p:txBody>
      </p:sp>
      <p:sp>
        <p:nvSpPr>
          <p:cNvPr id="3" name="Graphic 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3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Graphic 19">
            <a:extLst>
              <a:ext uri="{FF2B5EF4-FFF2-40B4-BE49-F238E27FC236}">
                <a16:creationId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7046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Fact">
  <p:cSld name="Big Fact">
    <p:bg>
      <p:bgPr>
        <a:solidFill>
          <a:srgbClr val="FFC617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609600" y="1167312"/>
            <a:ext cx="10972800" cy="380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228600" lvl="0" indent="-11430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0"/>
              <a:buFont typeface="Arial"/>
              <a:buNone/>
              <a:defRPr sz="25000" b="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11430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0"/>
              <a:buFont typeface="Arial"/>
              <a:buNone/>
              <a:defRPr sz="25000" b="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lvl="2" indent="-11430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0"/>
              <a:buFont typeface="Arial"/>
              <a:buNone/>
              <a:defRPr sz="25000" b="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lvl="3" indent="-11430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0"/>
              <a:buFont typeface="Arial"/>
              <a:buNone/>
              <a:defRPr sz="25000" b="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lvl="4" indent="-11430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0"/>
              <a:buFont typeface="Arial"/>
              <a:buNone/>
              <a:defRPr sz="25000" b="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257175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4500"/>
              <a:buChar char="-"/>
              <a:defRPr/>
            </a:lvl6pPr>
            <a:lvl7pPr marL="1600200" lvl="6" indent="-257175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4500"/>
              <a:buChar char="-"/>
              <a:defRPr/>
            </a:lvl7pPr>
            <a:lvl8pPr marL="1828800" lvl="7" indent="-257175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4500"/>
              <a:buChar char="-"/>
              <a:defRPr/>
            </a:lvl8pPr>
            <a:lvl9pPr marL="2057400" lvl="8" indent="-257175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4500"/>
              <a:buChar char="-"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2"/>
          </p:nvPr>
        </p:nvSpPr>
        <p:spPr>
          <a:xfrm>
            <a:off x="609600" y="4718050"/>
            <a:ext cx="10972800" cy="31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228600" lvl="0" indent="-1143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roxima Nova Extrabold"/>
              <a:buNone/>
              <a:defRPr sz="1600" b="0" cap="none">
                <a:solidFill>
                  <a:srgbClr val="000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marL="457200" lvl="1" indent="-257175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4500"/>
              <a:buChar char="-"/>
              <a:defRPr/>
            </a:lvl2pPr>
            <a:lvl3pPr marL="685800" lvl="2" indent="-257175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4500"/>
              <a:buChar char="-"/>
              <a:defRPr/>
            </a:lvl3pPr>
            <a:lvl4pPr marL="914400" lvl="3" indent="-257175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4500"/>
              <a:buChar char="-"/>
              <a:defRPr/>
            </a:lvl4pPr>
            <a:lvl5pPr marL="1143000" lvl="4" indent="-257175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4500"/>
              <a:buChar char="-"/>
              <a:defRPr/>
            </a:lvl5pPr>
            <a:lvl6pPr marL="1371600" lvl="5" indent="-257175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4500"/>
              <a:buChar char="-"/>
              <a:defRPr/>
            </a:lvl6pPr>
            <a:lvl7pPr marL="1600200" lvl="6" indent="-257175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4500"/>
              <a:buChar char="-"/>
              <a:defRPr/>
            </a:lvl7pPr>
            <a:lvl8pPr marL="1828800" lvl="7" indent="-257175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4500"/>
              <a:buChar char="-"/>
              <a:defRPr/>
            </a:lvl8pPr>
            <a:lvl9pPr marL="2057400" lvl="8" indent="-257175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4500"/>
              <a:buChar char="-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11811000" y="6540500"/>
            <a:ext cx="168364" cy="206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0" lvl="0" indent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  <a:defRPr sz="900" b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lvl="1" indent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  <a:defRPr sz="900" b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lvl="2" indent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  <a:defRPr sz="900" b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lvl="3" indent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  <a:defRPr sz="900" b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lvl="4" indent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  <a:defRPr sz="900" b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lvl="5" indent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  <a:defRPr sz="900" b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lvl="6" indent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  <a:defRPr sz="900" b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lvl="7" indent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  <a:defRPr sz="900" b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lvl="8" indent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  <a:defRPr sz="900" b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95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 type="tx">
  <p:cSld name="Title, Bullets &amp; Phot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>
            <a:spLocks noGrp="1"/>
          </p:cNvSpPr>
          <p:nvPr>
            <p:ph type="pic" idx="2"/>
          </p:nvPr>
        </p:nvSpPr>
        <p:spPr>
          <a:xfrm>
            <a:off x="5386378" y="1928813"/>
            <a:ext cx="5547379" cy="4931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650"/>
              </a:spcBef>
              <a:spcAft>
                <a:spcPts val="0"/>
              </a:spcAft>
              <a:buClr>
                <a:srgbClr val="535353"/>
              </a:buClr>
              <a:buSzPts val="4264"/>
              <a:buFont typeface="Gill Sans"/>
              <a:buChar char="•"/>
              <a:defRPr sz="2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2650"/>
              </a:spcBef>
              <a:spcAft>
                <a:spcPts val="0"/>
              </a:spcAft>
              <a:buClr>
                <a:srgbClr val="535353"/>
              </a:buClr>
              <a:buSzPts val="4264"/>
              <a:buFont typeface="Gill Sans"/>
              <a:buChar char="•"/>
              <a:defRPr sz="2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2650"/>
              </a:spcBef>
              <a:spcAft>
                <a:spcPts val="0"/>
              </a:spcAft>
              <a:buClr>
                <a:srgbClr val="535353"/>
              </a:buClr>
              <a:buSzPts val="4264"/>
              <a:buFont typeface="Gill Sans"/>
              <a:buChar char="•"/>
              <a:defRPr sz="2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2650"/>
              </a:spcBef>
              <a:spcAft>
                <a:spcPts val="0"/>
              </a:spcAft>
              <a:buClr>
                <a:srgbClr val="535353"/>
              </a:buClr>
              <a:buSzPts val="4264"/>
              <a:buFont typeface="Gill Sans"/>
              <a:buChar char="•"/>
              <a:defRPr sz="2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2650"/>
              </a:spcBef>
              <a:spcAft>
                <a:spcPts val="0"/>
              </a:spcAft>
              <a:buClr>
                <a:srgbClr val="535353"/>
              </a:buClr>
              <a:buSzPts val="4264"/>
              <a:buFont typeface="Gill Sans"/>
              <a:buChar char="•"/>
              <a:defRPr sz="2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2650"/>
              </a:spcBef>
              <a:spcAft>
                <a:spcPts val="0"/>
              </a:spcAft>
              <a:buClr>
                <a:srgbClr val="535353"/>
              </a:buClr>
              <a:buSzPts val="4264"/>
              <a:buFont typeface="Gill Sans"/>
              <a:buChar char="•"/>
              <a:defRPr sz="2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2650"/>
              </a:spcBef>
              <a:spcAft>
                <a:spcPts val="0"/>
              </a:spcAft>
              <a:buClr>
                <a:srgbClr val="535353"/>
              </a:buClr>
              <a:buSzPts val="4264"/>
              <a:buFont typeface="Gill Sans"/>
              <a:buChar char="•"/>
              <a:defRPr sz="2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2650"/>
              </a:spcBef>
              <a:spcAft>
                <a:spcPts val="0"/>
              </a:spcAft>
              <a:buClr>
                <a:srgbClr val="535353"/>
              </a:buClr>
              <a:buSzPts val="4264"/>
              <a:buFont typeface="Gill Sans"/>
              <a:buChar char="•"/>
              <a:defRPr sz="2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2650"/>
              </a:spcBef>
              <a:spcAft>
                <a:spcPts val="0"/>
              </a:spcAft>
              <a:buClr>
                <a:srgbClr val="535353"/>
              </a:buClr>
              <a:buSzPts val="4264"/>
              <a:buFont typeface="Gill Sans"/>
              <a:buChar char="•"/>
              <a:defRPr sz="2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774031" y="178593"/>
            <a:ext cx="8643938" cy="171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1774031" y="1919883"/>
            <a:ext cx="4143376" cy="4429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lvl1pPr marL="228600" lvl="0" indent="-161163" algn="l">
              <a:lnSpc>
                <a:spcPct val="100000"/>
              </a:lnSpc>
              <a:spcBef>
                <a:spcPts val="2650"/>
              </a:spcBef>
              <a:spcAft>
                <a:spcPts val="0"/>
              </a:spcAft>
              <a:buClr>
                <a:srgbClr val="535353"/>
              </a:buClr>
              <a:buSzPts val="1476"/>
              <a:buChar char="•"/>
              <a:defRPr/>
            </a:lvl1pPr>
            <a:lvl2pPr marL="457200" lvl="1" indent="-161163" algn="l">
              <a:lnSpc>
                <a:spcPct val="100000"/>
              </a:lnSpc>
              <a:spcBef>
                <a:spcPts val="2650"/>
              </a:spcBef>
              <a:spcAft>
                <a:spcPts val="0"/>
              </a:spcAft>
              <a:buClr>
                <a:srgbClr val="535353"/>
              </a:buClr>
              <a:buSzPts val="1476"/>
              <a:buChar char="•"/>
              <a:defRPr/>
            </a:lvl2pPr>
            <a:lvl3pPr marL="685800" lvl="2" indent="-161163" algn="l">
              <a:lnSpc>
                <a:spcPct val="100000"/>
              </a:lnSpc>
              <a:spcBef>
                <a:spcPts val="2650"/>
              </a:spcBef>
              <a:spcAft>
                <a:spcPts val="0"/>
              </a:spcAft>
              <a:buClr>
                <a:srgbClr val="535353"/>
              </a:buClr>
              <a:buSzPts val="1476"/>
              <a:buChar char="•"/>
              <a:defRPr/>
            </a:lvl3pPr>
            <a:lvl4pPr marL="914400" lvl="3" indent="-161163" algn="l">
              <a:lnSpc>
                <a:spcPct val="100000"/>
              </a:lnSpc>
              <a:spcBef>
                <a:spcPts val="2650"/>
              </a:spcBef>
              <a:spcAft>
                <a:spcPts val="0"/>
              </a:spcAft>
              <a:buClr>
                <a:srgbClr val="535353"/>
              </a:buClr>
              <a:buSzPts val="1476"/>
              <a:buChar char="•"/>
              <a:defRPr/>
            </a:lvl4pPr>
            <a:lvl5pPr marL="1143000" lvl="4" indent="-161163" algn="l">
              <a:lnSpc>
                <a:spcPct val="100000"/>
              </a:lnSpc>
              <a:spcBef>
                <a:spcPts val="2650"/>
              </a:spcBef>
              <a:spcAft>
                <a:spcPts val="0"/>
              </a:spcAft>
              <a:buClr>
                <a:srgbClr val="535353"/>
              </a:buClr>
              <a:buSzPts val="1476"/>
              <a:buChar char="•"/>
              <a:defRPr/>
            </a:lvl5pPr>
            <a:lvl6pPr marL="1371600" lvl="5" indent="-161163" algn="l">
              <a:lnSpc>
                <a:spcPct val="100000"/>
              </a:lnSpc>
              <a:spcBef>
                <a:spcPts val="2650"/>
              </a:spcBef>
              <a:spcAft>
                <a:spcPts val="0"/>
              </a:spcAft>
              <a:buClr>
                <a:srgbClr val="535353"/>
              </a:buClr>
              <a:buSzPts val="1476"/>
              <a:buChar char="•"/>
              <a:defRPr/>
            </a:lvl6pPr>
            <a:lvl7pPr marL="1600200" lvl="6" indent="-161163" algn="l">
              <a:lnSpc>
                <a:spcPct val="100000"/>
              </a:lnSpc>
              <a:spcBef>
                <a:spcPts val="2650"/>
              </a:spcBef>
              <a:spcAft>
                <a:spcPts val="0"/>
              </a:spcAft>
              <a:buClr>
                <a:srgbClr val="535353"/>
              </a:buClr>
              <a:buSzPts val="1476"/>
              <a:buChar char="•"/>
              <a:defRPr/>
            </a:lvl7pPr>
            <a:lvl8pPr marL="1828800" lvl="7" indent="-161163" algn="l">
              <a:lnSpc>
                <a:spcPct val="100000"/>
              </a:lnSpc>
              <a:spcBef>
                <a:spcPts val="2650"/>
              </a:spcBef>
              <a:spcAft>
                <a:spcPts val="0"/>
              </a:spcAft>
              <a:buClr>
                <a:srgbClr val="535353"/>
              </a:buClr>
              <a:buSzPts val="1476"/>
              <a:buChar char="•"/>
              <a:defRPr/>
            </a:lvl8pPr>
            <a:lvl9pPr marL="2057400" lvl="8" indent="-161163" algn="l">
              <a:lnSpc>
                <a:spcPct val="100000"/>
              </a:lnSpc>
              <a:spcBef>
                <a:spcPts val="2650"/>
              </a:spcBef>
              <a:spcAft>
                <a:spcPts val="0"/>
              </a:spcAft>
              <a:buClr>
                <a:srgbClr val="535353"/>
              </a:buClr>
              <a:buSzPts val="1476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5976441" y="6519466"/>
            <a:ext cx="230188" cy="24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12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12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12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12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12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12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12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12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1200"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76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416969" y="4000500"/>
            <a:ext cx="7358063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228600" lvl="0" indent="-114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800"/>
              <a:buFont typeface="Gill Sans"/>
              <a:buNone/>
              <a:defRPr sz="1900"/>
            </a:lvl1pPr>
            <a:lvl2pPr marL="457200" lvl="1" indent="-161163" algn="l">
              <a:lnSpc>
                <a:spcPct val="100000"/>
              </a:lnSpc>
              <a:spcBef>
                <a:spcPts val="2650"/>
              </a:spcBef>
              <a:spcAft>
                <a:spcPts val="0"/>
              </a:spcAft>
              <a:buClr>
                <a:srgbClr val="535353"/>
              </a:buClr>
              <a:buSzPts val="1476"/>
              <a:buChar char="•"/>
              <a:defRPr/>
            </a:lvl2pPr>
            <a:lvl3pPr marL="685800" lvl="2" indent="-161163" algn="l">
              <a:lnSpc>
                <a:spcPct val="100000"/>
              </a:lnSpc>
              <a:spcBef>
                <a:spcPts val="2650"/>
              </a:spcBef>
              <a:spcAft>
                <a:spcPts val="0"/>
              </a:spcAft>
              <a:buClr>
                <a:srgbClr val="535353"/>
              </a:buClr>
              <a:buSzPts val="1476"/>
              <a:buChar char="•"/>
              <a:defRPr/>
            </a:lvl3pPr>
            <a:lvl4pPr marL="914400" lvl="3" indent="-161163" algn="l">
              <a:lnSpc>
                <a:spcPct val="100000"/>
              </a:lnSpc>
              <a:spcBef>
                <a:spcPts val="2650"/>
              </a:spcBef>
              <a:spcAft>
                <a:spcPts val="0"/>
              </a:spcAft>
              <a:buClr>
                <a:srgbClr val="535353"/>
              </a:buClr>
              <a:buSzPts val="1476"/>
              <a:buChar char="•"/>
              <a:defRPr/>
            </a:lvl4pPr>
            <a:lvl5pPr marL="1143000" lvl="4" indent="-161163" algn="l">
              <a:lnSpc>
                <a:spcPct val="100000"/>
              </a:lnSpc>
              <a:spcBef>
                <a:spcPts val="2650"/>
              </a:spcBef>
              <a:spcAft>
                <a:spcPts val="0"/>
              </a:spcAft>
              <a:buClr>
                <a:srgbClr val="535353"/>
              </a:buClr>
              <a:buSzPts val="1476"/>
              <a:buChar char="•"/>
              <a:defRPr/>
            </a:lvl5pPr>
            <a:lvl6pPr marL="1371600" lvl="5" indent="-161163" algn="l">
              <a:lnSpc>
                <a:spcPct val="100000"/>
              </a:lnSpc>
              <a:spcBef>
                <a:spcPts val="2650"/>
              </a:spcBef>
              <a:spcAft>
                <a:spcPts val="0"/>
              </a:spcAft>
              <a:buClr>
                <a:srgbClr val="535353"/>
              </a:buClr>
              <a:buSzPts val="1476"/>
              <a:buChar char="•"/>
              <a:defRPr/>
            </a:lvl6pPr>
            <a:lvl7pPr marL="1600200" lvl="6" indent="-161163" algn="l">
              <a:lnSpc>
                <a:spcPct val="100000"/>
              </a:lnSpc>
              <a:spcBef>
                <a:spcPts val="2650"/>
              </a:spcBef>
              <a:spcAft>
                <a:spcPts val="0"/>
              </a:spcAft>
              <a:buClr>
                <a:srgbClr val="535353"/>
              </a:buClr>
              <a:buSzPts val="1476"/>
              <a:buChar char="•"/>
              <a:defRPr/>
            </a:lvl7pPr>
            <a:lvl8pPr marL="1828800" lvl="7" indent="-161163" algn="l">
              <a:lnSpc>
                <a:spcPct val="100000"/>
              </a:lnSpc>
              <a:spcBef>
                <a:spcPts val="2650"/>
              </a:spcBef>
              <a:spcAft>
                <a:spcPts val="0"/>
              </a:spcAft>
              <a:buClr>
                <a:srgbClr val="535353"/>
              </a:buClr>
              <a:buSzPts val="1476"/>
              <a:buChar char="•"/>
              <a:defRPr/>
            </a:lvl8pPr>
            <a:lvl9pPr marL="2057400" lvl="8" indent="-161163" algn="l">
              <a:lnSpc>
                <a:spcPct val="100000"/>
              </a:lnSpc>
              <a:spcBef>
                <a:spcPts val="2650"/>
              </a:spcBef>
              <a:spcAft>
                <a:spcPts val="0"/>
              </a:spcAft>
              <a:buClr>
                <a:srgbClr val="535353"/>
              </a:buClr>
              <a:buSzPts val="1476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2416969" y="2919115"/>
            <a:ext cx="7358063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lvl1pPr marL="228600" lvl="0" indent="-114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800"/>
              <a:buNone/>
              <a:defRPr/>
            </a:lvl1pPr>
            <a:lvl2pPr marL="457200" lvl="1" indent="-161163" algn="l">
              <a:lnSpc>
                <a:spcPct val="100000"/>
              </a:lnSpc>
              <a:spcBef>
                <a:spcPts val="2650"/>
              </a:spcBef>
              <a:spcAft>
                <a:spcPts val="0"/>
              </a:spcAft>
              <a:buClr>
                <a:srgbClr val="535353"/>
              </a:buClr>
              <a:buSzPts val="1476"/>
              <a:buChar char="•"/>
              <a:defRPr/>
            </a:lvl2pPr>
            <a:lvl3pPr marL="685800" lvl="2" indent="-161163" algn="l">
              <a:lnSpc>
                <a:spcPct val="100000"/>
              </a:lnSpc>
              <a:spcBef>
                <a:spcPts val="2650"/>
              </a:spcBef>
              <a:spcAft>
                <a:spcPts val="0"/>
              </a:spcAft>
              <a:buClr>
                <a:srgbClr val="535353"/>
              </a:buClr>
              <a:buSzPts val="1476"/>
              <a:buChar char="•"/>
              <a:defRPr/>
            </a:lvl3pPr>
            <a:lvl4pPr marL="914400" lvl="3" indent="-161163" algn="l">
              <a:lnSpc>
                <a:spcPct val="100000"/>
              </a:lnSpc>
              <a:spcBef>
                <a:spcPts val="2650"/>
              </a:spcBef>
              <a:spcAft>
                <a:spcPts val="0"/>
              </a:spcAft>
              <a:buClr>
                <a:srgbClr val="535353"/>
              </a:buClr>
              <a:buSzPts val="1476"/>
              <a:buChar char="•"/>
              <a:defRPr/>
            </a:lvl4pPr>
            <a:lvl5pPr marL="1143000" lvl="4" indent="-161163" algn="l">
              <a:lnSpc>
                <a:spcPct val="100000"/>
              </a:lnSpc>
              <a:spcBef>
                <a:spcPts val="2650"/>
              </a:spcBef>
              <a:spcAft>
                <a:spcPts val="0"/>
              </a:spcAft>
              <a:buClr>
                <a:srgbClr val="535353"/>
              </a:buClr>
              <a:buSzPts val="1476"/>
              <a:buChar char="•"/>
              <a:defRPr/>
            </a:lvl5pPr>
            <a:lvl6pPr marL="1371600" lvl="5" indent="-161163" algn="l">
              <a:lnSpc>
                <a:spcPct val="100000"/>
              </a:lnSpc>
              <a:spcBef>
                <a:spcPts val="2650"/>
              </a:spcBef>
              <a:spcAft>
                <a:spcPts val="0"/>
              </a:spcAft>
              <a:buClr>
                <a:srgbClr val="535353"/>
              </a:buClr>
              <a:buSzPts val="1476"/>
              <a:buChar char="•"/>
              <a:defRPr/>
            </a:lvl6pPr>
            <a:lvl7pPr marL="1600200" lvl="6" indent="-161163" algn="l">
              <a:lnSpc>
                <a:spcPct val="100000"/>
              </a:lnSpc>
              <a:spcBef>
                <a:spcPts val="2650"/>
              </a:spcBef>
              <a:spcAft>
                <a:spcPts val="0"/>
              </a:spcAft>
              <a:buClr>
                <a:srgbClr val="535353"/>
              </a:buClr>
              <a:buSzPts val="1476"/>
              <a:buChar char="•"/>
              <a:defRPr/>
            </a:lvl7pPr>
            <a:lvl8pPr marL="1828800" lvl="7" indent="-161163" algn="l">
              <a:lnSpc>
                <a:spcPct val="100000"/>
              </a:lnSpc>
              <a:spcBef>
                <a:spcPts val="2650"/>
              </a:spcBef>
              <a:spcAft>
                <a:spcPts val="0"/>
              </a:spcAft>
              <a:buClr>
                <a:srgbClr val="535353"/>
              </a:buClr>
              <a:buSzPts val="1476"/>
              <a:buChar char="•"/>
              <a:defRPr/>
            </a:lvl8pPr>
            <a:lvl9pPr marL="2057400" lvl="8" indent="-161163" algn="l">
              <a:lnSpc>
                <a:spcPct val="100000"/>
              </a:lnSpc>
              <a:spcBef>
                <a:spcPts val="2650"/>
              </a:spcBef>
              <a:spcAft>
                <a:spcPts val="0"/>
              </a:spcAft>
              <a:buClr>
                <a:srgbClr val="535353"/>
              </a:buClr>
              <a:buSzPts val="1476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5976441" y="6519466"/>
            <a:ext cx="230188" cy="24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12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12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12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12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12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12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12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12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1200"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33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774031" y="178593"/>
            <a:ext cx="8643938" cy="171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774031" y="1919883"/>
            <a:ext cx="8643938" cy="4429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lvl1pPr marL="228600" lvl="0" indent="-280924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535353"/>
              </a:buClr>
              <a:buSzPts val="5248"/>
              <a:buFont typeface="Gill Sans"/>
              <a:buChar char="•"/>
              <a:defRPr sz="3200"/>
            </a:lvl1pPr>
            <a:lvl2pPr marL="457200" lvl="1" indent="-280924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535353"/>
              </a:buClr>
              <a:buSzPts val="5248"/>
              <a:buFont typeface="Gill Sans"/>
              <a:buChar char="•"/>
              <a:defRPr sz="3200"/>
            </a:lvl2pPr>
            <a:lvl3pPr marL="685800" lvl="2" indent="-280924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535353"/>
              </a:buClr>
              <a:buSzPts val="5248"/>
              <a:buFont typeface="Gill Sans"/>
              <a:buChar char="•"/>
              <a:defRPr sz="3200"/>
            </a:lvl3pPr>
            <a:lvl4pPr marL="914400" lvl="3" indent="-280924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535353"/>
              </a:buClr>
              <a:buSzPts val="5248"/>
              <a:buFont typeface="Gill Sans"/>
              <a:buChar char="•"/>
              <a:defRPr sz="3200"/>
            </a:lvl4pPr>
            <a:lvl5pPr marL="1143000" lvl="4" indent="-280924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535353"/>
              </a:buClr>
              <a:buSzPts val="5248"/>
              <a:buFont typeface="Gill Sans"/>
              <a:buChar char="•"/>
              <a:defRPr sz="3200"/>
            </a:lvl5pPr>
            <a:lvl6pPr marL="1371600" lvl="5" indent="-161163" algn="l">
              <a:lnSpc>
                <a:spcPct val="100000"/>
              </a:lnSpc>
              <a:spcBef>
                <a:spcPts val="2650"/>
              </a:spcBef>
              <a:spcAft>
                <a:spcPts val="0"/>
              </a:spcAft>
              <a:buClr>
                <a:srgbClr val="535353"/>
              </a:buClr>
              <a:buSzPts val="1476"/>
              <a:buChar char="•"/>
              <a:defRPr/>
            </a:lvl6pPr>
            <a:lvl7pPr marL="1600200" lvl="6" indent="-161163" algn="l">
              <a:lnSpc>
                <a:spcPct val="100000"/>
              </a:lnSpc>
              <a:spcBef>
                <a:spcPts val="2650"/>
              </a:spcBef>
              <a:spcAft>
                <a:spcPts val="0"/>
              </a:spcAft>
              <a:buClr>
                <a:srgbClr val="535353"/>
              </a:buClr>
              <a:buSzPts val="1476"/>
              <a:buChar char="•"/>
              <a:defRPr/>
            </a:lvl7pPr>
            <a:lvl8pPr marL="1828800" lvl="7" indent="-161163" algn="l">
              <a:lnSpc>
                <a:spcPct val="100000"/>
              </a:lnSpc>
              <a:spcBef>
                <a:spcPts val="2650"/>
              </a:spcBef>
              <a:spcAft>
                <a:spcPts val="0"/>
              </a:spcAft>
              <a:buClr>
                <a:srgbClr val="535353"/>
              </a:buClr>
              <a:buSzPts val="1476"/>
              <a:buChar char="•"/>
              <a:defRPr/>
            </a:lvl8pPr>
            <a:lvl9pPr marL="2057400" lvl="8" indent="-161163" algn="l">
              <a:lnSpc>
                <a:spcPct val="100000"/>
              </a:lnSpc>
              <a:spcBef>
                <a:spcPts val="2650"/>
              </a:spcBef>
              <a:spcAft>
                <a:spcPts val="0"/>
              </a:spcAft>
              <a:buClr>
                <a:srgbClr val="535353"/>
              </a:buClr>
              <a:buSzPts val="1476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5976441" y="6519466"/>
            <a:ext cx="230188" cy="24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12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12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12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12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12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12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12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12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Gill Sans"/>
              <a:buNone/>
              <a:defRPr sz="1200"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3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Graphic 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7" y="172667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2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86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3286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55960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30%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20%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19" name="Chart Placeholder 18">
            <a:extLst>
              <a:ext uri="{FF2B5EF4-FFF2-40B4-BE49-F238E27FC236}">
                <a16:creationId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0">
            <a:extLst>
              <a:ext uri="{FF2B5EF4-FFF2-40B4-BE49-F238E27FC236}">
                <a16:creationId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9" y="2267879"/>
            <a:ext cx="3016875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>
            <a:extLst>
              <a:ext uri="{FF2B5EF4-FFF2-40B4-BE49-F238E27FC236}">
                <a16:creationId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Graphic 12">
            <a:extLst>
              <a:ext uri="{FF2B5EF4-FFF2-40B4-BE49-F238E27FC236}">
                <a16:creationId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able Placeholder 17">
            <a:extLst>
              <a:ext uri="{FF2B5EF4-FFF2-40B4-BE49-F238E27FC236}">
                <a16:creationId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ru-RU" dirty="0"/>
          </a:p>
        </p:txBody>
      </p:sp>
      <p:grpSp>
        <p:nvGrpSpPr>
          <p:cNvPr id="45" name="Graphic 39">
            <a:extLst>
              <a:ext uri="{FF2B5EF4-FFF2-40B4-BE49-F238E27FC236}">
                <a16:creationId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4">
            <a:extLst>
              <a:ext uri="{FF2B5EF4-FFF2-40B4-BE49-F238E27FC236}">
                <a16:creationId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7819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2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7324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61" r:id="rId6"/>
    <p:sldLayoutId id="2147483662" r:id="rId7"/>
    <p:sldLayoutId id="2147483652" r:id="rId8"/>
    <p:sldLayoutId id="2147483663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64" r:id="rId18"/>
    <p:sldLayoutId id="2147483672" r:id="rId19"/>
    <p:sldLayoutId id="2147483676" r:id="rId20"/>
    <p:sldLayoutId id="2147483677" r:id="rId21"/>
    <p:sldLayoutId id="2147483678" r:id="rId22"/>
    <p:sldLayoutId id="2147483679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588" y="636821"/>
            <a:ext cx="5690680" cy="1517356"/>
          </a:xfrm>
        </p:spPr>
        <p:txBody>
          <a:bodyPr/>
          <a:lstStyle/>
          <a:p>
            <a:r>
              <a:rPr lang="en-US" sz="5400" dirty="0" smtClean="0"/>
              <a:t>Services and Level of Comfort</a:t>
            </a:r>
            <a:endParaRPr lang="ru-RU" sz="5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D6760C-D868-43F4-99FB-1B78C91F8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Learning Aim C1</a:t>
            </a:r>
            <a:endParaRPr lang="ru-RU" dirty="0"/>
          </a:p>
        </p:txBody>
      </p:sp>
      <p:pic>
        <p:nvPicPr>
          <p:cNvPr id="12" name="Picture Placeholder 11" descr="Beautiful cliff sea town on sunset">
            <a:extLst>
              <a:ext uri="{FF2B5EF4-FFF2-40B4-BE49-F238E27FC236}">
                <a16:creationId xmlns:a16="http://schemas.microsoft.com/office/drawing/2014/main" id="{A93ACF4C-E9B0-426E-B719-A441974AD9C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14573" r="421"/>
          <a:stretch/>
        </p:blipFill>
        <p:spPr>
          <a:xfrm>
            <a:off x="4614953" y="0"/>
            <a:ext cx="7585924" cy="5949573"/>
          </a:xfrm>
        </p:spPr>
      </p:pic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1774031" y="178594"/>
            <a:ext cx="8643900" cy="1714500"/>
          </a:xfrm>
          <a:prstGeom prst="rect">
            <a:avLst/>
          </a:prstGeom>
        </p:spPr>
        <p:txBody>
          <a:bodyPr spcFirstLastPara="1" vert="horz" wrap="square" lIns="35713" tIns="35713" rIns="35713" bIns="35713" rtlCol="0" anchor="ctr" anchorCtr="0">
            <a:noAutofit/>
          </a:bodyPr>
          <a:lstStyle/>
          <a:p>
            <a:r>
              <a:rPr lang="en-US"/>
              <a:t>Key term - </a:t>
            </a:r>
            <a:endParaRPr/>
          </a:p>
        </p:txBody>
      </p:sp>
      <p:sp>
        <p:nvSpPr>
          <p:cNvPr id="209" name="Google Shape;209;p39"/>
          <p:cNvSpPr txBox="1">
            <a:spLocks noGrp="1"/>
          </p:cNvSpPr>
          <p:nvPr>
            <p:ph type="body" idx="1"/>
          </p:nvPr>
        </p:nvSpPr>
        <p:spPr>
          <a:xfrm>
            <a:off x="1774031" y="1893094"/>
            <a:ext cx="8643900" cy="4429200"/>
          </a:xfrm>
          <a:prstGeom prst="rect">
            <a:avLst/>
          </a:prstGeom>
        </p:spPr>
        <p:txBody>
          <a:bodyPr spcFirstLastPara="1" vert="horz" wrap="square" lIns="35713" tIns="35713" rIns="35713" bIns="35713" rtlCol="0" anchor="ctr" anchorCtr="0">
            <a:noAutofit/>
          </a:bodyPr>
          <a:lstStyle/>
          <a:p>
            <a:pPr marL="0" indent="0">
              <a:buNone/>
            </a:pPr>
            <a:r>
              <a:rPr lang="en-US" b="1" dirty="0"/>
              <a:t>Supplement</a:t>
            </a:r>
            <a:r>
              <a:rPr lang="en-US" dirty="0"/>
              <a:t> - an amount of money paid for an additional service.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0380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0"/>
          <p:cNvSpPr txBox="1">
            <a:spLocks noGrp="1"/>
          </p:cNvSpPr>
          <p:nvPr>
            <p:ph type="title"/>
          </p:nvPr>
        </p:nvSpPr>
        <p:spPr>
          <a:xfrm>
            <a:off x="1774031" y="178594"/>
            <a:ext cx="8643900" cy="1714500"/>
          </a:xfrm>
          <a:prstGeom prst="rect">
            <a:avLst/>
          </a:prstGeom>
        </p:spPr>
        <p:txBody>
          <a:bodyPr spcFirstLastPara="1" vert="horz" wrap="square" lIns="35713" tIns="35713" rIns="35713" bIns="35713" rtlCol="0" anchor="ctr" anchorCtr="0">
            <a:noAutofit/>
          </a:bodyPr>
          <a:lstStyle/>
          <a:p>
            <a:r>
              <a:rPr lang="en-US"/>
              <a:t>In flight entertainment</a:t>
            </a:r>
            <a:endParaRPr/>
          </a:p>
        </p:txBody>
      </p:sp>
      <p:sp>
        <p:nvSpPr>
          <p:cNvPr id="215" name="Google Shape;215;p40"/>
          <p:cNvSpPr txBox="1">
            <a:spLocks noGrp="1"/>
          </p:cNvSpPr>
          <p:nvPr>
            <p:ph type="body" idx="1"/>
          </p:nvPr>
        </p:nvSpPr>
        <p:spPr>
          <a:xfrm>
            <a:off x="2018960" y="1625968"/>
            <a:ext cx="8643900" cy="4429200"/>
          </a:xfrm>
          <a:prstGeom prst="rect">
            <a:avLst/>
          </a:prstGeom>
        </p:spPr>
        <p:txBody>
          <a:bodyPr spcFirstLastPara="1" vert="horz" wrap="square" lIns="35713" tIns="35713" rIns="35713" bIns="35713" rtlCol="0" anchor="ctr" anchorCtr="0">
            <a:noAutofit/>
          </a:bodyPr>
          <a:lstStyle/>
          <a:p>
            <a:pPr marL="0" indent="0">
              <a:buNone/>
            </a:pPr>
            <a:r>
              <a:rPr lang="en-US" dirty="0"/>
              <a:t>Emirates (EK), in 2019 - were voted the best airline again, for in flight entertainment (IFE). They have won this award for the last 15 years! </a:t>
            </a:r>
            <a:endParaRPr dirty="0"/>
          </a:p>
          <a:p>
            <a:pPr marL="0" indent="0">
              <a:buNone/>
            </a:pPr>
            <a:r>
              <a:rPr lang="en-US" dirty="0"/>
              <a:t>Different airlines, different plane models, class of ticket booked and length of flight are all factors that need considering when it comes to IFE.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1717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344182"/>
              </p:ext>
            </p:extLst>
          </p:nvPr>
        </p:nvGraphicFramePr>
        <p:xfrm>
          <a:off x="838200" y="1825625"/>
          <a:ext cx="10515600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21429">
                  <a:extLst>
                    <a:ext uri="{9D8B030D-6E8A-4147-A177-3AD203B41FA5}">
                      <a16:colId xmlns:a16="http://schemas.microsoft.com/office/drawing/2014/main" val="964545480"/>
                    </a:ext>
                  </a:extLst>
                </a:gridCol>
                <a:gridCol w="7794171">
                  <a:extLst>
                    <a:ext uri="{9D8B030D-6E8A-4147-A177-3AD203B41FA5}">
                      <a16:colId xmlns:a16="http://schemas.microsoft.com/office/drawing/2014/main" val="1993258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Class of Service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Features and Facilities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572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Economy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408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Business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202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First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145517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59040"/>
            <a:ext cx="9050518" cy="9454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Homework Activity</a:t>
            </a:r>
            <a:br>
              <a:rPr lang="en-GB" dirty="0" smtClean="0"/>
            </a:br>
            <a:r>
              <a:rPr lang="en-GB" sz="2200" dirty="0"/>
              <a:t>Complete the table - What different features and facilities are offered on Emirates in each class of service?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441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13</a:t>
            </a:fld>
            <a:endParaRPr lang="ru-R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618163"/>
              </p:ext>
            </p:extLst>
          </p:nvPr>
        </p:nvGraphicFramePr>
        <p:xfrm>
          <a:off x="838200" y="1825625"/>
          <a:ext cx="10515600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52357">
                  <a:extLst>
                    <a:ext uri="{9D8B030D-6E8A-4147-A177-3AD203B41FA5}">
                      <a16:colId xmlns:a16="http://schemas.microsoft.com/office/drawing/2014/main" val="4050293487"/>
                    </a:ext>
                  </a:extLst>
                </a:gridCol>
                <a:gridCol w="5263243">
                  <a:extLst>
                    <a:ext uri="{9D8B030D-6E8A-4147-A177-3AD203B41FA5}">
                      <a16:colId xmlns:a16="http://schemas.microsoft.com/office/drawing/2014/main" val="1364919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Included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Extras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042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462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325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447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834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199381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>
                <a:gradFill>
                  <a:gsLst>
                    <a:gs pos="0">
                      <a:srgbClr val="008EDC"/>
                    </a:gs>
                    <a:gs pos="100000">
                      <a:srgbClr val="D30F64"/>
                    </a:gs>
                  </a:gsLst>
                  <a:lin ang="0" scaled="1"/>
                </a:gradFill>
              </a:rPr>
              <a:t>Homework </a:t>
            </a:r>
            <a:r>
              <a:rPr lang="en-GB" sz="3600" dirty="0" smtClean="0">
                <a:gradFill>
                  <a:gsLst>
                    <a:gs pos="0">
                      <a:srgbClr val="008EDC"/>
                    </a:gs>
                    <a:gs pos="100000">
                      <a:srgbClr val="D30F64"/>
                    </a:gs>
                  </a:gsLst>
                  <a:lin ang="0" scaled="1"/>
                </a:gradFill>
              </a:rPr>
              <a:t>Activity</a:t>
            </a:r>
            <a:r>
              <a:rPr lang="en-GB" sz="3600" dirty="0">
                <a:gradFill>
                  <a:gsLst>
                    <a:gs pos="0">
                      <a:srgbClr val="008EDC"/>
                    </a:gs>
                    <a:gs pos="100000">
                      <a:srgbClr val="D30F64"/>
                    </a:gs>
                  </a:gsLst>
                  <a:lin ang="0" scaled="1"/>
                </a:gradFill>
              </a:rPr>
              <a:t/>
            </a:r>
            <a:br>
              <a:rPr lang="en-GB" sz="3600" dirty="0">
                <a:gradFill>
                  <a:gsLst>
                    <a:gs pos="0">
                      <a:srgbClr val="008EDC"/>
                    </a:gs>
                    <a:gs pos="100000">
                      <a:srgbClr val="D30F64"/>
                    </a:gs>
                  </a:gsLst>
                  <a:lin ang="0" scaled="1"/>
                </a:gradFill>
              </a:rPr>
            </a:br>
            <a:r>
              <a:rPr lang="en-GB" sz="2000" dirty="0">
                <a:gradFill>
                  <a:gsLst>
                    <a:gs pos="0">
                      <a:srgbClr val="008EDC"/>
                    </a:gs>
                    <a:gs pos="100000">
                      <a:srgbClr val="D30F64"/>
                    </a:gs>
                  </a:gsLst>
                  <a:lin ang="0" scaled="1"/>
                </a:gradFill>
              </a:rPr>
              <a:t>Complete the table </a:t>
            </a:r>
            <a:r>
              <a:rPr lang="en-GB" sz="2000" dirty="0" smtClean="0">
                <a:gradFill>
                  <a:gsLst>
                    <a:gs pos="0">
                      <a:srgbClr val="008EDC"/>
                    </a:gs>
                    <a:gs pos="100000">
                      <a:srgbClr val="D30F64"/>
                    </a:gs>
                  </a:gsLst>
                  <a:lin ang="0" scaled="1"/>
                </a:gradFill>
              </a:rPr>
              <a:t>– What is included and what extras do you need to pay for on a Ryan Air flight?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662513"/>
              </p:ext>
            </p:extLst>
          </p:nvPr>
        </p:nvGraphicFramePr>
        <p:xfrm>
          <a:off x="838200" y="4380246"/>
          <a:ext cx="10515600" cy="208586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1096159867"/>
                    </a:ext>
                  </a:extLst>
                </a:gridCol>
              </a:tblGrid>
              <a:tr h="2085868">
                <a:tc>
                  <a:txBody>
                    <a:bodyPr/>
                    <a:lstStyle/>
                    <a:p>
                      <a:r>
                        <a:rPr lang="en-GB" dirty="0" smtClean="0"/>
                        <a:t>Evaluate the difference between service and comfort between the two different airlines to meet</a:t>
                      </a:r>
                      <a:r>
                        <a:rPr lang="en-GB" baseline="0" dirty="0" smtClean="0"/>
                        <a:t> the need of a business traveller.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792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030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"/>
          <p:cNvSpPr/>
          <p:nvPr/>
        </p:nvSpPr>
        <p:spPr>
          <a:xfrm>
            <a:off x="4989642" y="3504480"/>
            <a:ext cx="2068750" cy="635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ctr">
              <a:lnSpc>
                <a:spcPct val="120000"/>
              </a:lnSpc>
              <a:buClr>
                <a:srgbClr val="FFFFFF"/>
              </a:buClr>
              <a:buSzPts val="3000"/>
            </a:pPr>
            <a:r>
              <a:rPr lang="en-US" sz="15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CHOOSING A ROUTE</a:t>
            </a:r>
            <a:endParaRPr sz="900"/>
          </a:p>
        </p:txBody>
      </p:sp>
      <p:sp>
        <p:nvSpPr>
          <p:cNvPr id="132" name="Google Shape;132;p31"/>
          <p:cNvSpPr/>
          <p:nvPr/>
        </p:nvSpPr>
        <p:spPr>
          <a:xfrm>
            <a:off x="7682789" y="2633498"/>
            <a:ext cx="2068750" cy="635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ctr">
              <a:lnSpc>
                <a:spcPct val="120000"/>
              </a:lnSpc>
              <a:buClr>
                <a:srgbClr val="FFFFFF"/>
              </a:buClr>
              <a:buSzPts val="3000"/>
            </a:pPr>
            <a:r>
              <a:rPr lang="en-US" sz="15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SAFETY AND SECURITY</a:t>
            </a:r>
            <a:endParaRPr sz="900"/>
          </a:p>
        </p:txBody>
      </p:sp>
      <p:sp>
        <p:nvSpPr>
          <p:cNvPr id="133" name="Google Shape;133;p31"/>
          <p:cNvSpPr/>
          <p:nvPr/>
        </p:nvSpPr>
        <p:spPr>
          <a:xfrm>
            <a:off x="7130515" y="4808420"/>
            <a:ext cx="2068749" cy="635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ctr">
              <a:lnSpc>
                <a:spcPct val="120000"/>
              </a:lnSpc>
              <a:buClr>
                <a:srgbClr val="FFFFFF"/>
              </a:buClr>
              <a:buSzPts val="3000"/>
            </a:pPr>
            <a:r>
              <a:rPr lang="en-US" sz="15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SERVICES</a:t>
            </a:r>
            <a:endParaRPr sz="900"/>
          </a:p>
        </p:txBody>
      </p:sp>
      <p:sp>
        <p:nvSpPr>
          <p:cNvPr id="134" name="Google Shape;134;p31"/>
          <p:cNvSpPr/>
          <p:nvPr/>
        </p:nvSpPr>
        <p:spPr>
          <a:xfrm>
            <a:off x="2848769" y="4808420"/>
            <a:ext cx="2068750" cy="635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ctr">
              <a:lnSpc>
                <a:spcPct val="120000"/>
              </a:lnSpc>
              <a:buClr>
                <a:srgbClr val="FFFFFF"/>
              </a:buClr>
              <a:buSzPts val="3000"/>
            </a:pPr>
            <a:r>
              <a:rPr lang="en-US" sz="15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RISK ASSESSMENT</a:t>
            </a:r>
            <a:endParaRPr sz="900"/>
          </a:p>
        </p:txBody>
      </p:sp>
      <p:sp>
        <p:nvSpPr>
          <p:cNvPr id="135" name="Google Shape;135;p31"/>
          <p:cNvSpPr/>
          <p:nvPr/>
        </p:nvSpPr>
        <p:spPr>
          <a:xfrm>
            <a:off x="2318687" y="2633498"/>
            <a:ext cx="2068749" cy="635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ctr">
              <a:lnSpc>
                <a:spcPct val="120000"/>
              </a:lnSpc>
              <a:buClr>
                <a:srgbClr val="FFFFFF"/>
              </a:buClr>
              <a:buSzPts val="3000"/>
            </a:pPr>
            <a:r>
              <a:rPr lang="en-US" sz="15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TIMINGS</a:t>
            </a:r>
            <a:endParaRPr sz="900"/>
          </a:p>
        </p:txBody>
      </p:sp>
      <p:sp>
        <p:nvSpPr>
          <p:cNvPr id="136" name="Google Shape;136;p31"/>
          <p:cNvSpPr/>
          <p:nvPr/>
        </p:nvSpPr>
        <p:spPr>
          <a:xfrm>
            <a:off x="5010705" y="1614202"/>
            <a:ext cx="2068750" cy="635001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ctr">
              <a:lnSpc>
                <a:spcPct val="120000"/>
              </a:lnSpc>
              <a:buClr>
                <a:srgbClr val="FFFFFF"/>
              </a:buClr>
              <a:buSzPts val="3000"/>
            </a:pPr>
            <a:r>
              <a:rPr lang="en-US" sz="15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CONVENIENCE</a:t>
            </a:r>
            <a:endParaRPr sz="900"/>
          </a:p>
        </p:txBody>
      </p:sp>
      <p:sp>
        <p:nvSpPr>
          <p:cNvPr id="137" name="Google Shape;137;p31"/>
          <p:cNvSpPr txBox="1"/>
          <p:nvPr/>
        </p:nvSpPr>
        <p:spPr>
          <a:xfrm>
            <a:off x="4519181" y="836711"/>
            <a:ext cx="791340" cy="54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53585F"/>
              </a:buClr>
              <a:buSzPts val="2500"/>
            </a:pPr>
            <a:r>
              <a:rPr lang="en-US" sz="1250" b="1">
                <a:solidFill>
                  <a:srgbClr val="53585F"/>
                </a:solidFill>
                <a:latin typeface="Proxima Nova"/>
                <a:ea typeface="Proxima Nova"/>
                <a:cs typeface="Proxima Nova"/>
                <a:sym typeface="Proxima Nova"/>
              </a:rPr>
              <a:t>Stopover or changes</a:t>
            </a:r>
            <a:endParaRPr sz="900"/>
          </a:p>
        </p:txBody>
      </p:sp>
      <p:sp>
        <p:nvSpPr>
          <p:cNvPr id="138" name="Google Shape;138;p31"/>
          <p:cNvSpPr txBox="1"/>
          <p:nvPr/>
        </p:nvSpPr>
        <p:spPr>
          <a:xfrm>
            <a:off x="5187359" y="461556"/>
            <a:ext cx="791341" cy="393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53585F"/>
              </a:buClr>
              <a:buSzPts val="2500"/>
            </a:pPr>
            <a:r>
              <a:rPr lang="en-US" sz="1250" b="1">
                <a:solidFill>
                  <a:srgbClr val="53585F"/>
                </a:solidFill>
                <a:latin typeface="Proxima Nova"/>
                <a:ea typeface="Proxima Nova"/>
                <a:cs typeface="Proxima Nova"/>
                <a:sym typeface="Proxima Nova"/>
              </a:rPr>
              <a:t>Length of journey</a:t>
            </a:r>
            <a:endParaRPr sz="900"/>
          </a:p>
        </p:txBody>
      </p:sp>
      <p:sp>
        <p:nvSpPr>
          <p:cNvPr id="139" name="Google Shape;139;p31"/>
          <p:cNvSpPr txBox="1"/>
          <p:nvPr/>
        </p:nvSpPr>
        <p:spPr>
          <a:xfrm>
            <a:off x="6924271" y="1037879"/>
            <a:ext cx="791340" cy="393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53585F"/>
              </a:buClr>
              <a:buSzPts val="2500"/>
            </a:pPr>
            <a:r>
              <a:rPr lang="en-US" sz="1250" b="1">
                <a:solidFill>
                  <a:srgbClr val="53585F"/>
                </a:solidFill>
                <a:latin typeface="Proxima Nova"/>
                <a:ea typeface="Proxima Nova"/>
                <a:cs typeface="Proxima Nova"/>
                <a:sym typeface="Proxima Nova"/>
              </a:rPr>
              <a:t>Walking distances</a:t>
            </a:r>
            <a:endParaRPr sz="900"/>
          </a:p>
        </p:txBody>
      </p:sp>
      <p:sp>
        <p:nvSpPr>
          <p:cNvPr id="140" name="Google Shape;140;p31"/>
          <p:cNvSpPr txBox="1"/>
          <p:nvPr/>
        </p:nvSpPr>
        <p:spPr>
          <a:xfrm>
            <a:off x="6825835" y="461556"/>
            <a:ext cx="791340" cy="393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53585F"/>
              </a:buClr>
              <a:buSzPts val="2500"/>
            </a:pPr>
            <a:r>
              <a:rPr lang="en-US" sz="1250" b="1">
                <a:solidFill>
                  <a:srgbClr val="53585F"/>
                </a:solidFill>
                <a:latin typeface="Proxima Nova"/>
                <a:ea typeface="Proxima Nova"/>
                <a:cs typeface="Proxima Nova"/>
                <a:sym typeface="Proxima Nova"/>
              </a:rPr>
              <a:t>Direct route</a:t>
            </a:r>
            <a:endParaRPr sz="900"/>
          </a:p>
        </p:txBody>
      </p:sp>
      <p:sp>
        <p:nvSpPr>
          <p:cNvPr id="141" name="Google Shape;141;p31"/>
          <p:cNvSpPr txBox="1"/>
          <p:nvPr/>
        </p:nvSpPr>
        <p:spPr>
          <a:xfrm>
            <a:off x="5628347" y="1065311"/>
            <a:ext cx="791340" cy="24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53585F"/>
              </a:buClr>
              <a:buSzPts val="2500"/>
            </a:pPr>
            <a:r>
              <a:rPr lang="en-US" sz="1250" b="1">
                <a:solidFill>
                  <a:srgbClr val="53585F"/>
                </a:solidFill>
                <a:latin typeface="Proxima Nova"/>
                <a:ea typeface="Proxima Nova"/>
                <a:cs typeface="Proxima Nova"/>
                <a:sym typeface="Proxima Nova"/>
              </a:rPr>
              <a:t>Cost</a:t>
            </a:r>
            <a:endParaRPr sz="900"/>
          </a:p>
        </p:txBody>
      </p:sp>
      <p:sp>
        <p:nvSpPr>
          <p:cNvPr id="142" name="Google Shape;142;p31"/>
          <p:cNvSpPr txBox="1"/>
          <p:nvPr/>
        </p:nvSpPr>
        <p:spPr>
          <a:xfrm>
            <a:off x="6020659" y="671567"/>
            <a:ext cx="791340" cy="24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53585F"/>
              </a:buClr>
              <a:buSzPts val="2500"/>
            </a:pPr>
            <a:r>
              <a:rPr lang="en-US" sz="1250" b="1">
                <a:solidFill>
                  <a:srgbClr val="53585F"/>
                </a:solidFill>
                <a:latin typeface="Proxima Nova"/>
                <a:ea typeface="Proxima Nova"/>
                <a:cs typeface="Proxima Nova"/>
                <a:sym typeface="Proxima Nova"/>
              </a:rPr>
              <a:t>Transfers</a:t>
            </a:r>
            <a:endParaRPr sz="900"/>
          </a:p>
        </p:txBody>
      </p:sp>
      <p:sp>
        <p:nvSpPr>
          <p:cNvPr id="143" name="Google Shape;143;p31"/>
          <p:cNvSpPr txBox="1"/>
          <p:nvPr/>
        </p:nvSpPr>
        <p:spPr>
          <a:xfrm>
            <a:off x="9912726" y="2072346"/>
            <a:ext cx="791340" cy="393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53585F"/>
              </a:buClr>
              <a:buSzPts val="2500"/>
            </a:pPr>
            <a:r>
              <a:rPr lang="en-US" sz="1250" b="1">
                <a:solidFill>
                  <a:srgbClr val="53585F"/>
                </a:solidFill>
                <a:latin typeface="Proxima Nova"/>
                <a:ea typeface="Proxima Nova"/>
                <a:cs typeface="Proxima Nova"/>
                <a:sym typeface="Proxima Nova"/>
              </a:rPr>
              <a:t>Baggage checks</a:t>
            </a:r>
            <a:endParaRPr sz="900"/>
          </a:p>
        </p:txBody>
      </p:sp>
      <p:sp>
        <p:nvSpPr>
          <p:cNvPr id="144" name="Google Shape;144;p31"/>
          <p:cNvSpPr txBox="1"/>
          <p:nvPr/>
        </p:nvSpPr>
        <p:spPr>
          <a:xfrm>
            <a:off x="10615839" y="2597869"/>
            <a:ext cx="944789" cy="458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53585F"/>
              </a:buClr>
              <a:buSzPts val="2500"/>
            </a:pPr>
            <a:r>
              <a:rPr lang="en-US" sz="1250" b="1" dirty="0">
                <a:solidFill>
                  <a:srgbClr val="53585F"/>
                </a:solidFill>
                <a:latin typeface="Proxima Nova"/>
                <a:ea typeface="Proxima Nova"/>
                <a:cs typeface="Proxima Nova"/>
                <a:sym typeface="Proxima Nova"/>
              </a:rPr>
              <a:t>Reliability</a:t>
            </a:r>
            <a:endParaRPr sz="900" dirty="0"/>
          </a:p>
        </p:txBody>
      </p:sp>
      <p:sp>
        <p:nvSpPr>
          <p:cNvPr id="145" name="Google Shape;145;p31"/>
          <p:cNvSpPr txBox="1"/>
          <p:nvPr/>
        </p:nvSpPr>
        <p:spPr>
          <a:xfrm>
            <a:off x="10187160" y="3063287"/>
            <a:ext cx="791340" cy="393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53585F"/>
              </a:buClr>
              <a:buSzPts val="2500"/>
            </a:pPr>
            <a:r>
              <a:rPr lang="en-US" sz="1250" b="1">
                <a:solidFill>
                  <a:srgbClr val="53585F"/>
                </a:solidFill>
                <a:latin typeface="Proxima Nova"/>
                <a:ea typeface="Proxima Nova"/>
                <a:cs typeface="Proxima Nova"/>
                <a:sym typeface="Proxima Nova"/>
              </a:rPr>
              <a:t>Safety record</a:t>
            </a:r>
            <a:endParaRPr sz="900"/>
          </a:p>
        </p:txBody>
      </p:sp>
      <p:sp>
        <p:nvSpPr>
          <p:cNvPr id="146" name="Google Shape;146;p31"/>
          <p:cNvSpPr txBox="1"/>
          <p:nvPr/>
        </p:nvSpPr>
        <p:spPr>
          <a:xfrm>
            <a:off x="9912726" y="4667750"/>
            <a:ext cx="1118178" cy="54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53585F"/>
              </a:buClr>
              <a:buSzPts val="2500"/>
            </a:pPr>
            <a:r>
              <a:rPr lang="en-US" sz="1250" b="1">
                <a:solidFill>
                  <a:srgbClr val="53585F"/>
                </a:solidFill>
                <a:latin typeface="Proxima Nova"/>
                <a:ea typeface="Proxima Nova"/>
                <a:cs typeface="Proxima Nova"/>
                <a:sym typeface="Proxima Nova"/>
              </a:rPr>
              <a:t>Comfort (e.g. seats and legroom)</a:t>
            </a:r>
            <a:endParaRPr sz="900"/>
          </a:p>
        </p:txBody>
      </p:sp>
      <p:sp>
        <p:nvSpPr>
          <p:cNvPr id="147" name="Google Shape;147;p31"/>
          <p:cNvSpPr txBox="1"/>
          <p:nvPr/>
        </p:nvSpPr>
        <p:spPr>
          <a:xfrm>
            <a:off x="9510248" y="5600826"/>
            <a:ext cx="1193818" cy="401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53585F"/>
              </a:buClr>
              <a:buSzPts val="2500"/>
            </a:pPr>
            <a:r>
              <a:rPr lang="en-US" sz="1250" b="1" dirty="0">
                <a:solidFill>
                  <a:srgbClr val="53585F"/>
                </a:solidFill>
                <a:latin typeface="Proxima Nova"/>
                <a:ea typeface="Proxima Nova"/>
                <a:cs typeface="Proxima Nova"/>
                <a:sym typeface="Proxima Nova"/>
              </a:rPr>
              <a:t>Entertainment</a:t>
            </a:r>
            <a:endParaRPr sz="900" dirty="0"/>
          </a:p>
        </p:txBody>
      </p:sp>
      <p:sp>
        <p:nvSpPr>
          <p:cNvPr id="148" name="Google Shape;148;p31"/>
          <p:cNvSpPr txBox="1"/>
          <p:nvPr/>
        </p:nvSpPr>
        <p:spPr>
          <a:xfrm>
            <a:off x="8436186" y="6002744"/>
            <a:ext cx="1118178" cy="393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53585F"/>
              </a:buClr>
              <a:buSzPts val="2500"/>
            </a:pPr>
            <a:r>
              <a:rPr lang="en-US" sz="1250" b="1">
                <a:solidFill>
                  <a:srgbClr val="53585F"/>
                </a:solidFill>
                <a:latin typeface="Proxima Nova"/>
                <a:ea typeface="Proxima Nova"/>
                <a:cs typeface="Proxima Nova"/>
                <a:sym typeface="Proxima Nova"/>
              </a:rPr>
              <a:t>Food and drink</a:t>
            </a:r>
            <a:endParaRPr sz="900"/>
          </a:p>
        </p:txBody>
      </p:sp>
      <p:sp>
        <p:nvSpPr>
          <p:cNvPr id="149" name="Google Shape;149;p31"/>
          <p:cNvSpPr txBox="1"/>
          <p:nvPr/>
        </p:nvSpPr>
        <p:spPr>
          <a:xfrm>
            <a:off x="6760852" y="5735561"/>
            <a:ext cx="1187524" cy="491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53585F"/>
              </a:buClr>
              <a:buSzPts val="2500"/>
            </a:pPr>
            <a:r>
              <a:rPr lang="en-US" sz="1250" b="1" dirty="0">
                <a:solidFill>
                  <a:srgbClr val="53585F"/>
                </a:solidFill>
                <a:latin typeface="Proxima Nova"/>
                <a:ea typeface="Proxima Nova"/>
                <a:cs typeface="Proxima Nova"/>
                <a:sym typeface="Proxima Nova"/>
              </a:rPr>
              <a:t>Class (e.g. business/first)</a:t>
            </a:r>
            <a:endParaRPr sz="900" dirty="0"/>
          </a:p>
        </p:txBody>
      </p:sp>
      <p:sp>
        <p:nvSpPr>
          <p:cNvPr id="150" name="Google Shape;150;p31"/>
          <p:cNvSpPr txBox="1"/>
          <p:nvPr/>
        </p:nvSpPr>
        <p:spPr>
          <a:xfrm>
            <a:off x="3211557" y="6078944"/>
            <a:ext cx="1118179" cy="24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53585F"/>
              </a:buClr>
              <a:buSzPts val="2500"/>
            </a:pPr>
            <a:r>
              <a:rPr lang="en-US" sz="1250" b="1">
                <a:solidFill>
                  <a:srgbClr val="53585F"/>
                </a:solidFill>
                <a:latin typeface="Proxima Nova"/>
                <a:ea typeface="Proxima Nova"/>
                <a:cs typeface="Proxima Nova"/>
                <a:sym typeface="Proxima Nova"/>
              </a:rPr>
              <a:t>Potential risks</a:t>
            </a:r>
            <a:endParaRPr sz="900"/>
          </a:p>
        </p:txBody>
      </p:sp>
      <p:sp>
        <p:nvSpPr>
          <p:cNvPr id="151" name="Google Shape;151;p31"/>
          <p:cNvSpPr txBox="1"/>
          <p:nvPr/>
        </p:nvSpPr>
        <p:spPr>
          <a:xfrm>
            <a:off x="1839052" y="5811761"/>
            <a:ext cx="1118179" cy="24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53585F"/>
              </a:buClr>
              <a:buSzPts val="2500"/>
            </a:pPr>
            <a:r>
              <a:rPr lang="en-US" sz="1250" b="1">
                <a:solidFill>
                  <a:srgbClr val="53585F"/>
                </a:solidFill>
                <a:latin typeface="Proxima Nova"/>
                <a:ea typeface="Proxima Nova"/>
                <a:cs typeface="Proxima Nova"/>
                <a:sym typeface="Proxima Nova"/>
              </a:rPr>
              <a:t>Advice</a:t>
            </a:r>
            <a:endParaRPr sz="900"/>
          </a:p>
        </p:txBody>
      </p:sp>
      <p:sp>
        <p:nvSpPr>
          <p:cNvPr id="152" name="Google Shape;152;p31"/>
          <p:cNvSpPr txBox="1"/>
          <p:nvPr/>
        </p:nvSpPr>
        <p:spPr>
          <a:xfrm>
            <a:off x="1340061" y="5069693"/>
            <a:ext cx="1118178" cy="393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53585F"/>
              </a:buClr>
              <a:buSzPts val="2500"/>
            </a:pPr>
            <a:r>
              <a:rPr lang="en-US" sz="1250" b="1">
                <a:solidFill>
                  <a:srgbClr val="53585F"/>
                </a:solidFill>
                <a:latin typeface="Proxima Nova"/>
                <a:ea typeface="Proxima Nova"/>
                <a:cs typeface="Proxima Nova"/>
                <a:sym typeface="Proxima Nova"/>
              </a:rPr>
              <a:t>Contingency plans</a:t>
            </a:r>
            <a:endParaRPr sz="900"/>
          </a:p>
        </p:txBody>
      </p:sp>
      <p:sp>
        <p:nvSpPr>
          <p:cNvPr id="153" name="Google Shape;153;p31"/>
          <p:cNvSpPr txBox="1"/>
          <p:nvPr/>
        </p:nvSpPr>
        <p:spPr>
          <a:xfrm>
            <a:off x="784820" y="3164586"/>
            <a:ext cx="1118179" cy="393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53585F"/>
              </a:buClr>
              <a:buSzPts val="2500"/>
            </a:pPr>
            <a:r>
              <a:rPr lang="en-US" sz="1250" b="1">
                <a:solidFill>
                  <a:srgbClr val="53585F"/>
                </a:solidFill>
                <a:latin typeface="Proxima Nova"/>
                <a:ea typeface="Proxima Nova"/>
                <a:cs typeface="Proxima Nova"/>
                <a:sym typeface="Proxima Nova"/>
              </a:rPr>
              <a:t>Time zone changes</a:t>
            </a:r>
            <a:endParaRPr sz="900"/>
          </a:p>
        </p:txBody>
      </p:sp>
      <p:sp>
        <p:nvSpPr>
          <p:cNvPr id="154" name="Google Shape;154;p31"/>
          <p:cNvSpPr txBox="1"/>
          <p:nvPr/>
        </p:nvSpPr>
        <p:spPr>
          <a:xfrm>
            <a:off x="1073317" y="2348051"/>
            <a:ext cx="1118179" cy="24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53585F"/>
              </a:buClr>
              <a:buSzPts val="2500"/>
            </a:pPr>
            <a:r>
              <a:rPr lang="en-US" sz="1250" b="1">
                <a:solidFill>
                  <a:srgbClr val="53585F"/>
                </a:solidFill>
                <a:latin typeface="Proxima Nova"/>
                <a:ea typeface="Proxima Nova"/>
                <a:cs typeface="Proxima Nova"/>
                <a:sym typeface="Proxima Nova"/>
              </a:rPr>
              <a:t>Jet lag</a:t>
            </a:r>
            <a:endParaRPr sz="900"/>
          </a:p>
        </p:txBody>
      </p:sp>
      <p:sp>
        <p:nvSpPr>
          <p:cNvPr id="155" name="Google Shape;155;p31"/>
          <p:cNvSpPr txBox="1"/>
          <p:nvPr/>
        </p:nvSpPr>
        <p:spPr>
          <a:xfrm>
            <a:off x="1839052" y="1506599"/>
            <a:ext cx="1118179" cy="54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53585F"/>
              </a:buClr>
              <a:buSzPts val="2500"/>
            </a:pPr>
            <a:r>
              <a:rPr lang="en-US" sz="1250" b="1">
                <a:solidFill>
                  <a:srgbClr val="53585F"/>
                </a:solidFill>
                <a:latin typeface="Proxima Nova"/>
                <a:ea typeface="Proxima Nova"/>
                <a:cs typeface="Proxima Nova"/>
                <a:sym typeface="Proxima Nova"/>
              </a:rPr>
              <a:t>Direction of travel around the world</a:t>
            </a:r>
            <a:endParaRPr sz="900"/>
          </a:p>
        </p:txBody>
      </p:sp>
      <p:cxnSp>
        <p:nvCxnSpPr>
          <p:cNvPr id="156" name="Google Shape;156;p31"/>
          <p:cNvCxnSpPr/>
          <p:nvPr/>
        </p:nvCxnSpPr>
        <p:spPr>
          <a:xfrm rot="10800000" flipH="1">
            <a:off x="6052110" y="2145321"/>
            <a:ext cx="1" cy="1386358"/>
          </a:xfrm>
          <a:prstGeom prst="straightConnector1">
            <a:avLst/>
          </a:prstGeom>
          <a:noFill/>
          <a:ln w="2540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57" name="Google Shape;157;p31"/>
          <p:cNvCxnSpPr/>
          <p:nvPr/>
        </p:nvCxnSpPr>
        <p:spPr>
          <a:xfrm rot="10800000" flipH="1">
            <a:off x="6992360" y="3056811"/>
            <a:ext cx="956016" cy="609252"/>
          </a:xfrm>
          <a:prstGeom prst="straightConnector1">
            <a:avLst/>
          </a:prstGeom>
          <a:noFill/>
          <a:ln w="2540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58" name="Google Shape;158;p31"/>
          <p:cNvCxnSpPr/>
          <p:nvPr/>
        </p:nvCxnSpPr>
        <p:spPr>
          <a:xfrm>
            <a:off x="6992360" y="4024870"/>
            <a:ext cx="458288" cy="939084"/>
          </a:xfrm>
          <a:prstGeom prst="straightConnector1">
            <a:avLst/>
          </a:prstGeom>
          <a:noFill/>
          <a:ln w="2540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59" name="Google Shape;159;p31"/>
          <p:cNvCxnSpPr/>
          <p:nvPr/>
        </p:nvCxnSpPr>
        <p:spPr>
          <a:xfrm flipH="1">
            <a:off x="4672249" y="4024870"/>
            <a:ext cx="485204" cy="939084"/>
          </a:xfrm>
          <a:prstGeom prst="straightConnector1">
            <a:avLst/>
          </a:prstGeom>
          <a:noFill/>
          <a:ln w="2540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60" name="Google Shape;160;p31"/>
          <p:cNvCxnSpPr/>
          <p:nvPr/>
        </p:nvCxnSpPr>
        <p:spPr>
          <a:xfrm>
            <a:off x="4185849" y="3190066"/>
            <a:ext cx="898559" cy="539614"/>
          </a:xfrm>
          <a:prstGeom prst="straightConnector1">
            <a:avLst/>
          </a:prstGeom>
          <a:noFill/>
          <a:ln w="2540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71126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2262" lvl="0" indent="-242262">
              <a:lnSpc>
                <a:spcPct val="100000"/>
              </a:lnSpc>
              <a:spcBef>
                <a:spcPts val="0"/>
              </a:spcBef>
              <a:buClr>
                <a:srgbClr val="535353"/>
              </a:buClr>
              <a:buSzPts val="3496"/>
              <a:buFont typeface="Gill Sans"/>
              <a:buChar char="•"/>
            </a:pPr>
            <a:r>
              <a:rPr lang="en-GB" sz="2132" dirty="0">
                <a:solidFill>
                  <a:srgbClr val="008EDC"/>
                </a:solidFill>
              </a:rPr>
              <a:t>It’s another important consideration</a:t>
            </a:r>
            <a:endParaRPr lang="en-GB" sz="2800" dirty="0">
              <a:solidFill>
                <a:srgbClr val="008EDC"/>
              </a:solidFill>
            </a:endParaRPr>
          </a:p>
          <a:p>
            <a:pPr marL="242262" lvl="0" indent="-242262">
              <a:lnSpc>
                <a:spcPct val="100000"/>
              </a:lnSpc>
              <a:spcBef>
                <a:spcPts val="2150"/>
              </a:spcBef>
              <a:buClr>
                <a:srgbClr val="535353"/>
              </a:buClr>
              <a:buSzPts val="3496"/>
              <a:buFont typeface="Gill Sans"/>
              <a:buChar char="•"/>
            </a:pPr>
            <a:r>
              <a:rPr lang="en-GB" sz="2132" dirty="0">
                <a:solidFill>
                  <a:srgbClr val="008EDC"/>
                </a:solidFill>
              </a:rPr>
              <a:t>E.g. when you decide to travel by air, you have to decide what class to travel in</a:t>
            </a:r>
            <a:endParaRPr lang="en-GB" sz="2800" dirty="0">
              <a:solidFill>
                <a:srgbClr val="008EDC"/>
              </a:solidFill>
            </a:endParaRPr>
          </a:p>
          <a:p>
            <a:pPr marL="242262" lvl="0" indent="-242262">
              <a:lnSpc>
                <a:spcPct val="100000"/>
              </a:lnSpc>
              <a:spcBef>
                <a:spcPts val="2150"/>
              </a:spcBef>
              <a:buClr>
                <a:srgbClr val="535353"/>
              </a:buClr>
              <a:buSzPts val="3496"/>
              <a:buFont typeface="Gill Sans"/>
              <a:buChar char="•"/>
            </a:pPr>
            <a:r>
              <a:rPr lang="en-GB" sz="2132" dirty="0">
                <a:solidFill>
                  <a:srgbClr val="008EDC"/>
                </a:solidFill>
              </a:rPr>
              <a:t>If you can afford to pay more, you will have a more comfortable or luxurious journey!</a:t>
            </a:r>
            <a:endParaRPr lang="en-GB" sz="2800" dirty="0">
              <a:solidFill>
                <a:srgbClr val="008EDC"/>
              </a:solidFill>
            </a:endParaRPr>
          </a:p>
          <a:p>
            <a:pPr marL="242262" lvl="0" indent="-242262">
              <a:lnSpc>
                <a:spcPct val="100000"/>
              </a:lnSpc>
              <a:spcBef>
                <a:spcPts val="2150"/>
              </a:spcBef>
              <a:buClr>
                <a:srgbClr val="535353"/>
              </a:buClr>
              <a:buSzPts val="3496"/>
              <a:buFont typeface="Gill Sans"/>
              <a:buChar char="•"/>
            </a:pPr>
            <a:r>
              <a:rPr lang="en-GB" sz="2132" dirty="0">
                <a:solidFill>
                  <a:srgbClr val="008EDC"/>
                </a:solidFill>
              </a:rPr>
              <a:t>Generally scheduled flights offer economy, business and first class options whereas charter flights may only offer economy &amp; premium class</a:t>
            </a:r>
            <a:endParaRPr lang="en-GB" sz="2800" dirty="0">
              <a:solidFill>
                <a:srgbClr val="008EDC"/>
              </a:solidFill>
            </a:endParaRPr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SERVICES &amp; COMFORT</a:t>
            </a:r>
          </a:p>
        </p:txBody>
      </p:sp>
    </p:spTree>
    <p:extLst>
      <p:ext uri="{BB962C8B-B14F-4D97-AF65-F5344CB8AC3E}">
        <p14:creationId xmlns:p14="http://schemas.microsoft.com/office/powerpoint/2010/main" val="332707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/>
          <p:cNvSpPr txBox="1">
            <a:spLocks noGrp="1"/>
          </p:cNvSpPr>
          <p:nvPr>
            <p:ph type="body" idx="2"/>
          </p:nvPr>
        </p:nvSpPr>
        <p:spPr>
          <a:xfrm>
            <a:off x="2248239" y="647289"/>
            <a:ext cx="7358063" cy="8207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5713" tIns="35713" rIns="35713" bIns="35713" rtlCol="0" anchor="ctr" anchorCtr="0">
            <a:noAutofit/>
          </a:bodyPr>
          <a:lstStyle/>
          <a:p>
            <a:pPr marL="0" indent="0">
              <a:buSzPts val="5200"/>
            </a:pPr>
            <a:r>
              <a:rPr lang="en-US" sz="2600" dirty="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rPr>
              <a:t>What extra benefits do you get from flying in a higher class?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556" y="1468027"/>
            <a:ext cx="8817428" cy="493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60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764" b="19764"/>
          <a:stretch>
            <a:fillRect/>
          </a:stretch>
        </p:blipFill>
        <p:spPr>
          <a:xfrm>
            <a:off x="5775856" y="891747"/>
            <a:ext cx="6416144" cy="45348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4223714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buSzPts val="4264"/>
            </a:pPr>
            <a:r>
              <a:rPr lang="en-GB" sz="2800" dirty="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rPr>
              <a:t>Remember on short flights it</a:t>
            </a:r>
            <a:r>
              <a:rPr lang="en-GB" sz="2800" dirty="0"/>
              <a:t> is </a:t>
            </a:r>
            <a:r>
              <a:rPr lang="en-GB" sz="2800" dirty="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rPr>
              <a:t>unusual to have complementary food/drink - Selling f</a:t>
            </a:r>
            <a:r>
              <a:rPr lang="en-GB" sz="2800" dirty="0"/>
              <a:t>rom the cart </a:t>
            </a:r>
            <a:r>
              <a:rPr lang="en-GB" sz="2800" dirty="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rPr>
              <a:t>is a really good way for the airline to make extra money! </a:t>
            </a:r>
            <a:endParaRPr lang="en-GB" sz="2800" dirty="0"/>
          </a:p>
          <a:p>
            <a:pPr>
              <a:buSzPts val="4264"/>
            </a:pPr>
            <a:r>
              <a:rPr lang="en-GB" sz="2800" dirty="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rPr>
              <a:t>Especially true of budget airlines who sell cheap tickets and make up the revenue in other ways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557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5"/>
          <p:cNvSpPr txBox="1">
            <a:spLocks noGrp="1"/>
          </p:cNvSpPr>
          <p:nvPr>
            <p:ph type="body" idx="1"/>
          </p:nvPr>
        </p:nvSpPr>
        <p:spPr>
          <a:xfrm>
            <a:off x="2416969" y="4000500"/>
            <a:ext cx="7358100" cy="357150"/>
          </a:xfrm>
          <a:prstGeom prst="rect">
            <a:avLst/>
          </a:prstGeom>
        </p:spPr>
        <p:txBody>
          <a:bodyPr spcFirstLastPara="1" vert="horz" wrap="square" lIns="35713" tIns="35713" rIns="35713" bIns="35713" rtlCol="0" anchor="t" anchorCtr="0">
            <a:noAutofit/>
          </a:bodyPr>
          <a:lstStyle/>
          <a:p>
            <a:pPr marL="0" indent="0"/>
            <a:r>
              <a:rPr lang="en-US"/>
              <a:t>For example...</a:t>
            </a:r>
            <a:endParaRPr/>
          </a:p>
        </p:txBody>
      </p:sp>
      <p:sp>
        <p:nvSpPr>
          <p:cNvPr id="185" name="Google Shape;185;p35"/>
          <p:cNvSpPr txBox="1">
            <a:spLocks noGrp="1"/>
          </p:cNvSpPr>
          <p:nvPr>
            <p:ph type="body" idx="2"/>
          </p:nvPr>
        </p:nvSpPr>
        <p:spPr>
          <a:xfrm>
            <a:off x="2416969" y="2919115"/>
            <a:ext cx="7358100" cy="457200"/>
          </a:xfrm>
          <a:prstGeom prst="rect">
            <a:avLst/>
          </a:prstGeom>
        </p:spPr>
        <p:txBody>
          <a:bodyPr spcFirstLastPara="1" vert="horz" wrap="square" lIns="35713" tIns="35713" rIns="35713" bIns="35713" rtlCol="0" anchor="ctr" anchorCtr="0">
            <a:noAutofit/>
          </a:bodyPr>
          <a:lstStyle/>
          <a:p>
            <a:pPr marL="295442" indent="-295442" algn="l">
              <a:spcBef>
                <a:spcPts val="2650"/>
              </a:spcBef>
              <a:buClr>
                <a:schemeClr val="dk1"/>
              </a:buClr>
              <a:buSzPts val="4264"/>
              <a:buChar char="•"/>
            </a:pPr>
            <a:r>
              <a:rPr lang="en-US">
                <a:solidFill>
                  <a:schemeClr val="dk1"/>
                </a:solidFill>
              </a:rPr>
              <a:t>When travelling by air, customers also often have the option of buying priority boarding.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5359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"/>
          <p:cNvSpPr txBox="1">
            <a:spLocks noGrp="1"/>
          </p:cNvSpPr>
          <p:nvPr>
            <p:ph type="body" idx="2"/>
          </p:nvPr>
        </p:nvSpPr>
        <p:spPr>
          <a:xfrm>
            <a:off x="785506" y="1393031"/>
            <a:ext cx="10620989" cy="40719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5713" tIns="35713" rIns="35713" bIns="35713" rtlCol="0" anchor="ctr" anchorCtr="0">
            <a:noAutofit/>
          </a:bodyPr>
          <a:lstStyle/>
          <a:p>
            <a:pPr marL="0" indent="0">
              <a:buSzPts val="6100"/>
            </a:pPr>
            <a:r>
              <a:rPr lang="en-US" sz="3050"/>
              <a:t>Ryanair offers priority boarding for customers who buy premium seats or who upgrade a regular seat. The cost of an upgrade is at least £5 (or euro equivalent). Passengers who use priority boarding will not be asked to put their bags in the aircraft hold.</a:t>
            </a:r>
            <a:endParaRPr/>
          </a:p>
          <a:p>
            <a:pPr marL="0" indent="0">
              <a:buSzPts val="6100"/>
            </a:pPr>
            <a:endParaRPr sz="3050"/>
          </a:p>
          <a:p>
            <a:pPr marL="0" indent="0">
              <a:buSzPts val="6100"/>
            </a:pPr>
            <a:r>
              <a:rPr lang="en-US" sz="3050"/>
              <a:t>What are the advantages of of paying for priority boarding on a Ryanair flight of 2hr 30 mins?</a:t>
            </a:r>
            <a:endParaRPr/>
          </a:p>
          <a:p>
            <a:pPr marL="0" indent="0">
              <a:buSzPts val="6100"/>
            </a:pPr>
            <a:r>
              <a:rPr lang="en-US" sz="3050"/>
              <a:t/>
            </a:r>
            <a:br>
              <a:rPr lang="en-US" sz="3050"/>
            </a:br>
            <a:r>
              <a:rPr lang="en-US" sz="3050"/>
              <a:t>What types of passengers might benefit from priority boarding?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9935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7" descr="Imag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030" r="16030"/>
          <a:stretch/>
        </p:blipFill>
        <p:spPr>
          <a:xfrm>
            <a:off x="6354961" y="2291010"/>
            <a:ext cx="3714751" cy="367794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7"/>
          <p:cNvSpPr txBox="1">
            <a:spLocks noGrp="1"/>
          </p:cNvSpPr>
          <p:nvPr>
            <p:ph type="body" idx="1"/>
          </p:nvPr>
        </p:nvSpPr>
        <p:spPr>
          <a:xfrm>
            <a:off x="1774031" y="1919883"/>
            <a:ext cx="4143376" cy="44291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5713" tIns="35713" rIns="35713" bIns="35713" rtlCol="0" anchor="ctr" anchorCtr="0">
            <a:noAutofit/>
          </a:bodyPr>
          <a:lstStyle/>
          <a:p>
            <a:pPr marL="295442" indent="-295442">
              <a:spcBef>
                <a:spcPts val="0"/>
              </a:spcBef>
              <a:buSzPts val="4264"/>
              <a:buFont typeface="Gill Sans"/>
              <a:buChar char="•"/>
            </a:pPr>
            <a:r>
              <a:rPr lang="en-US" sz="26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rPr>
              <a:t>Remember it’s not just air travel that has different levels of service</a:t>
            </a:r>
            <a:endParaRPr/>
          </a:p>
          <a:p>
            <a:pPr marL="295442" indent="-295442">
              <a:buSzPts val="4264"/>
              <a:buFont typeface="Gill Sans"/>
              <a:buChar char="•"/>
            </a:pPr>
            <a:r>
              <a:rPr lang="en-US" sz="26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rPr>
              <a:t>Trains and even coaches do too</a:t>
            </a:r>
            <a:endParaRPr/>
          </a:p>
          <a:p>
            <a:pPr marL="295442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769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8"/>
          <p:cNvSpPr txBox="1">
            <a:spLocks noGrp="1"/>
          </p:cNvSpPr>
          <p:nvPr>
            <p:ph type="body" idx="1"/>
          </p:nvPr>
        </p:nvSpPr>
        <p:spPr>
          <a:xfrm>
            <a:off x="1708717" y="1103455"/>
            <a:ext cx="8643938" cy="44291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5713" tIns="35713" rIns="35713" bIns="35713" rtlCol="0" anchor="ctr" anchorCtr="0">
            <a:noAutofit/>
          </a:bodyPr>
          <a:lstStyle/>
          <a:p>
            <a:pPr marL="315137" indent="-315137">
              <a:spcBef>
                <a:spcPts val="0"/>
              </a:spcBef>
              <a:buSzPts val="4566"/>
            </a:pPr>
            <a:r>
              <a:rPr lang="en-US" sz="2784" dirty="0"/>
              <a:t>First class rail travel often found in separate carriages</a:t>
            </a:r>
            <a:endParaRPr dirty="0"/>
          </a:p>
          <a:p>
            <a:pPr marL="315137" indent="-315137">
              <a:spcBef>
                <a:spcPts val="2800"/>
              </a:spcBef>
              <a:buSzPts val="4566"/>
            </a:pPr>
            <a:r>
              <a:rPr lang="en-US" sz="2784" dirty="0"/>
              <a:t>Who would be most likely to use this? Why?</a:t>
            </a:r>
            <a:endParaRPr dirty="0"/>
          </a:p>
          <a:p>
            <a:pPr marL="315137" indent="-315137">
              <a:spcBef>
                <a:spcPts val="2800"/>
              </a:spcBef>
              <a:buSzPts val="4566"/>
            </a:pPr>
            <a:r>
              <a:rPr lang="en-US" sz="2784" dirty="0"/>
              <a:t>Sometimes can be a bargain, especially if you manage to upgrade during off peak times when you might only asked to pay a small supplement.</a:t>
            </a:r>
            <a:endParaRPr dirty="0"/>
          </a:p>
          <a:p>
            <a:pPr marL="315137" indent="-315137">
              <a:spcBef>
                <a:spcPts val="2800"/>
              </a:spcBef>
              <a:buSzPts val="4566"/>
            </a:pPr>
            <a:r>
              <a:rPr lang="en-US" sz="2784" dirty="0"/>
              <a:t>Often get free drinks/food on trains, as well as free Wi-Fi and a more comfortable seat.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4928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1">
      <a:dk1>
        <a:sysClr val="windowText" lastClr="000000"/>
      </a:dk1>
      <a:lt1>
        <a:sysClr val="window" lastClr="FFFFFF"/>
      </a:lt1>
      <a:dk2>
        <a:srgbClr val="0048B3"/>
      </a:dk2>
      <a:lt2>
        <a:srgbClr val="7C77B9"/>
      </a:lt2>
      <a:accent1>
        <a:srgbClr val="008EDC"/>
      </a:accent1>
      <a:accent2>
        <a:srgbClr val="7A0078"/>
      </a:accent2>
      <a:accent3>
        <a:srgbClr val="D30F64"/>
      </a:accent3>
      <a:accent4>
        <a:srgbClr val="006FC9"/>
      </a:accent4>
      <a:accent5>
        <a:srgbClr val="00FFFF"/>
      </a:accent5>
      <a:accent6>
        <a:srgbClr val="EEB902"/>
      </a:accent6>
      <a:hlink>
        <a:srgbClr val="D30F64"/>
      </a:hlink>
      <a:folHlink>
        <a:srgbClr val="D30F64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NBPL_Fun_MO - v6" id="{A0D08BF4-A6B2-4810-A990-861B25D0A27E}" vid="{9CA1A813-01EE-4EED-9E0D-BBBA258A4E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024DF7-0783-4549-86B7-A48B29FBA9C2}">
  <ds:schemaRefs>
    <ds:schemaRef ds:uri="http://purl.org/dc/elements/1.1/"/>
    <ds:schemaRef ds:uri="http://schemas.microsoft.com/office/2006/metadata/properties"/>
    <ds:schemaRef ds:uri="http://purl.org/dc/dcmitype/"/>
    <ds:schemaRef ds:uri="6dc4bcd6-49db-4c07-9060-8acfc67cef9f"/>
    <ds:schemaRef ds:uri="http://purl.org/dc/terms/"/>
    <ds:schemaRef ds:uri="http://schemas.openxmlformats.org/package/2006/metadata/core-properties"/>
    <ds:schemaRef ds:uri="fb0879af-3eba-417a-a55a-ffe6dcd6ca77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Fun vacation presentation</Template>
  <TotalTime>0</TotalTime>
  <Words>634</Words>
  <Application>Microsoft Office PowerPoint</Application>
  <PresentationFormat>Widescreen</PresentationFormat>
  <Paragraphs>78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Gill Sans</vt:lpstr>
      <vt:lpstr>Helvetica Neue</vt:lpstr>
      <vt:lpstr>Proxima Nova</vt:lpstr>
      <vt:lpstr>Proxima Nova Extrabold</vt:lpstr>
      <vt:lpstr>Office Theme</vt:lpstr>
      <vt:lpstr>Services and Level of Comfort</vt:lpstr>
      <vt:lpstr>PowerPoint Presentation</vt:lpstr>
      <vt:lpstr>SERVICES &amp; COMFORT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term - </vt:lpstr>
      <vt:lpstr>In flight entertainment</vt:lpstr>
      <vt:lpstr>Homework Activity Complete the table - What different features and facilities are offered on Emirates in each class of service?  </vt:lpstr>
      <vt:lpstr>Homework Activity Complete the table – What is included and what extras do you need to pay for on a Ryan Air flight?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2021-09-20T07:39:22Z</dcterms:created>
  <dcterms:modified xsi:type="dcterms:W3CDTF">2021-09-20T12:26:51Z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